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70" r:id="rId6"/>
    <p:sldId id="271" r:id="rId7"/>
    <p:sldId id="276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CC00"/>
    <a:srgbClr val="071BB1"/>
    <a:srgbClr val="0014D2"/>
    <a:srgbClr val="1F44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58" autoAdjust="0"/>
    <p:restoredTop sz="94728" autoAdjust="0"/>
  </p:normalViewPr>
  <p:slideViewPr>
    <p:cSldViewPr>
      <p:cViewPr>
        <p:scale>
          <a:sx n="66" d="100"/>
          <a:sy n="66" d="100"/>
        </p:scale>
        <p:origin x="-13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DB4AF49-27E3-4B88-99FC-F6E7D3AF5088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A48D33C-0F9C-4DEF-8414-FD5515108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55C7-BF3E-42B8-87CE-26394650D8DF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123CB-1252-4F0C-8465-2870009F3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33B7-7D1F-40A0-96AA-CE54EABBB8FA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69405-2373-4893-B81A-8F6513AE1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8EEC5-4766-4931-A1E9-01090E14E604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073F2-0A27-4B96-9BA3-9492CAEE1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E7797-6286-4D16-B516-523E34CFE80F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1562-454F-46E1-8FD8-2FE381308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4B0A3-B4DB-4274-A242-BD2B516868AD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1AEB8-CF13-46A8-BE1E-DCAD75F39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910CF-EC83-4B56-A9A6-7EA9F079E17E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65D5-FAD3-46EE-902C-4F3E8FBC5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3609F-D4C5-4651-BC27-DAF4A9DB260A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B50AF-0D61-4282-AE61-97F7D5B3F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20E6-36C7-43A0-BF88-EB0220445642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3AC2-E370-4C33-95D5-4143AA0A3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78D1F-8B61-4E14-99EC-715ABB864F41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362A4-AEA4-45E8-8470-A4CB182A3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CCE8-5D68-40F0-91E8-E9BECBCDE9B0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D8A3C-91EF-45F1-B635-2DFDD68FD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FBD9-3334-4B5C-8009-2700D4FC06EC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C4741-2603-4EC9-906A-A85AC99C9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75288F-C98B-4C72-A092-742772C0DF9C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6D627A-94AC-49D3-A141-45D0D80FE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97B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97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97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97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97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78697B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78697B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78697B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78697B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78697B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Aleksandr.Yakovenko@spbmap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014D2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3539" y="259701"/>
            <a:ext cx="237626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8313" y="2868613"/>
            <a:ext cx="8280400" cy="1736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Антикоррупционная</a:t>
            </a:r>
            <a:r>
              <a:rPr lang="ru-RU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памятка для студентов</a:t>
            </a:r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CE9FF"/>
              </a:clrFrom>
              <a:clrTo>
                <a:srgbClr val="FCE9FF">
                  <a:alpha val="0"/>
                </a:srgbClr>
              </a:clrTo>
            </a:clrChange>
            <a:duotone>
              <a:prstClr val="black"/>
              <a:srgbClr val="00CC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rcRect l="5567"/>
          <a:stretch/>
        </p:blipFill>
        <p:spPr bwMode="auto">
          <a:xfrm>
            <a:off x="6753852" y="233309"/>
            <a:ext cx="239014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13316" name="Прямоугольник 2"/>
          <p:cNvSpPr>
            <a:spLocks noChangeArrowheads="1"/>
          </p:cNvSpPr>
          <p:nvPr/>
        </p:nvSpPr>
        <p:spPr bwMode="auto">
          <a:xfrm>
            <a:off x="2484438" y="247650"/>
            <a:ext cx="4248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ГБОУ ВПО Северо-Западный государственный медицинский университет</a:t>
            </a:r>
          </a:p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им. И.И. Мечникова Минздрава России</a:t>
            </a:r>
            <a:r>
              <a:rPr lang="ru-RU" dirty="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 descr="01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1331913" y="3673475"/>
            <a:ext cx="6840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2800">
              <a:latin typeface="Trebuchet MS" pitchFamily="34" charset="0"/>
            </a:endParaRPr>
          </a:p>
        </p:txBody>
      </p:sp>
      <p:sp>
        <p:nvSpPr>
          <p:cNvPr id="15362" name="Text Box 14"/>
          <p:cNvSpPr txBox="1">
            <a:spLocks noChangeArrowheads="1"/>
          </p:cNvSpPr>
          <p:nvPr/>
        </p:nvSpPr>
        <p:spPr bwMode="auto">
          <a:xfrm>
            <a:off x="5580063" y="76517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900113" y="692150"/>
            <a:ext cx="7056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Что такое коррупция?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684213" y="1844675"/>
            <a:ext cx="8062912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Коррупция:</a:t>
            </a:r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лицами.</a:t>
            </a:r>
          </a:p>
          <a:p>
            <a:endParaRPr lang="ru-RU">
              <a:latin typeface="Times New Roman" pitchFamily="18" charset="0"/>
            </a:endParaRPr>
          </a:p>
          <a:p>
            <a:r>
              <a:rPr lang="ru-RU" b="1">
                <a:latin typeface="Times New Roman" pitchFamily="18" charset="0"/>
              </a:rPr>
              <a:t>Противодействие коррупции</a:t>
            </a:r>
            <a:r>
              <a:rPr lang="ru-RU">
                <a:latin typeface="Times New Roman" pitchFamily="18" charset="0"/>
              </a:rPr>
              <a:t>:</a:t>
            </a:r>
          </a:p>
          <a:p>
            <a:r>
              <a:rPr lang="ru-RU">
                <a:latin typeface="Times New Roman" pitchFamily="18" charset="0"/>
              </a:rPr>
              <a:t>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полномочий.</a:t>
            </a:r>
          </a:p>
          <a:p>
            <a:r>
              <a:rPr lang="ru-RU" sz="1600"/>
              <a:t>      </a:t>
            </a:r>
          </a:p>
        </p:txBody>
      </p:sp>
      <p:pic>
        <p:nvPicPr>
          <p:cNvPr id="15365" name="Picture 9" descr="a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620713"/>
            <a:ext cx="20383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7"/>
          <p:cNvSpPr txBox="1">
            <a:spLocks noChangeArrowheads="1"/>
          </p:cNvSpPr>
          <p:nvPr/>
        </p:nvSpPr>
        <p:spPr bwMode="auto">
          <a:xfrm>
            <a:off x="0" y="71437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6" name="Text Box 29"/>
          <p:cNvSpPr txBox="1">
            <a:spLocks noChangeArrowheads="1"/>
          </p:cNvSpPr>
          <p:nvPr/>
        </p:nvSpPr>
        <p:spPr bwMode="auto">
          <a:xfrm>
            <a:off x="2987675" y="21336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7" name="Text Box 32"/>
          <p:cNvSpPr txBox="1">
            <a:spLocks noChangeArrowheads="1"/>
          </p:cNvSpPr>
          <p:nvPr/>
        </p:nvSpPr>
        <p:spPr bwMode="auto">
          <a:xfrm>
            <a:off x="4716463" y="2205038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755650" y="2571750"/>
            <a:ext cx="78486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1400">
                <a:latin typeface="Times New Roman" pitchFamily="18" charset="0"/>
              </a:rPr>
              <a:t>-</a:t>
            </a:r>
            <a:r>
              <a:rPr lang="ru-RU" sz="2400">
                <a:latin typeface="Times New Roman" pitchFamily="18" charset="0"/>
              </a:rPr>
              <a:t>если Вы хотите видеть свой Университет авторитетным учебным заведением, который подготавливает высококвалифицированные медицинские кадры;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-трудолюбивы и цените свои знания и навыки;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-неприемлемо относитесь к даче взятки , считаете это совершенно неприемлемо для будущего врача;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-имеете активную гражданскую позицию.</a:t>
            </a:r>
          </a:p>
        </p:txBody>
      </p:sp>
      <p:sp>
        <p:nvSpPr>
          <p:cNvPr id="16389" name="Text Box 11"/>
          <p:cNvSpPr txBox="1">
            <a:spLocks noChangeArrowheads="1"/>
          </p:cNvSpPr>
          <p:nvPr/>
        </p:nvSpPr>
        <p:spPr bwMode="auto">
          <a:xfrm>
            <a:off x="428625" y="5715000"/>
            <a:ext cx="8135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0" name="Text Box 12"/>
          <p:cNvSpPr txBox="1">
            <a:spLocks noChangeArrowheads="1"/>
          </p:cNvSpPr>
          <p:nvPr/>
        </p:nvSpPr>
        <p:spPr bwMode="auto">
          <a:xfrm>
            <a:off x="684213" y="620713"/>
            <a:ext cx="75596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Эта памятка для Вас </a:t>
            </a:r>
          </a:p>
          <a:p>
            <a:pPr>
              <a:spcBef>
                <a:spcPct val="50000"/>
              </a:spcBef>
            </a:pPr>
            <a:endParaRPr lang="ru-RU" sz="2400" b="1">
              <a:latin typeface="Times New Roman" pitchFamily="18" charset="0"/>
            </a:endParaRPr>
          </a:p>
        </p:txBody>
      </p:sp>
      <p:pic>
        <p:nvPicPr>
          <p:cNvPr id="16391" name="Picture 14" descr="do9as8VHoXFdeRc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0"/>
            <a:ext cx="410527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93564ba2bb0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 bright="21000" contrast="23000"/>
          </a:blip>
          <a:stretch>
            <a:fillRect/>
          </a:stretch>
        </p:blipFill>
        <p:spPr>
          <a:xfrm>
            <a:off x="3071803" y="2786058"/>
            <a:ext cx="6072198" cy="4071942"/>
          </a:xfrm>
          <a:prstGeom prst="rect">
            <a:avLst/>
          </a:prstGeom>
        </p:spPr>
      </p:pic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571500" y="188913"/>
            <a:ext cx="8072438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Некоторые признаки вымогательства взятки 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со стороны должностного лица: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разговор о возможной взятке носит иносказательный характер, речь вымогателя взятки состоит из односложных предложений, не содержащих открытых заявлений о том, что решить вопрос он может только в случае передачи ему денег или оказания какой-либо услуги; 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в ходе беседы вымогателя взятки, заявляя об отказе решить тот или иной вопрос («не смогу помочь», «это незаконно и т.п.), жестами или мимикой дает понять, что готов обсудить возможности решения этого вопроса в другой обстановке (в другое время, в другом месте) 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сумма взятки не озвучиваются; вместе с тем соответствующие цифры могут быть написаны на листке бумаги, набраны на телефоне или компьютере и продемонстрированы потенциальному взяткодателю 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вымогателя взятки может неожиданно прервать беседу и под любым предлогом оставить  Вас одного в кабинете, оставив при этом открытыми ящик стола или папку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k-ugolovnoy-otvetstvennosti-privleche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27000" contrast="14000"/>
          </a:blip>
          <a:stretch>
            <a:fillRect/>
          </a:stretch>
        </p:blipFill>
        <p:spPr>
          <a:xfrm>
            <a:off x="4991098" y="3929066"/>
            <a:ext cx="4152902" cy="2928934"/>
          </a:xfrm>
          <a:prstGeom prst="rect">
            <a:avLst/>
          </a:prstGeom>
        </p:spPr>
      </p:pic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827088" y="692150"/>
            <a:ext cx="6840537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Некоторые признаки поведения лица, 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провоцирующего дачу взятки: 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непринужденный разговор о перспективах решения проблемы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в ходе беседы все вещи, связанные со взяткой, называются своими именами — сумма или характер услуг, способ и условия передачи денег,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попытка торговаться о размерах и условиях получения взятки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x_9667eb92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 bright="22000" contrast="-20000"/>
          </a:blip>
          <a:stretch>
            <a:fillRect/>
          </a:stretch>
        </p:blipFill>
        <p:spPr>
          <a:xfrm>
            <a:off x="0" y="0"/>
            <a:ext cx="3929058" cy="3643314"/>
          </a:xfrm>
          <a:prstGeom prst="rect">
            <a:avLst/>
          </a:prstGeom>
        </p:spPr>
      </p:pic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85750" y="285750"/>
            <a:ext cx="85725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Ваши действия в случае вымогательства или 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провокации взятки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вести себя крайне осторожно, вежливо, не допуская 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высказываний, которые могли бы вымогателем трактоваться либо как готовность, либо как категорический отказ дать взятку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внимательно выслушать и точно запомнить поставленные Вам условия (размеры сумм; сроки и способы передачи взятки) </a:t>
            </a: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!поинтересоваться у собеседника о гарантиях решения вопроса в случае дачи взятки</a:t>
            </a: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не берите инициативу в разговоре на себя, позволяйте потенциальному взяткополучателю сообщить Вам как можно больше информации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b761b3aebe4df52a1caef1cba938e6a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14942" y="0"/>
            <a:ext cx="3929058" cy="3109898"/>
          </a:xfrm>
          <a:prstGeom prst="rect">
            <a:avLst/>
          </a:prstGeom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8" y="1196975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Гражданин, давший взятку может быть освобожден от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ответственности, если: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428625" y="2143125"/>
            <a:ext cx="7527925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*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Установлен факт вымогательства 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* Гражданин добровольно сообщил в правоохранительные органы о содеянном 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Char char="•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Не может быть признано добровольным заявление о даче взятки, если правоохранительным органам стало известно об этом из иных источников </a:t>
            </a:r>
          </a:p>
          <a:p>
            <a:pPr algn="ctr">
              <a:buFont typeface="Arial" charset="0"/>
              <a:buChar char="•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* Заведомо ложный донос о вымогательстве взятки рассматривается Уголовным кодексом Российской Федерации как преступление и наказывается лишением свободы на срок до шести лет (статья 306)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7488238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Что следует Вам предпринять сразу после 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свершившегося факта вымогательства?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5775" y="4772025"/>
            <a:ext cx="48482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357188" y="2571750"/>
            <a:ext cx="6286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* Не реагировать на провокацию, сдавать зачет/экзамен (если готовы), а если не готовы — подготовиться 	</a:t>
            </a:r>
          </a:p>
        </p:txBody>
      </p:sp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500063" y="4572000"/>
            <a:ext cx="4357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* Пойти на прием в соответствующие подразделения Университета (см.ниже)</a:t>
            </a:r>
            <a:r>
              <a:rPr lang="ru-RU"/>
              <a:t>	</a:t>
            </a:r>
          </a:p>
        </p:txBody>
      </p: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0" y="5572125"/>
            <a:ext cx="4000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* Сделать официальное заявление в правоохранительные органы </a:t>
            </a:r>
            <a:r>
              <a:rPr lang="ru-RU"/>
              <a:t>	</a:t>
            </a:r>
          </a:p>
        </p:txBody>
      </p:sp>
      <p:sp>
        <p:nvSpPr>
          <p:cNvPr id="21510" name="TextBox 9"/>
          <p:cNvSpPr txBox="1">
            <a:spLocks noChangeArrowheads="1"/>
          </p:cNvSpPr>
          <p:nvPr/>
        </p:nvSpPr>
        <p:spPr bwMode="auto">
          <a:xfrm>
            <a:off x="571500" y="3714750"/>
            <a:ext cx="6929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* Предать широкой огласке факт вымогательства взятки (вымогатели этого очень боятся) </a:t>
            </a:r>
            <a:r>
              <a:rPr lang="ru-RU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0" y="333375"/>
            <a:ext cx="71993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Куда Вы можете обратиться если, </a:t>
            </a: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с Вас вымогают взятку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468313" y="2133600"/>
            <a:ext cx="8215312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Декан факультета (2/4, 32, 33 павильоны)</a:t>
            </a:r>
          </a:p>
          <a:p>
            <a:pPr marL="342900" indent="-342900" algn="just">
              <a:buFontTx/>
              <a:buAutoNum type="arabicPeriod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Сотрудники юридического управления Университета  (30 павильон )</a:t>
            </a:r>
          </a:p>
          <a:p>
            <a:pPr marL="342900" indent="-342900" algn="just">
              <a:buFontTx/>
              <a:buAutoNum type="arabicPeriod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Советник ректора по безопасности Яковенко Александр Анатольевич (</a:t>
            </a:r>
            <a:r>
              <a:rPr lang="ru-RU" b="1">
                <a:hlinkClick r:id="rId2"/>
              </a:rPr>
              <a:t>Aleksandr.Yakovenko@spbmapo.ru</a:t>
            </a:r>
            <a:r>
              <a:rPr lang="ru-RU" b="1"/>
              <a:t>, 303-50-00)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Помощник проректора по воспитательной и социальной работе (32 павильон, каб.№10)</a:t>
            </a:r>
          </a:p>
          <a:p>
            <a:pPr marL="342900" indent="-342900" algn="just">
              <a:buFontTx/>
              <a:buAutoNum type="arabicPeriod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Сотрудники отдела по воспитательной работе (32 павильон, каб.№11)</a:t>
            </a:r>
          </a:p>
          <a:p>
            <a:pPr marL="342900" indent="-342900" algn="ctr">
              <a:buFontTx/>
              <a:buAutoNum type="arabicPeriod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Правоохранительные органы (МВД, прокуратура, Следственный комитет, УФСБ)</a:t>
            </a:r>
          </a:p>
        </p:txBody>
      </p:sp>
      <p:pic>
        <p:nvPicPr>
          <p:cNvPr id="22531" name="Рисунок 3" descr="origina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549275"/>
            <a:ext cx="19780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872</TotalTime>
  <Words>556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Trebuchet MS</vt:lpstr>
      <vt:lpstr>Georgia</vt:lpstr>
      <vt:lpstr>Calibri</vt:lpstr>
      <vt:lpstr>Times New Roman</vt:lpstr>
      <vt:lpstr>Verdana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Лопатин Захар Вадимович</dc:creator>
  <cp:lastModifiedBy>Kristina.Katkova</cp:lastModifiedBy>
  <cp:revision>85</cp:revision>
  <dcterms:created xsi:type="dcterms:W3CDTF">2013-11-08T22:22:32Z</dcterms:created>
  <dcterms:modified xsi:type="dcterms:W3CDTF">2014-10-15T11:00:43Z</dcterms:modified>
</cp:coreProperties>
</file>