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8" r:id="rId4"/>
    <p:sldId id="309" r:id="rId5"/>
    <p:sldId id="318" r:id="rId6"/>
    <p:sldId id="311" r:id="rId7"/>
    <p:sldId id="312" r:id="rId8"/>
    <p:sldId id="319" r:id="rId9"/>
    <p:sldId id="323" r:id="rId10"/>
    <p:sldId id="313" r:id="rId11"/>
    <p:sldId id="314" r:id="rId12"/>
    <p:sldId id="320" r:id="rId13"/>
    <p:sldId id="321" r:id="rId14"/>
    <p:sldId id="316" r:id="rId15"/>
    <p:sldId id="322" r:id="rId16"/>
    <p:sldId id="315" r:id="rId17"/>
    <p:sldId id="317" r:id="rId18"/>
  </p:sldIdLst>
  <p:sldSz cx="9144000" cy="6858000" type="screen4x3"/>
  <p:notesSz cx="6794500" cy="9931400"/>
  <p:defaultTextStyle>
    <a:defPPr>
      <a:defRPr lang="ru-RU"/>
    </a:defPPr>
    <a:lvl1pPr algn="l" rtl="0" fontAlgn="base">
      <a:spcBef>
        <a:spcPct val="0"/>
      </a:spcBef>
      <a:spcAft>
        <a:spcPct val="0"/>
      </a:spcAft>
      <a:defRPr sz="1400" kern="1200">
        <a:solidFill>
          <a:schemeClr val="tx1"/>
        </a:solidFill>
        <a:latin typeface="Tahoma" pitchFamily="34" charset="0"/>
        <a:ea typeface="+mn-ea"/>
        <a:cs typeface="Arial" charset="0"/>
      </a:defRPr>
    </a:lvl1pPr>
    <a:lvl2pPr marL="457200" algn="l" rtl="0" fontAlgn="base">
      <a:spcBef>
        <a:spcPct val="0"/>
      </a:spcBef>
      <a:spcAft>
        <a:spcPct val="0"/>
      </a:spcAft>
      <a:defRPr sz="1400" kern="1200">
        <a:solidFill>
          <a:schemeClr val="tx1"/>
        </a:solidFill>
        <a:latin typeface="Tahoma" pitchFamily="34" charset="0"/>
        <a:ea typeface="+mn-ea"/>
        <a:cs typeface="Arial" charset="0"/>
      </a:defRPr>
    </a:lvl2pPr>
    <a:lvl3pPr marL="914400" algn="l" rtl="0" fontAlgn="base">
      <a:spcBef>
        <a:spcPct val="0"/>
      </a:spcBef>
      <a:spcAft>
        <a:spcPct val="0"/>
      </a:spcAft>
      <a:defRPr sz="1400" kern="1200">
        <a:solidFill>
          <a:schemeClr val="tx1"/>
        </a:solidFill>
        <a:latin typeface="Tahoma" pitchFamily="34" charset="0"/>
        <a:ea typeface="+mn-ea"/>
        <a:cs typeface="Arial" charset="0"/>
      </a:defRPr>
    </a:lvl3pPr>
    <a:lvl4pPr marL="1371600" algn="l" rtl="0" fontAlgn="base">
      <a:spcBef>
        <a:spcPct val="0"/>
      </a:spcBef>
      <a:spcAft>
        <a:spcPct val="0"/>
      </a:spcAft>
      <a:defRPr sz="1400" kern="1200">
        <a:solidFill>
          <a:schemeClr val="tx1"/>
        </a:solidFill>
        <a:latin typeface="Tahoma" pitchFamily="34" charset="0"/>
        <a:ea typeface="+mn-ea"/>
        <a:cs typeface="Arial" charset="0"/>
      </a:defRPr>
    </a:lvl4pPr>
    <a:lvl5pPr marL="1828800" algn="l" rtl="0" fontAlgn="base">
      <a:spcBef>
        <a:spcPct val="0"/>
      </a:spcBef>
      <a:spcAft>
        <a:spcPct val="0"/>
      </a:spcAft>
      <a:defRPr sz="1400" kern="1200">
        <a:solidFill>
          <a:schemeClr val="tx1"/>
        </a:solidFill>
        <a:latin typeface="Tahoma" pitchFamily="34" charset="0"/>
        <a:ea typeface="+mn-ea"/>
        <a:cs typeface="Arial" charset="0"/>
      </a:defRPr>
    </a:lvl5pPr>
    <a:lvl6pPr marL="2286000" algn="l" defTabSz="914400" rtl="0" eaLnBrk="1" latinLnBrk="0" hangingPunct="1">
      <a:defRPr sz="1400" kern="1200">
        <a:solidFill>
          <a:schemeClr val="tx1"/>
        </a:solidFill>
        <a:latin typeface="Tahoma" pitchFamily="34" charset="0"/>
        <a:ea typeface="+mn-ea"/>
        <a:cs typeface="Arial" charset="0"/>
      </a:defRPr>
    </a:lvl6pPr>
    <a:lvl7pPr marL="2743200" algn="l" defTabSz="914400" rtl="0" eaLnBrk="1" latinLnBrk="0" hangingPunct="1">
      <a:defRPr sz="1400" kern="1200">
        <a:solidFill>
          <a:schemeClr val="tx1"/>
        </a:solidFill>
        <a:latin typeface="Tahoma" pitchFamily="34" charset="0"/>
        <a:ea typeface="+mn-ea"/>
        <a:cs typeface="Arial" charset="0"/>
      </a:defRPr>
    </a:lvl7pPr>
    <a:lvl8pPr marL="3200400" algn="l" defTabSz="914400" rtl="0" eaLnBrk="1" latinLnBrk="0" hangingPunct="1">
      <a:defRPr sz="1400" kern="1200">
        <a:solidFill>
          <a:schemeClr val="tx1"/>
        </a:solidFill>
        <a:latin typeface="Tahoma" pitchFamily="34" charset="0"/>
        <a:ea typeface="+mn-ea"/>
        <a:cs typeface="Arial" charset="0"/>
      </a:defRPr>
    </a:lvl8pPr>
    <a:lvl9pPr marL="3657600" algn="l" defTabSz="914400" rtl="0" eaLnBrk="1" latinLnBrk="0" hangingPunct="1">
      <a:defRPr sz="1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FF5050"/>
    <a:srgbClr val="99CC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94660"/>
  </p:normalViewPr>
  <p:slideViewPr>
    <p:cSldViewPr>
      <p:cViewPr>
        <p:scale>
          <a:sx n="70" d="100"/>
          <a:sy n="70" d="100"/>
        </p:scale>
        <p:origin x="-882" y="-8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BD0C80A7-7512-4E7F-BEC8-BEEDAAEB27D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29CB6CC2-5E40-4627-BD11-042FF24F8C5A}"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367B47B0-74CB-4EFC-A02B-A5C2BA2635E8}"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6C5CBE44-BA8D-4B28-8418-ACE4983DD23B}"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30F376B-DE69-41AE-80F4-1D837A3FC4E3}"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DE9A2B74-E92A-4AA8-8584-EBE2265BD9CA}"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B49A1DDC-40CB-4E64-AFBF-1E2850BDEF8B}"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0498D2D7-F0FD-454E-8F92-8030860EF864}"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16FDB764-3FF1-486F-8045-7B746313316D}"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4460D5DE-4D33-409A-9570-789030EFF6AE}"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9A8F3879-C8A6-46D7-95DA-06A767B8F1F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atin typeface="Arial" charset="0"/>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defRPr>
            </a:lvl1pPr>
          </a:lstStyle>
          <a:p>
            <a:fld id="{4EAC0477-4669-474F-8C3A-1FB16457DF6F}"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4932363"/>
            <a:ext cx="8497887" cy="1520825"/>
          </a:xfrm>
        </p:spPr>
        <p:txBody>
          <a:bodyPr/>
          <a:lstStyle/>
          <a:p>
            <a:r>
              <a:rPr lang="en-US" sz="3200" b="1" smtClean="0">
                <a:solidFill>
                  <a:srgbClr val="006699"/>
                </a:solidFill>
                <a:latin typeface="Tahoma" pitchFamily="34" charset="0"/>
              </a:rPr>
              <a:t>THE SYSTEM OF HIGHER EDUCATION</a:t>
            </a:r>
            <a:r>
              <a:rPr lang="ru-RU" sz="3200" smtClean="0">
                <a:solidFill>
                  <a:srgbClr val="006699"/>
                </a:solidFill>
                <a:latin typeface="Tahoma" pitchFamily="34" charset="0"/>
              </a:rPr>
              <a:t/>
            </a:r>
            <a:br>
              <a:rPr lang="ru-RU" sz="3200" smtClean="0">
                <a:solidFill>
                  <a:srgbClr val="006699"/>
                </a:solidFill>
                <a:latin typeface="Tahoma" pitchFamily="34" charset="0"/>
              </a:rPr>
            </a:br>
            <a:r>
              <a:rPr lang="en-US" sz="4100" b="1" smtClean="0">
                <a:solidFill>
                  <a:srgbClr val="FF5050"/>
                </a:solidFill>
                <a:latin typeface="Tahoma" pitchFamily="34" charset="0"/>
              </a:rPr>
              <a:t>RUSSIA</a:t>
            </a:r>
            <a:r>
              <a:rPr lang="ru-RU" sz="4100" b="1" smtClean="0">
                <a:solidFill>
                  <a:srgbClr val="FF5050"/>
                </a:solidFill>
                <a:latin typeface="Tahoma" pitchFamily="34" charset="0"/>
              </a:rPr>
              <a:t>. </a:t>
            </a:r>
            <a:r>
              <a:rPr lang="en-US" sz="4100" b="1" smtClean="0">
                <a:solidFill>
                  <a:srgbClr val="FF5050"/>
                </a:solidFill>
                <a:latin typeface="Tahoma" pitchFamily="34" charset="0"/>
              </a:rPr>
              <a:t>ST.PETERSBURG</a:t>
            </a:r>
            <a:endParaRPr lang="ru-RU" sz="3200" b="1" smtClean="0">
              <a:solidFill>
                <a:srgbClr val="006699"/>
              </a:solidFill>
            </a:endParaRPr>
          </a:p>
        </p:txBody>
      </p:sp>
      <p:pic>
        <p:nvPicPr>
          <p:cNvPr id="2051" name="Picture 7" descr="C:\Documents and Settings\Администратор\Рабочий стол\Untitled-2.jpg"/>
          <p:cNvPicPr>
            <a:picLocks noChangeAspect="1" noChangeArrowheads="1"/>
          </p:cNvPicPr>
          <p:nvPr/>
        </p:nvPicPr>
        <p:blipFill>
          <a:blip r:embed="rId2" cstate="print"/>
          <a:srcRect/>
          <a:stretch>
            <a:fillRect/>
          </a:stretch>
        </p:blipFill>
        <p:spPr bwMode="auto">
          <a:xfrm>
            <a:off x="1068388" y="646113"/>
            <a:ext cx="6959600" cy="400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Higher education in St.Petersburg</a:t>
            </a:r>
            <a:endParaRPr lang="ru-RU" sz="1800" b="1">
              <a:solidFill>
                <a:srgbClr val="006699"/>
              </a:solidFill>
            </a:endParaRPr>
          </a:p>
        </p:txBody>
      </p:sp>
      <p:pic>
        <p:nvPicPr>
          <p:cNvPr id="11267"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1269" name="Прямоугольник 4"/>
          <p:cNvSpPr>
            <a:spLocks noChangeArrowheads="1"/>
          </p:cNvSpPr>
          <p:nvPr/>
        </p:nvSpPr>
        <p:spPr bwMode="auto">
          <a:xfrm>
            <a:off x="684213" y="2143125"/>
            <a:ext cx="7920037" cy="2600325"/>
          </a:xfrm>
          <a:prstGeom prst="rect">
            <a:avLst/>
          </a:prstGeom>
          <a:noFill/>
          <a:ln w="9525">
            <a:noFill/>
            <a:miter lim="800000"/>
            <a:headEnd/>
            <a:tailEnd/>
          </a:ln>
        </p:spPr>
        <p:txBody>
          <a:bodyPr>
            <a:spAutoFit/>
          </a:bodyPr>
          <a:lstStyle/>
          <a:p>
            <a:r>
              <a:rPr lang="en-US" sz="1800"/>
              <a:t>In St.Petersburg students pay for their education or are subsidized by the government. </a:t>
            </a:r>
            <a:endParaRPr lang="ru-RU" sz="1800"/>
          </a:p>
          <a:p>
            <a:pPr>
              <a:spcBef>
                <a:spcPts val="600"/>
              </a:spcBef>
              <a:buClr>
                <a:srgbClr val="FF5050"/>
              </a:buClr>
            </a:pPr>
            <a:endParaRPr lang="ru-RU" sz="1800"/>
          </a:p>
          <a:p>
            <a:r>
              <a:rPr lang="en-US" sz="1800" b="1"/>
              <a:t>Today in St.Petersburg:</a:t>
            </a:r>
            <a:endParaRPr lang="ru-RU" sz="1800" b="1"/>
          </a:p>
          <a:p>
            <a:pPr>
              <a:buClr>
                <a:srgbClr val="FF5050"/>
              </a:buClr>
              <a:buFont typeface="Wingdings" pitchFamily="2" charset="2"/>
              <a:buChar char="§"/>
            </a:pPr>
            <a:r>
              <a:rPr lang="ru-RU" sz="1800"/>
              <a:t> </a:t>
            </a:r>
            <a:r>
              <a:rPr lang="ru-RU" sz="1800" b="1"/>
              <a:t>47</a:t>
            </a:r>
            <a:r>
              <a:rPr lang="en-US" sz="1800"/>
              <a:t> public higher education institutions</a:t>
            </a:r>
            <a:endParaRPr lang="ru-RU" sz="1800"/>
          </a:p>
          <a:p>
            <a:pPr>
              <a:buClr>
                <a:srgbClr val="FF5050"/>
              </a:buClr>
              <a:buFont typeface="Wingdings" pitchFamily="2" charset="2"/>
              <a:buChar char="§"/>
            </a:pPr>
            <a:r>
              <a:rPr lang="ru-RU" sz="1800"/>
              <a:t> </a:t>
            </a:r>
            <a:r>
              <a:rPr lang="en-US" sz="1800" b="1"/>
              <a:t>4</a:t>
            </a:r>
            <a:r>
              <a:rPr lang="ru-RU" sz="1800" b="1"/>
              <a:t>4</a:t>
            </a:r>
            <a:r>
              <a:rPr lang="en-US" sz="1800" b="1"/>
              <a:t> </a:t>
            </a:r>
            <a:r>
              <a:rPr lang="en-US" sz="1800"/>
              <a:t>private higher education institutions</a:t>
            </a:r>
            <a:endParaRPr lang="ru-RU" sz="1800"/>
          </a:p>
          <a:p>
            <a:pPr>
              <a:buClr>
                <a:srgbClr val="FF5050"/>
              </a:buClr>
              <a:buFont typeface="Wingdings" pitchFamily="2" charset="2"/>
              <a:buChar char="§"/>
            </a:pPr>
            <a:r>
              <a:rPr lang="ru-RU" sz="1800"/>
              <a:t> </a:t>
            </a:r>
            <a:r>
              <a:rPr lang="en-US" sz="1800" b="1"/>
              <a:t>45 </a:t>
            </a:r>
            <a:r>
              <a:rPr lang="en-US" sz="1800"/>
              <a:t>state education institutions of secondary professional education</a:t>
            </a:r>
            <a:endParaRPr lang="ru-RU" sz="1800"/>
          </a:p>
          <a:p>
            <a:pPr>
              <a:buClr>
                <a:srgbClr val="FF5050"/>
              </a:buClr>
              <a:buFont typeface="Wingdings" pitchFamily="2" charset="2"/>
              <a:buChar char="§"/>
            </a:pPr>
            <a:r>
              <a:rPr lang="ru-RU" sz="1800"/>
              <a:t> </a:t>
            </a:r>
            <a:r>
              <a:rPr lang="ru-RU" sz="1800" b="1"/>
              <a:t>5</a:t>
            </a:r>
            <a:r>
              <a:rPr lang="ru-RU" sz="1800"/>
              <a:t> </a:t>
            </a:r>
            <a:r>
              <a:rPr lang="en-US" sz="1800"/>
              <a:t>private education institutions of secondary professional education.</a:t>
            </a:r>
            <a:endParaRPr lang="ru-RU" sz="1800"/>
          </a:p>
          <a:p>
            <a:pPr>
              <a:buClr>
                <a:srgbClr val="FF5050"/>
              </a:buClr>
              <a:buFont typeface="Wingdings" pitchFamily="2" charset="2"/>
              <a:buChar char="§"/>
            </a:pP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Higher education in St.Petersburg</a:t>
            </a:r>
            <a:endParaRPr lang="ru-RU" sz="1800" b="1">
              <a:solidFill>
                <a:srgbClr val="006699"/>
              </a:solidFill>
            </a:endParaRPr>
          </a:p>
        </p:txBody>
      </p:sp>
      <p:pic>
        <p:nvPicPr>
          <p:cNvPr id="12291"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2293" name="Прямоугольник 4"/>
          <p:cNvSpPr>
            <a:spLocks noChangeArrowheads="1"/>
          </p:cNvSpPr>
          <p:nvPr/>
        </p:nvSpPr>
        <p:spPr bwMode="auto">
          <a:xfrm>
            <a:off x="684213" y="2420938"/>
            <a:ext cx="7920037" cy="3416300"/>
          </a:xfrm>
          <a:prstGeom prst="rect">
            <a:avLst/>
          </a:prstGeom>
          <a:noFill/>
          <a:ln w="9525">
            <a:noFill/>
            <a:miter lim="800000"/>
            <a:headEnd/>
            <a:tailEnd/>
          </a:ln>
        </p:spPr>
        <p:txBody>
          <a:bodyPr>
            <a:spAutoFit/>
          </a:bodyPr>
          <a:lstStyle/>
          <a:p>
            <a:r>
              <a:rPr lang="en-US" sz="1800"/>
              <a:t>St.Petersburg universities offer an extensive choice of educational programs for foreign students.</a:t>
            </a:r>
            <a:endParaRPr lang="ru-RU" sz="1800"/>
          </a:p>
          <a:p>
            <a:endParaRPr lang="ru-RU" sz="1800"/>
          </a:p>
          <a:p>
            <a:r>
              <a:rPr lang="ru-RU" sz="1800"/>
              <a:t>С</a:t>
            </a:r>
            <a:r>
              <a:rPr lang="en-US" sz="1800"/>
              <a:t>lassic degree courses</a:t>
            </a:r>
            <a:r>
              <a:rPr lang="ru-RU" sz="1800"/>
              <a:t>: </a:t>
            </a:r>
            <a:r>
              <a:rPr lang="en-US" sz="1800" b="1"/>
              <a:t>Bachelor’s</a:t>
            </a:r>
            <a:r>
              <a:rPr lang="en-US" sz="1800"/>
              <a:t>, </a:t>
            </a:r>
            <a:r>
              <a:rPr lang="en-US" sz="1800" b="1"/>
              <a:t>Specialist’s</a:t>
            </a:r>
            <a:r>
              <a:rPr lang="en-US" sz="1800"/>
              <a:t> or </a:t>
            </a:r>
            <a:r>
              <a:rPr lang="en-US" sz="1800" b="1"/>
              <a:t>Master’s diploma</a:t>
            </a:r>
            <a:r>
              <a:rPr lang="ru-RU" sz="1800" b="1"/>
              <a:t>. </a:t>
            </a:r>
            <a:endParaRPr lang="ru-RU" sz="1800"/>
          </a:p>
          <a:p>
            <a:pPr lvl="1" algn="just">
              <a:buClr>
                <a:srgbClr val="FF5050"/>
              </a:buClr>
            </a:pPr>
            <a:endParaRPr lang="ru-RU" sz="1800"/>
          </a:p>
          <a:p>
            <a:pPr algn="just">
              <a:buClr>
                <a:srgbClr val="FF5050"/>
              </a:buClr>
            </a:pPr>
            <a:r>
              <a:rPr lang="en-US" sz="1800" b="1"/>
              <a:t>Short-term study courses </a:t>
            </a:r>
            <a:r>
              <a:rPr lang="en-US" sz="1800"/>
              <a:t>cover many different subjects and are available to everyone at any time during the academic year:</a:t>
            </a:r>
            <a:endParaRPr lang="ru-RU" sz="1800"/>
          </a:p>
          <a:p>
            <a:pPr lvl="1" algn="just">
              <a:buClr>
                <a:srgbClr val="FF5050"/>
              </a:buClr>
              <a:buFont typeface="Wingdings" pitchFamily="2" charset="2"/>
              <a:buChar char="§"/>
            </a:pPr>
            <a:r>
              <a:rPr lang="ru-RU" sz="1800"/>
              <a:t> </a:t>
            </a:r>
            <a:r>
              <a:rPr lang="en-US" sz="1800"/>
              <a:t>Foundation programs;</a:t>
            </a:r>
          </a:p>
          <a:p>
            <a:pPr lvl="1" algn="just">
              <a:buClr>
                <a:srgbClr val="FF5050"/>
              </a:buClr>
              <a:buFont typeface="Wingdings" pitchFamily="2" charset="2"/>
              <a:buChar char="§"/>
            </a:pPr>
            <a:r>
              <a:rPr lang="en-US" sz="1800"/>
              <a:t> Semester programs;</a:t>
            </a:r>
            <a:endParaRPr lang="ru-RU" sz="1800"/>
          </a:p>
          <a:p>
            <a:pPr lvl="1" algn="just">
              <a:buClr>
                <a:srgbClr val="FF5050"/>
              </a:buClr>
              <a:buFont typeface="Wingdings" pitchFamily="2" charset="2"/>
              <a:buChar char="§"/>
            </a:pPr>
            <a:r>
              <a:rPr lang="ru-RU" sz="1800"/>
              <a:t> </a:t>
            </a:r>
            <a:r>
              <a:rPr lang="en-US" sz="1800"/>
              <a:t>Summer and winter schools</a:t>
            </a:r>
            <a:endParaRPr lang="ru-RU" sz="1800"/>
          </a:p>
          <a:p>
            <a:pPr lvl="1" algn="just">
              <a:buClr>
                <a:srgbClr val="FF5050"/>
              </a:buClr>
              <a:buFont typeface="Wingdings" pitchFamily="2" charset="2"/>
              <a:buChar char="§"/>
            </a:pPr>
            <a:r>
              <a:rPr lang="ru-RU" sz="1800"/>
              <a:t> </a:t>
            </a:r>
            <a:r>
              <a:rPr lang="en-US" sz="1800"/>
              <a:t>Foreign language courses;</a:t>
            </a:r>
            <a:endParaRPr lang="ru-RU" sz="1800"/>
          </a:p>
          <a:p>
            <a:pPr lvl="1" algn="just">
              <a:buClr>
                <a:srgbClr val="FF5050"/>
              </a:buClr>
              <a:buFont typeface="Wingdings" pitchFamily="2" charset="2"/>
              <a:buChar char="§"/>
            </a:pPr>
            <a:r>
              <a:rPr lang="ru-RU" sz="1800"/>
              <a:t> </a:t>
            </a:r>
            <a:r>
              <a:rPr lang="en-US" sz="1800"/>
              <a:t>Research internships etc</a:t>
            </a:r>
            <a:r>
              <a:rPr lang="ru-RU" sz="180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ru-RU" sz="1800" b="1">
                <a:solidFill>
                  <a:srgbClr val="006699"/>
                </a:solidFill>
              </a:rPr>
              <a:t>Дополнительные программы обучения</a:t>
            </a:r>
          </a:p>
        </p:txBody>
      </p:sp>
      <p:pic>
        <p:nvPicPr>
          <p:cNvPr id="13315"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3317" name="Прямоугольник 4"/>
          <p:cNvSpPr>
            <a:spLocks noChangeArrowheads="1"/>
          </p:cNvSpPr>
          <p:nvPr/>
        </p:nvSpPr>
        <p:spPr bwMode="auto">
          <a:xfrm>
            <a:off x="642938" y="2289175"/>
            <a:ext cx="7920037" cy="4246563"/>
          </a:xfrm>
          <a:prstGeom prst="rect">
            <a:avLst/>
          </a:prstGeom>
          <a:noFill/>
          <a:ln w="9525">
            <a:noFill/>
            <a:miter lim="800000"/>
            <a:headEnd/>
            <a:tailEnd/>
          </a:ln>
        </p:spPr>
        <p:txBody>
          <a:bodyPr>
            <a:spAutoFit/>
          </a:bodyPr>
          <a:lstStyle/>
          <a:p>
            <a:pPr algn="just">
              <a:buClr>
                <a:srgbClr val="FF5050"/>
              </a:buClr>
              <a:buFont typeface="Wingdings" pitchFamily="2" charset="2"/>
              <a:buChar char="§"/>
            </a:pPr>
            <a:r>
              <a:rPr lang="en-US" sz="1800" b="1"/>
              <a:t> University Foundation programs</a:t>
            </a:r>
            <a:r>
              <a:rPr lang="en-US" sz="1800"/>
              <a:t> involve intensive Russian plus a whole range of additional subjects that foreign students typically need in order to progress to a Bachelor’s, Specialist’s or Master’s degree course in St.Petersburg. </a:t>
            </a:r>
          </a:p>
          <a:p>
            <a:pPr algn="just">
              <a:buClr>
                <a:srgbClr val="FF5050"/>
              </a:buClr>
            </a:pPr>
            <a:r>
              <a:rPr lang="en-US" sz="1800"/>
              <a:t>University Foundation program is carried out 4 directions (profile) correlated to the chosen speciality: engineering, economics, humanities and natural science.</a:t>
            </a:r>
            <a:endParaRPr lang="ru-RU" sz="1800"/>
          </a:p>
          <a:p>
            <a:pPr algn="just">
              <a:buClr>
                <a:srgbClr val="FF5050"/>
              </a:buClr>
            </a:pPr>
            <a:endParaRPr lang="ru-RU" sz="1800"/>
          </a:p>
          <a:p>
            <a:pPr algn="just">
              <a:buClr>
                <a:srgbClr val="FF5050"/>
              </a:buClr>
              <a:buFont typeface="Wingdings" pitchFamily="2" charset="2"/>
              <a:buChar char="§"/>
            </a:pPr>
            <a:r>
              <a:rPr lang="en-US" sz="1800" b="1"/>
              <a:t> Semester programs </a:t>
            </a:r>
            <a:r>
              <a:rPr lang="en-US" sz="1800"/>
              <a:t>are developed in accordance with European standards and requirements and can be integrated in the study plans of students from partner universities and recognized as semester abroad. </a:t>
            </a:r>
          </a:p>
          <a:p>
            <a:pPr algn="just">
              <a:buClr>
                <a:srgbClr val="FF5050"/>
              </a:buClr>
            </a:pPr>
            <a:r>
              <a:rPr lang="en-US" sz="1800"/>
              <a:t>Programs duration for students is 1 year (2 semesters): 1-st semester in SPbPU, the 2-d semester in foreign Partner University.</a:t>
            </a:r>
            <a:endParaRPr lang="ru-RU" sz="1800"/>
          </a:p>
          <a:p>
            <a:pPr algn="just">
              <a:buClr>
                <a:srgbClr val="FF5050"/>
              </a:buClr>
              <a:buFont typeface="Wingdings" pitchFamily="2" charset="2"/>
              <a:buChar char="§"/>
            </a:pPr>
            <a:endParaRPr lang="en-US" sz="1800"/>
          </a:p>
          <a:p>
            <a:pPr algn="just">
              <a:buClr>
                <a:srgbClr val="FF5050"/>
              </a:buClr>
              <a:buFont typeface="Wingdings" pitchFamily="2" charset="2"/>
              <a:buChar char="§"/>
            </a:pPr>
            <a:endParaRPr lang="ru-RU"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Short-term study courses</a:t>
            </a:r>
            <a:endParaRPr lang="ru-RU" sz="1800" b="1">
              <a:solidFill>
                <a:srgbClr val="006699"/>
              </a:solidFill>
            </a:endParaRPr>
          </a:p>
        </p:txBody>
      </p:sp>
      <p:pic>
        <p:nvPicPr>
          <p:cNvPr id="14339"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4341" name="Прямоугольник 4"/>
          <p:cNvSpPr>
            <a:spLocks noChangeArrowheads="1"/>
          </p:cNvSpPr>
          <p:nvPr/>
        </p:nvSpPr>
        <p:spPr bwMode="auto">
          <a:xfrm>
            <a:off x="571500" y="2190750"/>
            <a:ext cx="7920038" cy="4246563"/>
          </a:xfrm>
          <a:prstGeom prst="rect">
            <a:avLst/>
          </a:prstGeom>
          <a:noFill/>
          <a:ln w="9525">
            <a:noFill/>
            <a:miter lim="800000"/>
            <a:headEnd/>
            <a:tailEnd/>
          </a:ln>
        </p:spPr>
        <p:txBody>
          <a:bodyPr>
            <a:spAutoFit/>
          </a:bodyPr>
          <a:lstStyle/>
          <a:p>
            <a:r>
              <a:rPr lang="en-US" sz="1800" b="1"/>
              <a:t>Summer schools</a:t>
            </a:r>
            <a:r>
              <a:rPr lang="en-US" sz="1800"/>
              <a:t> are organized annually in summer and winter period and include:</a:t>
            </a:r>
          </a:p>
          <a:p>
            <a:pPr>
              <a:buClr>
                <a:srgbClr val="FF5050"/>
              </a:buClr>
              <a:buFont typeface="Wingdings" pitchFamily="2" charset="2"/>
              <a:buChar char="§"/>
            </a:pPr>
            <a:r>
              <a:rPr lang="en-US" sz="1800"/>
              <a:t> a wide range of international short-term educational programs for students, academic staff and specialists in different spheres of science and technology (the courses are taught in English language)</a:t>
            </a:r>
          </a:p>
          <a:p>
            <a:pPr>
              <a:buClr>
                <a:srgbClr val="FF5050"/>
              </a:buClr>
              <a:buFont typeface="Wingdings" pitchFamily="2" charset="2"/>
              <a:buChar char="§"/>
            </a:pPr>
            <a:r>
              <a:rPr lang="en-US" sz="1800"/>
              <a:t> Russian language study (different levels)</a:t>
            </a:r>
          </a:p>
          <a:p>
            <a:pPr>
              <a:buClr>
                <a:srgbClr val="FF5050"/>
              </a:buClr>
              <a:buFont typeface="Wingdings" pitchFamily="2" charset="2"/>
              <a:buChar char="§"/>
            </a:pPr>
            <a:r>
              <a:rPr lang="en-US" sz="1800"/>
              <a:t> various cultural activities.</a:t>
            </a:r>
          </a:p>
          <a:p>
            <a:pPr>
              <a:buClr>
                <a:srgbClr val="FF5050"/>
              </a:buClr>
            </a:pPr>
            <a:endParaRPr lang="ru-RU" sz="1800"/>
          </a:p>
          <a:p>
            <a:pPr>
              <a:buClr>
                <a:srgbClr val="FF5050"/>
              </a:buClr>
              <a:buFont typeface="Wingdings" pitchFamily="2" charset="2"/>
              <a:buChar char="§"/>
            </a:pPr>
            <a:r>
              <a:rPr lang="ru-RU" sz="1800"/>
              <a:t> </a:t>
            </a:r>
            <a:r>
              <a:rPr lang="en-US" sz="1800" b="1"/>
              <a:t>Foreign Languages Courses</a:t>
            </a:r>
            <a:r>
              <a:rPr lang="en-US" sz="1800"/>
              <a:t> is programs for adults and students. </a:t>
            </a:r>
            <a:endParaRPr lang="ru-RU" sz="1800"/>
          </a:p>
          <a:p>
            <a:pPr>
              <a:buClr>
                <a:srgbClr val="FF5050"/>
              </a:buClr>
            </a:pPr>
            <a:endParaRPr lang="en-US" sz="1800"/>
          </a:p>
          <a:p>
            <a:pPr>
              <a:buClr>
                <a:srgbClr val="FF5050"/>
              </a:buClr>
              <a:buFont typeface="Wingdings" pitchFamily="2" charset="2"/>
              <a:buChar char="§"/>
            </a:pPr>
            <a:r>
              <a:rPr lang="en-US" sz="1800"/>
              <a:t> </a:t>
            </a:r>
            <a:r>
              <a:rPr lang="ru-RU" sz="1800"/>
              <a:t>Many St.Petersburg universities offer </a:t>
            </a:r>
            <a:r>
              <a:rPr lang="ru-RU" sz="1800" b="1"/>
              <a:t>research internships</a:t>
            </a:r>
            <a:r>
              <a:rPr lang="ru-RU" sz="1800"/>
              <a:t> which can take between 2 and 12 months. Research internships are available in many different fields.</a:t>
            </a:r>
          </a:p>
          <a:p>
            <a:pPr lvl="1" algn="just">
              <a:buClr>
                <a:srgbClr val="FF5050"/>
              </a:buClr>
              <a:buFont typeface="Wingdings" pitchFamily="2" charset="2"/>
              <a:buChar char="§"/>
            </a:pPr>
            <a:endParaRPr lang="ru-RU" sz="1800"/>
          </a:p>
          <a:p>
            <a:pPr lvl="1" algn="just">
              <a:buClr>
                <a:srgbClr val="FF5050"/>
              </a:buClr>
            </a:pPr>
            <a:endParaRPr lang="ru-RU"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ChangeArrowheads="1"/>
          </p:cNvSpPr>
          <p:nvPr/>
        </p:nvSpPr>
        <p:spPr bwMode="auto">
          <a:xfrm>
            <a:off x="-180975" y="1214438"/>
            <a:ext cx="9144000" cy="857250"/>
          </a:xfrm>
          <a:prstGeom prst="rect">
            <a:avLst/>
          </a:prstGeom>
          <a:noFill/>
          <a:ln w="9525">
            <a:noFill/>
            <a:miter lim="800000"/>
            <a:headEnd/>
            <a:tailEnd/>
          </a:ln>
        </p:spPr>
        <p:txBody>
          <a:bodyPr anchor="ctr"/>
          <a:lstStyle/>
          <a:p>
            <a:pPr algn="r"/>
            <a:r>
              <a:rPr lang="en-US" sz="1800" b="1">
                <a:solidFill>
                  <a:srgbClr val="006699"/>
                </a:solidFill>
              </a:rPr>
              <a:t>Fields of studying St.Petersburg higher education institutions </a:t>
            </a:r>
            <a:endParaRPr lang="ru-RU" sz="1800">
              <a:solidFill>
                <a:srgbClr val="006699"/>
              </a:solidFill>
            </a:endParaRPr>
          </a:p>
        </p:txBody>
      </p:sp>
      <p:pic>
        <p:nvPicPr>
          <p:cNvPr id="15363"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5365" name="Прямоугольник 4"/>
          <p:cNvSpPr>
            <a:spLocks noChangeArrowheads="1"/>
          </p:cNvSpPr>
          <p:nvPr/>
        </p:nvSpPr>
        <p:spPr bwMode="auto">
          <a:xfrm>
            <a:off x="684213" y="1928813"/>
            <a:ext cx="7920037" cy="3908425"/>
          </a:xfrm>
          <a:prstGeom prst="rect">
            <a:avLst/>
          </a:prstGeom>
          <a:noFill/>
          <a:ln w="9525">
            <a:noFill/>
            <a:miter lim="800000"/>
            <a:headEnd/>
            <a:tailEnd/>
          </a:ln>
        </p:spPr>
        <p:txBody>
          <a:bodyPr>
            <a:spAutoFit/>
          </a:bodyPr>
          <a:lstStyle/>
          <a:p>
            <a:r>
              <a:rPr lang="ru-RU" sz="1800"/>
              <a:t> </a:t>
            </a:r>
          </a:p>
          <a:p>
            <a:r>
              <a:rPr lang="en-US" sz="1800"/>
              <a:t>St.Petersburg universities provide </a:t>
            </a:r>
            <a:r>
              <a:rPr lang="en-US" sz="1800" b="1"/>
              <a:t>professional higher education in a broad range of fields and subjects:</a:t>
            </a:r>
          </a:p>
          <a:p>
            <a:endParaRPr lang="ru-RU" sz="1800"/>
          </a:p>
          <a:p>
            <a:pPr>
              <a:buClr>
                <a:srgbClr val="FF5050"/>
              </a:buClr>
              <a:buFont typeface="Wingdings" pitchFamily="2" charset="2"/>
              <a:buChar char="§"/>
            </a:pPr>
            <a:r>
              <a:rPr lang="en-US" sz="1800"/>
              <a:t> </a:t>
            </a:r>
            <a:r>
              <a:rPr lang="ru-RU" sz="1800"/>
              <a:t>Economics and Management </a:t>
            </a:r>
          </a:p>
          <a:p>
            <a:pPr>
              <a:buClr>
                <a:srgbClr val="FF5050"/>
              </a:buClr>
              <a:buFont typeface="Wingdings" pitchFamily="2" charset="2"/>
              <a:buChar char="§"/>
            </a:pPr>
            <a:r>
              <a:rPr lang="en-US" sz="1800"/>
              <a:t> </a:t>
            </a:r>
            <a:r>
              <a:rPr lang="ru-RU" sz="1800"/>
              <a:t>Humanities </a:t>
            </a:r>
          </a:p>
          <a:p>
            <a:pPr>
              <a:buClr>
                <a:srgbClr val="FF5050"/>
              </a:buClr>
              <a:buFont typeface="Wingdings" pitchFamily="2" charset="2"/>
              <a:buChar char="§"/>
            </a:pPr>
            <a:r>
              <a:rPr lang="en-US" sz="1800"/>
              <a:t> </a:t>
            </a:r>
            <a:r>
              <a:rPr lang="ru-RU" sz="1800"/>
              <a:t>Information Technology </a:t>
            </a:r>
          </a:p>
          <a:p>
            <a:pPr>
              <a:buClr>
                <a:srgbClr val="FF5050"/>
              </a:buClr>
              <a:buFont typeface="Wingdings" pitchFamily="2" charset="2"/>
              <a:buChar char="§"/>
            </a:pPr>
            <a:r>
              <a:rPr lang="en-US" sz="1800"/>
              <a:t> </a:t>
            </a:r>
            <a:r>
              <a:rPr lang="ru-RU" sz="1800"/>
              <a:t>Medicine and Healthcare </a:t>
            </a:r>
          </a:p>
          <a:p>
            <a:pPr>
              <a:buClr>
                <a:srgbClr val="FF5050"/>
              </a:buClr>
              <a:buFont typeface="Wingdings" pitchFamily="2" charset="2"/>
              <a:buChar char="§"/>
            </a:pPr>
            <a:r>
              <a:rPr lang="en-US" sz="1800"/>
              <a:t> </a:t>
            </a:r>
            <a:r>
              <a:rPr lang="ru-RU" sz="1800"/>
              <a:t>Technical Sciences </a:t>
            </a:r>
          </a:p>
          <a:p>
            <a:pPr>
              <a:buClr>
                <a:srgbClr val="FF5050"/>
              </a:buClr>
              <a:buFont typeface="Wingdings" pitchFamily="2" charset="2"/>
              <a:buChar char="§"/>
            </a:pPr>
            <a:r>
              <a:rPr lang="en-US" sz="1800"/>
              <a:t> </a:t>
            </a:r>
            <a:r>
              <a:rPr lang="ru-RU" sz="1800"/>
              <a:t>Natural Sciences</a:t>
            </a:r>
          </a:p>
          <a:p>
            <a:r>
              <a:rPr lang="en-US" sz="1800" b="1"/>
              <a:t> </a:t>
            </a:r>
            <a:endParaRPr lang="ru-RU" sz="1800"/>
          </a:p>
          <a:p>
            <a:r>
              <a:rPr lang="ru-RU" sz="1800"/>
              <a:t>Higher educational institutions of St.Petersburg provide training in more than </a:t>
            </a:r>
            <a:r>
              <a:rPr lang="ru-RU" sz="1800" b="1"/>
              <a:t>150 specialties</a:t>
            </a:r>
            <a:r>
              <a:rPr lang="ru-RU" sz="1800"/>
              <a:t> and </a:t>
            </a:r>
            <a:r>
              <a:rPr lang="en-US" sz="1800"/>
              <a:t>fields of study.</a:t>
            </a:r>
            <a:endParaRPr lang="ru-RU" sz="1800"/>
          </a:p>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Number of the universities in St.Petersburg</a:t>
            </a:r>
            <a:endParaRPr lang="ru-RU" sz="1800" b="1">
              <a:solidFill>
                <a:srgbClr val="006699"/>
              </a:solidFill>
            </a:endParaRPr>
          </a:p>
        </p:txBody>
      </p:sp>
      <p:pic>
        <p:nvPicPr>
          <p:cNvPr id="16387"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6389" name="Прямоугольник 4"/>
          <p:cNvSpPr>
            <a:spLocks noChangeArrowheads="1"/>
          </p:cNvSpPr>
          <p:nvPr/>
        </p:nvSpPr>
        <p:spPr bwMode="auto">
          <a:xfrm>
            <a:off x="642938" y="2176463"/>
            <a:ext cx="8174037" cy="3878262"/>
          </a:xfrm>
          <a:prstGeom prst="rect">
            <a:avLst/>
          </a:prstGeom>
          <a:noFill/>
          <a:ln w="9525">
            <a:noFill/>
            <a:miter lim="800000"/>
            <a:headEnd/>
            <a:tailEnd/>
          </a:ln>
        </p:spPr>
        <p:txBody>
          <a:bodyPr>
            <a:spAutoFit/>
          </a:bodyPr>
          <a:lstStyle/>
          <a:p>
            <a:pPr>
              <a:buClr>
                <a:srgbClr val="FF5050"/>
              </a:buClr>
            </a:pPr>
            <a:r>
              <a:rPr lang="en-US" sz="1800" b="1"/>
              <a:t>St. Petersburg State University </a:t>
            </a:r>
            <a:r>
              <a:rPr lang="en-US" sz="1800"/>
              <a:t>is the oldest university in Saint-Petersburg. </a:t>
            </a:r>
          </a:p>
          <a:p>
            <a:pPr>
              <a:buClr>
                <a:srgbClr val="FF5050"/>
              </a:buClr>
            </a:pPr>
            <a:r>
              <a:rPr lang="en-US" sz="1800"/>
              <a:t>It was founded in 1724.</a:t>
            </a:r>
            <a:endParaRPr lang="ru-RU" sz="1800"/>
          </a:p>
          <a:p>
            <a:pPr>
              <a:buClr>
                <a:srgbClr val="FF5050"/>
              </a:buClr>
            </a:pPr>
            <a:r>
              <a:rPr lang="ru-RU" sz="1800"/>
              <a:t> </a:t>
            </a:r>
            <a:endParaRPr lang="ru-RU" sz="1800" b="1"/>
          </a:p>
          <a:p>
            <a:pPr>
              <a:buClr>
                <a:srgbClr val="FF5050"/>
              </a:buClr>
            </a:pPr>
            <a:r>
              <a:rPr lang="en-US" sz="1800"/>
              <a:t>There are </a:t>
            </a:r>
            <a:r>
              <a:rPr lang="en-US" sz="1800" b="1"/>
              <a:t>47 public higher education institutions</a:t>
            </a:r>
            <a:r>
              <a:rPr lang="en-US" sz="1800"/>
              <a:t> in Saint-Petersburg:</a:t>
            </a:r>
          </a:p>
          <a:p>
            <a:pPr>
              <a:buClr>
                <a:srgbClr val="FF5050"/>
              </a:buClr>
            </a:pPr>
            <a:endParaRPr lang="ru-RU" sz="1800" b="1"/>
          </a:p>
          <a:p>
            <a:pPr>
              <a:buClr>
                <a:srgbClr val="FF5050"/>
              </a:buClr>
              <a:buFont typeface="Wingdings" pitchFamily="2" charset="2"/>
              <a:buChar char="§"/>
            </a:pPr>
            <a:r>
              <a:rPr lang="en-US" sz="1800" b="1"/>
              <a:t> </a:t>
            </a:r>
            <a:r>
              <a:rPr lang="ru-RU" sz="1800" b="1"/>
              <a:t>19</a:t>
            </a:r>
            <a:r>
              <a:rPr lang="ru-RU" sz="1800"/>
              <a:t> </a:t>
            </a:r>
            <a:r>
              <a:rPr lang="en-US" sz="1800"/>
              <a:t>engineering institutions </a:t>
            </a:r>
            <a:endParaRPr lang="ru-RU" sz="1800"/>
          </a:p>
          <a:p>
            <a:pPr>
              <a:buClr>
                <a:srgbClr val="FF5050"/>
              </a:buClr>
              <a:buFont typeface="Wingdings" pitchFamily="2" charset="2"/>
              <a:buChar char="§"/>
            </a:pPr>
            <a:r>
              <a:rPr lang="en-US" sz="1800" b="1"/>
              <a:t> </a:t>
            </a:r>
            <a:r>
              <a:rPr lang="ru-RU" sz="1800" b="1"/>
              <a:t>6</a:t>
            </a:r>
            <a:r>
              <a:rPr lang="ru-RU" sz="1800"/>
              <a:t> </a:t>
            </a:r>
            <a:r>
              <a:rPr lang="en-US" sz="1800"/>
              <a:t>economics and management institutions</a:t>
            </a:r>
            <a:endParaRPr lang="ru-RU" sz="1800"/>
          </a:p>
          <a:p>
            <a:pPr>
              <a:buClr>
                <a:srgbClr val="FF5050"/>
              </a:buClr>
              <a:buFont typeface="Wingdings" pitchFamily="2" charset="2"/>
              <a:buChar char="§"/>
            </a:pPr>
            <a:r>
              <a:rPr lang="en-US" sz="1800" b="1"/>
              <a:t> </a:t>
            </a:r>
            <a:r>
              <a:rPr lang="ru-RU" sz="1800" b="1"/>
              <a:t>5</a:t>
            </a:r>
            <a:r>
              <a:rPr lang="ru-RU" sz="1800"/>
              <a:t> </a:t>
            </a:r>
            <a:r>
              <a:rPr lang="en-US" sz="1800"/>
              <a:t>medicine institutions </a:t>
            </a:r>
            <a:endParaRPr lang="ru-RU" sz="1800"/>
          </a:p>
          <a:p>
            <a:pPr>
              <a:buClr>
                <a:srgbClr val="FF5050"/>
              </a:buClr>
              <a:buFont typeface="Wingdings" pitchFamily="2" charset="2"/>
              <a:buChar char="§"/>
            </a:pPr>
            <a:r>
              <a:rPr lang="en-US" sz="1800" b="1"/>
              <a:t> </a:t>
            </a:r>
            <a:r>
              <a:rPr lang="ru-RU" sz="1800" b="1"/>
              <a:t>16</a:t>
            </a:r>
            <a:r>
              <a:rPr lang="ru-RU" sz="1800"/>
              <a:t> </a:t>
            </a:r>
            <a:r>
              <a:rPr lang="en-US" sz="1800"/>
              <a:t>humanities</a:t>
            </a:r>
            <a:r>
              <a:rPr lang="ru-RU" sz="1800"/>
              <a:t> </a:t>
            </a:r>
            <a:r>
              <a:rPr lang="en-US" sz="1800"/>
              <a:t>and arts</a:t>
            </a:r>
            <a:endParaRPr lang="ru-RU" sz="1800"/>
          </a:p>
          <a:p>
            <a:pPr>
              <a:buFont typeface="Wingdings" pitchFamily="2" charset="2"/>
              <a:buChar char="§"/>
            </a:pPr>
            <a:endParaRPr lang="ru-RU"/>
          </a:p>
          <a:p>
            <a:r>
              <a:rPr lang="ru-RU"/>
              <a:t/>
            </a:r>
            <a:br>
              <a:rPr lang="ru-RU"/>
            </a:br>
            <a:endParaRPr lang="ru-RU"/>
          </a:p>
          <a:p>
            <a:r>
              <a:rPr lang="ru-RU"/>
              <a:t/>
            </a:r>
            <a:br>
              <a:rPr lang="ru-RU"/>
            </a:br>
            <a:r>
              <a:rPr lang="ru-RU"/>
              <a:t/>
            </a:r>
            <a:br>
              <a:rPr lang="ru-RU"/>
            </a:b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Admission tests </a:t>
            </a:r>
            <a:endParaRPr lang="ru-RU" sz="1800" b="1">
              <a:solidFill>
                <a:srgbClr val="006699"/>
              </a:solidFill>
            </a:endParaRPr>
          </a:p>
        </p:txBody>
      </p:sp>
      <p:pic>
        <p:nvPicPr>
          <p:cNvPr id="17411"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7413" name="Прямоугольник 4"/>
          <p:cNvSpPr>
            <a:spLocks noChangeArrowheads="1"/>
          </p:cNvSpPr>
          <p:nvPr/>
        </p:nvSpPr>
        <p:spPr bwMode="auto">
          <a:xfrm>
            <a:off x="684213" y="2176463"/>
            <a:ext cx="7920037" cy="4494212"/>
          </a:xfrm>
          <a:prstGeom prst="rect">
            <a:avLst/>
          </a:prstGeom>
          <a:noFill/>
          <a:ln w="9525">
            <a:noFill/>
            <a:miter lim="800000"/>
            <a:headEnd/>
            <a:tailEnd/>
          </a:ln>
        </p:spPr>
        <p:txBody>
          <a:bodyPr>
            <a:spAutoFit/>
          </a:bodyPr>
          <a:lstStyle/>
          <a:p>
            <a:r>
              <a:rPr lang="en-US" sz="1800" b="1"/>
              <a:t>Admission test, exam or interview </a:t>
            </a:r>
            <a:r>
              <a:rPr lang="en-US" sz="1800"/>
              <a:t>will be required from a foreign national if he wish to enroll in a Russian higher education institution. </a:t>
            </a:r>
            <a:endParaRPr lang="ru-RU" sz="1800"/>
          </a:p>
          <a:p>
            <a:pPr>
              <a:buClr>
                <a:srgbClr val="FF5050"/>
              </a:buClr>
            </a:pPr>
            <a:endParaRPr lang="ru-RU" sz="1800"/>
          </a:p>
          <a:p>
            <a:pPr>
              <a:buClr>
                <a:srgbClr val="FF5050"/>
              </a:buClr>
              <a:buFont typeface="Wingdings" pitchFamily="2" charset="2"/>
              <a:buChar char="§"/>
            </a:pPr>
            <a:r>
              <a:rPr lang="ru-RU" sz="1800"/>
              <a:t> </a:t>
            </a:r>
            <a:r>
              <a:rPr lang="en-US" sz="1800" b="1"/>
              <a:t>Admission to short-term courses </a:t>
            </a:r>
            <a:r>
              <a:rPr lang="en-US" sz="1800"/>
              <a:t>is usually subject to the procedures established by the partner institution or host institution. When there is no competition, the institution may waive admission tests, provided that the candidate has all the requisite qualifications required by the Russian higher education institutions.</a:t>
            </a:r>
            <a:endParaRPr lang="ru-RU" sz="1800"/>
          </a:p>
          <a:p>
            <a:pPr>
              <a:buClr>
                <a:srgbClr val="FF5050"/>
              </a:buClr>
            </a:pPr>
            <a:endParaRPr lang="ru-RU" sz="1800"/>
          </a:p>
          <a:p>
            <a:pPr>
              <a:buClr>
                <a:srgbClr val="FF5050"/>
              </a:buClr>
              <a:buFont typeface="Wingdings" pitchFamily="2" charset="2"/>
              <a:buChar char="§"/>
            </a:pPr>
            <a:r>
              <a:rPr lang="ru-RU" sz="1800"/>
              <a:t> </a:t>
            </a:r>
            <a:r>
              <a:rPr lang="en-US" sz="1800"/>
              <a:t>Foreign nationals enrolling on the main educational programs are always required to take an </a:t>
            </a:r>
            <a:r>
              <a:rPr lang="en-US" sz="1800" b="1"/>
              <a:t>admission test.</a:t>
            </a:r>
            <a:endParaRPr lang="ru-RU" sz="1800" b="1"/>
          </a:p>
          <a:p>
            <a:pPr>
              <a:buClr>
                <a:srgbClr val="FF5050"/>
              </a:buClr>
              <a:buFont typeface="Wingdings" pitchFamily="2" charset="2"/>
              <a:buChar char="§"/>
            </a:pPr>
            <a:endParaRPr lang="ru-RU" sz="1800"/>
          </a:p>
          <a:p>
            <a:r>
              <a:rPr lang="ru-RU"/>
              <a:t/>
            </a:r>
            <a:br>
              <a:rPr lang="ru-RU"/>
            </a:br>
            <a:endParaRPr lang="ru-RU"/>
          </a:p>
          <a:p>
            <a:r>
              <a:rPr lang="ru-RU"/>
              <a:t/>
            </a:r>
            <a:br>
              <a:rPr lang="ru-RU"/>
            </a:br>
            <a:r>
              <a:rPr lang="ru-RU"/>
              <a:t/>
            </a:r>
            <a:br>
              <a:rPr lang="ru-RU"/>
            </a:b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Higher education in St.Petersburg</a:t>
            </a:r>
            <a:endParaRPr lang="ru-RU" sz="1800" b="1">
              <a:solidFill>
                <a:srgbClr val="006699"/>
              </a:solidFill>
            </a:endParaRPr>
          </a:p>
        </p:txBody>
      </p:sp>
      <p:pic>
        <p:nvPicPr>
          <p:cNvPr id="18435"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8437" name="Прямоугольник 4"/>
          <p:cNvSpPr>
            <a:spLocks noChangeArrowheads="1"/>
          </p:cNvSpPr>
          <p:nvPr/>
        </p:nvSpPr>
        <p:spPr bwMode="auto">
          <a:xfrm>
            <a:off x="468313" y="2286000"/>
            <a:ext cx="8166100" cy="4294188"/>
          </a:xfrm>
          <a:prstGeom prst="rect">
            <a:avLst/>
          </a:prstGeom>
          <a:noFill/>
          <a:ln w="9525">
            <a:noFill/>
            <a:miter lim="800000"/>
            <a:headEnd/>
            <a:tailEnd/>
          </a:ln>
        </p:spPr>
        <p:txBody>
          <a:bodyPr>
            <a:spAutoFit/>
          </a:bodyPr>
          <a:lstStyle/>
          <a:p>
            <a:pPr>
              <a:lnSpc>
                <a:spcPct val="150000"/>
              </a:lnSpc>
            </a:pPr>
            <a:r>
              <a:rPr lang="en-US" sz="1800" b="1"/>
              <a:t>CONTACTS</a:t>
            </a:r>
            <a:r>
              <a:rPr lang="ru-RU" sz="1800" b="1"/>
              <a:t>:</a:t>
            </a:r>
            <a:endParaRPr lang="ru-RU" sz="1800"/>
          </a:p>
          <a:p>
            <a:pPr>
              <a:lnSpc>
                <a:spcPct val="150000"/>
              </a:lnSpc>
            </a:pPr>
            <a:r>
              <a:rPr lang="en-US" sz="1800"/>
              <a:t>Tel</a:t>
            </a:r>
            <a:r>
              <a:rPr lang="ru-RU" sz="1800"/>
              <a:t>.: +7 (812) 576-71-60</a:t>
            </a:r>
          </a:p>
          <a:p>
            <a:pPr>
              <a:lnSpc>
                <a:spcPct val="150000"/>
              </a:lnSpc>
            </a:pPr>
            <a:r>
              <a:rPr lang="en-US" sz="1800"/>
              <a:t>Fax</a:t>
            </a:r>
            <a:r>
              <a:rPr lang="ru-RU" sz="1800"/>
              <a:t>: +7 (812) 576-77-04</a:t>
            </a:r>
          </a:p>
          <a:p>
            <a:pPr>
              <a:lnSpc>
                <a:spcPct val="150000"/>
              </a:lnSpc>
            </a:pPr>
            <a:r>
              <a:rPr lang="en-US" sz="1800"/>
              <a:t>E-mail: knvsh@gov.spb.ru</a:t>
            </a:r>
            <a:endParaRPr lang="ru-RU" sz="1800"/>
          </a:p>
          <a:p>
            <a:pPr>
              <a:lnSpc>
                <a:spcPct val="150000"/>
              </a:lnSpc>
            </a:pPr>
            <a:r>
              <a:rPr lang="en-US" sz="1800"/>
              <a:t>http://www.study-spb.com</a:t>
            </a:r>
            <a:endParaRPr lang="ru-RU" sz="1800"/>
          </a:p>
          <a:p>
            <a:pPr>
              <a:lnSpc>
                <a:spcPct val="150000"/>
              </a:lnSpc>
            </a:pPr>
            <a:r>
              <a:rPr lang="en-US" sz="1800"/>
              <a:t>http://www.knvsh.gov.spb.ru</a:t>
            </a:r>
            <a:endParaRPr lang="ru-RU" sz="1800"/>
          </a:p>
          <a:p>
            <a:pPr>
              <a:lnSpc>
                <a:spcPct val="150000"/>
              </a:lnSpc>
            </a:pPr>
            <a:endParaRPr lang="ru-RU" sz="1800" b="1"/>
          </a:p>
          <a:p>
            <a:pPr algn="ctr"/>
            <a:r>
              <a:rPr lang="en-US" sz="2800" b="1">
                <a:solidFill>
                  <a:srgbClr val="FF5050"/>
                </a:solidFill>
              </a:rPr>
              <a:t>WELCOME TO INSTITUTIONS OF HIGHER EDUCATION </a:t>
            </a:r>
          </a:p>
          <a:p>
            <a:pPr algn="ctr"/>
            <a:r>
              <a:rPr lang="en-US" sz="2800" b="1">
                <a:solidFill>
                  <a:srgbClr val="FF5050"/>
                </a:solidFill>
              </a:rPr>
              <a:t>in St. Petersburg!</a:t>
            </a:r>
            <a:endParaRPr lang="ru-RU"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192.168.2.209\supply centre\LocalBackup\room207\room207 на Disk Station (192.168.2.209)\ГОРОДСКОЙ ПРОЕКТ\РЕКЛАМНЫЕ МАТЕРИАЛЫ ГОРОДСКОГО ПРОЕКТА\разработка стиля и наброски материалов\STEND_BACK3.jpg"/>
          <p:cNvPicPr>
            <a:picLocks noChangeAspect="1" noChangeArrowheads="1"/>
          </p:cNvPicPr>
          <p:nvPr/>
        </p:nvPicPr>
        <p:blipFill>
          <a:blip r:embed="rId2" cstate="print"/>
          <a:srcRect t="33614"/>
          <a:stretch>
            <a:fillRect/>
          </a:stretch>
        </p:blipFill>
        <p:spPr bwMode="auto">
          <a:xfrm>
            <a:off x="-365125" y="0"/>
            <a:ext cx="9509125" cy="6840538"/>
          </a:xfrm>
          <a:prstGeom prst="rect">
            <a:avLst/>
          </a:prstGeom>
          <a:noFill/>
          <a:ln w="9525">
            <a:noFill/>
            <a:miter lim="800000"/>
            <a:headEnd/>
            <a:tailEnd/>
          </a:ln>
        </p:spPr>
      </p:pic>
      <p:sp>
        <p:nvSpPr>
          <p:cNvPr id="9" name="Прямоугольник 8"/>
          <p:cNvSpPr/>
          <p:nvPr/>
        </p:nvSpPr>
        <p:spPr>
          <a:xfrm>
            <a:off x="-396875" y="1700213"/>
            <a:ext cx="9540875" cy="3529012"/>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srgbClr val="FFFFFF"/>
              </a:solidFill>
              <a:cs typeface="Arial" charset="0"/>
            </a:endParaRPr>
          </a:p>
        </p:txBody>
      </p:sp>
      <p:sp>
        <p:nvSpPr>
          <p:cNvPr id="3076" name="Rectangle 2"/>
          <p:cNvSpPr txBox="1">
            <a:spLocks noChangeArrowheads="1"/>
          </p:cNvSpPr>
          <p:nvPr/>
        </p:nvSpPr>
        <p:spPr bwMode="auto">
          <a:xfrm>
            <a:off x="1009650" y="3000375"/>
            <a:ext cx="7920038" cy="857250"/>
          </a:xfrm>
          <a:prstGeom prst="rect">
            <a:avLst/>
          </a:prstGeom>
          <a:noFill/>
          <a:ln w="9525">
            <a:noFill/>
            <a:miter lim="800000"/>
            <a:headEnd/>
            <a:tailEnd/>
          </a:ln>
        </p:spPr>
        <p:txBody>
          <a:bodyPr anchor="ctr"/>
          <a:lstStyle/>
          <a:p>
            <a:pPr algn="r"/>
            <a:r>
              <a:rPr lang="en-US" sz="4000" b="1">
                <a:solidFill>
                  <a:srgbClr val="006699"/>
                </a:solidFill>
              </a:rPr>
              <a:t>PROFESSIONAL</a:t>
            </a:r>
            <a:endParaRPr lang="ru-RU" sz="4000">
              <a:solidFill>
                <a:srgbClr val="006699"/>
              </a:solidFill>
            </a:endParaRPr>
          </a:p>
          <a:p>
            <a:pPr algn="r"/>
            <a:r>
              <a:rPr lang="en-US" sz="4000" b="1">
                <a:solidFill>
                  <a:srgbClr val="006699"/>
                </a:solidFill>
              </a:rPr>
              <a:t>HIGHER EDUCATION </a:t>
            </a:r>
            <a:endParaRPr lang="ru-RU" sz="4000">
              <a:solidFill>
                <a:srgbClr val="006699"/>
              </a:solidFill>
            </a:endParaRPr>
          </a:p>
          <a:p>
            <a:pPr algn="r"/>
            <a:r>
              <a:rPr lang="en-US" sz="4000" b="1">
                <a:solidFill>
                  <a:srgbClr val="006699"/>
                </a:solidFill>
              </a:rPr>
              <a:t>IN RUSSIAN FEDERATION</a:t>
            </a:r>
            <a:endParaRPr lang="ru-RU" sz="4000" b="1">
              <a:solidFill>
                <a:srgbClr val="00669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Higher education</a:t>
            </a:r>
            <a:endParaRPr lang="ru-RU" sz="1800" b="1">
              <a:solidFill>
                <a:srgbClr val="006699"/>
              </a:solidFill>
            </a:endParaRPr>
          </a:p>
        </p:txBody>
      </p:sp>
      <p:pic>
        <p:nvPicPr>
          <p:cNvPr id="4099"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4101" name="Прямоугольник 4"/>
          <p:cNvSpPr>
            <a:spLocks noChangeArrowheads="1"/>
          </p:cNvSpPr>
          <p:nvPr/>
        </p:nvSpPr>
        <p:spPr bwMode="auto">
          <a:xfrm>
            <a:off x="395288" y="2133600"/>
            <a:ext cx="8424862" cy="4554538"/>
          </a:xfrm>
          <a:prstGeom prst="rect">
            <a:avLst/>
          </a:prstGeom>
          <a:noFill/>
          <a:ln w="9525">
            <a:noFill/>
            <a:miter lim="800000"/>
            <a:headEnd/>
            <a:tailEnd/>
          </a:ln>
        </p:spPr>
        <p:txBody>
          <a:bodyPr>
            <a:spAutoFit/>
          </a:bodyPr>
          <a:lstStyle/>
          <a:p>
            <a:r>
              <a:rPr lang="en-US" sz="1800"/>
              <a:t>Professional higher education is governed by the </a:t>
            </a:r>
            <a:r>
              <a:rPr lang="en-US" sz="1800" b="1"/>
              <a:t>Ministry of Education </a:t>
            </a:r>
            <a:r>
              <a:rPr lang="en-US" sz="1800"/>
              <a:t>and </a:t>
            </a:r>
            <a:r>
              <a:rPr lang="en-US" sz="1800" b="1"/>
              <a:t>Science of Russian Federation</a:t>
            </a:r>
            <a:r>
              <a:rPr lang="en-US" sz="1800"/>
              <a:t>.</a:t>
            </a:r>
            <a:endParaRPr lang="ru-RU" sz="1800"/>
          </a:p>
          <a:p>
            <a:endParaRPr lang="ru-RU" sz="1000" b="1"/>
          </a:p>
          <a:p>
            <a:r>
              <a:rPr lang="en-US" sz="1800" b="1"/>
              <a:t>There are three types of higher education: </a:t>
            </a:r>
          </a:p>
          <a:p>
            <a:pPr>
              <a:buClr>
                <a:srgbClr val="FF5050"/>
              </a:buClr>
              <a:buFont typeface="Wingdings" pitchFamily="2" charset="2"/>
              <a:buChar char="§"/>
            </a:pPr>
            <a:r>
              <a:rPr lang="en-US" sz="1800" b="1"/>
              <a:t> </a:t>
            </a:r>
            <a:r>
              <a:rPr lang="en-US" sz="1800"/>
              <a:t> University </a:t>
            </a:r>
          </a:p>
          <a:p>
            <a:pPr>
              <a:buClr>
                <a:srgbClr val="FF5050"/>
              </a:buClr>
              <a:buFont typeface="Wingdings" pitchFamily="2" charset="2"/>
              <a:buChar char="§"/>
            </a:pPr>
            <a:r>
              <a:rPr lang="en-US" sz="1800"/>
              <a:t>  Academy </a:t>
            </a:r>
          </a:p>
          <a:p>
            <a:pPr>
              <a:buClr>
                <a:srgbClr val="FF5050"/>
              </a:buClr>
              <a:buFont typeface="Wingdings" pitchFamily="2" charset="2"/>
              <a:buChar char="§"/>
            </a:pPr>
            <a:r>
              <a:rPr lang="en-US" sz="1800"/>
              <a:t>  Institute</a:t>
            </a:r>
            <a:endParaRPr lang="ru-RU" sz="1800"/>
          </a:p>
          <a:p>
            <a:endParaRPr lang="ru-RU" sz="1000" b="1"/>
          </a:p>
          <a:p>
            <a:pPr>
              <a:buClr>
                <a:srgbClr val="FF5050"/>
              </a:buClr>
              <a:buSzPct val="120000"/>
              <a:buFont typeface="Wingdings" pitchFamily="2" charset="2"/>
              <a:buChar char="§"/>
            </a:pPr>
            <a:r>
              <a:rPr lang="ru-RU" sz="1800" b="1"/>
              <a:t> </a:t>
            </a:r>
            <a:r>
              <a:rPr lang="en-US" sz="1800" b="1"/>
              <a:t>A university </a:t>
            </a:r>
            <a:r>
              <a:rPr lang="en-US" sz="1800"/>
              <a:t>covers a broad cross-spectrum of sciences, teaching both undergraduate and postgraduate degree courses, including research and doctoral degrees.</a:t>
            </a:r>
          </a:p>
          <a:p>
            <a:pPr>
              <a:buClr>
                <a:srgbClr val="FF5050"/>
              </a:buClr>
              <a:buSzPct val="120000"/>
              <a:buFont typeface="Wingdings" pitchFamily="2" charset="2"/>
              <a:buChar char="§"/>
            </a:pPr>
            <a:endParaRPr lang="ru-RU" sz="1800"/>
          </a:p>
          <a:p>
            <a:pPr>
              <a:buClr>
                <a:srgbClr val="FF5050"/>
              </a:buClr>
              <a:buSzPct val="120000"/>
              <a:buFont typeface="Wingdings" pitchFamily="2" charset="2"/>
              <a:buChar char="§"/>
            </a:pPr>
            <a:r>
              <a:rPr lang="ru-RU" sz="1800" b="1"/>
              <a:t> </a:t>
            </a:r>
            <a:r>
              <a:rPr lang="en-US" sz="1800" b="1"/>
              <a:t>An academy </a:t>
            </a:r>
            <a:r>
              <a:rPr lang="en-US" sz="1800"/>
              <a:t>typically specializes in a selective field of science, technology or culture. </a:t>
            </a:r>
            <a:endParaRPr lang="ru-RU" sz="1800"/>
          </a:p>
          <a:p>
            <a:pPr>
              <a:buClr>
                <a:srgbClr val="FF5050"/>
              </a:buClr>
              <a:buSzPct val="120000"/>
              <a:buFont typeface="Wingdings" pitchFamily="2" charset="2"/>
              <a:buChar char="§"/>
            </a:pPr>
            <a:endParaRPr lang="ru-RU" sz="1800"/>
          </a:p>
          <a:p>
            <a:pPr>
              <a:buClr>
                <a:srgbClr val="FF5050"/>
              </a:buClr>
              <a:buSzPct val="120000"/>
              <a:buFont typeface="Wingdings" pitchFamily="2" charset="2"/>
              <a:buChar char="§"/>
            </a:pPr>
            <a:r>
              <a:rPr lang="ru-RU" sz="1800" b="1"/>
              <a:t> </a:t>
            </a:r>
            <a:r>
              <a:rPr lang="en-US" sz="1800" b="1"/>
              <a:t>An institute </a:t>
            </a:r>
            <a:r>
              <a:rPr lang="en-US" sz="1800"/>
              <a:t>provides career-based training in specialist fields of science, technology or culture.</a:t>
            </a:r>
            <a:endParaRPr lang="ru-RU"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Licensing and accreditation</a:t>
            </a:r>
            <a:endParaRPr lang="ru-RU" sz="1800" b="1">
              <a:solidFill>
                <a:srgbClr val="006699"/>
              </a:solidFill>
            </a:endParaRPr>
          </a:p>
        </p:txBody>
      </p:sp>
      <p:pic>
        <p:nvPicPr>
          <p:cNvPr id="5123"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5125" name="Прямоугольник 4"/>
          <p:cNvSpPr>
            <a:spLocks noChangeArrowheads="1"/>
          </p:cNvSpPr>
          <p:nvPr/>
        </p:nvSpPr>
        <p:spPr bwMode="auto">
          <a:xfrm>
            <a:off x="684213" y="2420938"/>
            <a:ext cx="7920037" cy="2586037"/>
          </a:xfrm>
          <a:prstGeom prst="rect">
            <a:avLst/>
          </a:prstGeom>
          <a:noFill/>
          <a:ln w="9525">
            <a:noFill/>
            <a:miter lim="800000"/>
            <a:headEnd/>
            <a:tailEnd/>
          </a:ln>
        </p:spPr>
        <p:txBody>
          <a:bodyPr>
            <a:spAutoFit/>
          </a:bodyPr>
          <a:lstStyle/>
          <a:p>
            <a:r>
              <a:rPr lang="en-US" sz="1800"/>
              <a:t>All higher educational institutions must be </a:t>
            </a:r>
            <a:r>
              <a:rPr lang="en-US" sz="1800" b="1"/>
              <a:t>licensed</a:t>
            </a:r>
            <a:r>
              <a:rPr lang="en-US" sz="1800"/>
              <a:t> or </a:t>
            </a:r>
            <a:r>
              <a:rPr lang="en-US" sz="1800" b="1"/>
              <a:t>accredited</a:t>
            </a:r>
            <a:r>
              <a:rPr lang="en-US" sz="1800"/>
              <a:t> by education authorities. </a:t>
            </a:r>
            <a:endParaRPr lang="ru-RU" sz="1800"/>
          </a:p>
          <a:p>
            <a:pPr>
              <a:buClr>
                <a:srgbClr val="FF5050"/>
              </a:buClr>
              <a:buSzPct val="120000"/>
            </a:pPr>
            <a:endParaRPr lang="ru-RU" sz="1800"/>
          </a:p>
          <a:p>
            <a:pPr>
              <a:buClr>
                <a:srgbClr val="FF5050"/>
              </a:buClr>
              <a:buSzPct val="120000"/>
              <a:buFont typeface="Wingdings" pitchFamily="2" charset="2"/>
              <a:buChar char="§"/>
            </a:pPr>
            <a:r>
              <a:rPr lang="en-US" sz="1800"/>
              <a:t> No independent institution is allowed to provide educational services without a </a:t>
            </a:r>
            <a:r>
              <a:rPr lang="en-US" sz="1800" b="1"/>
              <a:t>government license</a:t>
            </a:r>
            <a:r>
              <a:rPr lang="en-US" sz="1800"/>
              <a:t>.</a:t>
            </a:r>
            <a:endParaRPr lang="ru-RU" sz="1800"/>
          </a:p>
          <a:p>
            <a:pPr>
              <a:buClr>
                <a:srgbClr val="FF5050"/>
              </a:buClr>
              <a:buSzPct val="120000"/>
              <a:buFont typeface="Wingdings" pitchFamily="2" charset="2"/>
              <a:buChar char="§"/>
            </a:pPr>
            <a:endParaRPr lang="ru-RU" sz="1800"/>
          </a:p>
          <a:p>
            <a:pPr>
              <a:buClr>
                <a:srgbClr val="FF5050"/>
              </a:buClr>
              <a:buSzPct val="120000"/>
              <a:buFont typeface="Wingdings" pitchFamily="2" charset="2"/>
              <a:buChar char="§"/>
            </a:pPr>
            <a:r>
              <a:rPr lang="en-US" sz="1800" b="1"/>
              <a:t> Accreditation </a:t>
            </a:r>
            <a:r>
              <a:rPr lang="en-US" sz="1800"/>
              <a:t>means that the accredited study course meets the national education standards. An accredited institution may issue standardized national diplomas or certificates.</a:t>
            </a:r>
            <a:endParaRPr lang="ru-RU"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txBox="1">
            <a:spLocks noChangeArrowheads="1"/>
          </p:cNvSpPr>
          <p:nvPr/>
        </p:nvSpPr>
        <p:spPr bwMode="auto">
          <a:xfrm>
            <a:off x="1071563" y="1428750"/>
            <a:ext cx="7921625" cy="857250"/>
          </a:xfrm>
          <a:prstGeom prst="rect">
            <a:avLst/>
          </a:prstGeom>
          <a:noFill/>
          <a:ln w="9525">
            <a:noFill/>
            <a:miter lim="800000"/>
            <a:headEnd/>
            <a:tailEnd/>
          </a:ln>
        </p:spPr>
        <p:txBody>
          <a:bodyPr anchor="ctr"/>
          <a:lstStyle/>
          <a:p>
            <a:pPr algn="r"/>
            <a:r>
              <a:rPr lang="en-US" sz="1800" b="1">
                <a:solidFill>
                  <a:srgbClr val="006699"/>
                </a:solidFill>
              </a:rPr>
              <a:t>Levels of Higher education in Russian Federation</a:t>
            </a:r>
            <a:endParaRPr lang="ru-RU" sz="1800" b="1">
              <a:solidFill>
                <a:srgbClr val="006699"/>
              </a:solidFill>
            </a:endParaRPr>
          </a:p>
          <a:p>
            <a:pPr algn="r"/>
            <a:endParaRPr lang="ru-RU" sz="1800" b="1">
              <a:solidFill>
                <a:srgbClr val="006699"/>
              </a:solidFill>
            </a:endParaRPr>
          </a:p>
        </p:txBody>
      </p:sp>
      <p:pic>
        <p:nvPicPr>
          <p:cNvPr id="6147"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6149" name="Прямоугольник 4"/>
          <p:cNvSpPr>
            <a:spLocks noChangeArrowheads="1"/>
          </p:cNvSpPr>
          <p:nvPr/>
        </p:nvSpPr>
        <p:spPr bwMode="auto">
          <a:xfrm>
            <a:off x="395288" y="2359025"/>
            <a:ext cx="8280400" cy="3570288"/>
          </a:xfrm>
          <a:prstGeom prst="rect">
            <a:avLst/>
          </a:prstGeom>
          <a:noFill/>
          <a:ln w="9525">
            <a:noFill/>
            <a:miter lim="800000"/>
            <a:headEnd/>
            <a:tailEnd/>
          </a:ln>
        </p:spPr>
        <p:txBody>
          <a:bodyPr>
            <a:spAutoFit/>
          </a:bodyPr>
          <a:lstStyle/>
          <a:p>
            <a:pPr indent="355600">
              <a:buClr>
                <a:srgbClr val="FF5050"/>
              </a:buClr>
              <a:buSzPct val="120000"/>
              <a:buFont typeface="Wingdings" pitchFamily="2" charset="2"/>
              <a:buChar char="§"/>
            </a:pPr>
            <a:r>
              <a:rPr lang="en-US" sz="1800" b="1"/>
              <a:t>Bachelor degree</a:t>
            </a:r>
            <a:r>
              <a:rPr lang="en-US" sz="1800"/>
              <a:t>, Bachelor - from the Latin. baccalaureus - first qualifying degree acquired by the student after the development of programs of basic higher education (3-5 years of study in high school). According to the results of protection of master's work and taking into account the wishes of the student decides whether to further his education at the university master's program.</a:t>
            </a:r>
          </a:p>
          <a:p>
            <a:pPr indent="355600">
              <a:buClr>
                <a:srgbClr val="FF5050"/>
              </a:buClr>
              <a:buSzPct val="120000"/>
              <a:buFont typeface="Wingdings" pitchFamily="2" charset="2"/>
              <a:buChar char="§"/>
            </a:pPr>
            <a:endParaRPr lang="en-US" sz="1800"/>
          </a:p>
          <a:p>
            <a:pPr indent="355600">
              <a:buClr>
                <a:srgbClr val="FF5050"/>
              </a:buClr>
              <a:buSzPct val="120000"/>
              <a:buFont typeface="Wingdings" pitchFamily="2" charset="2"/>
              <a:buChar char="§"/>
            </a:pPr>
            <a:r>
              <a:rPr lang="en-US" sz="1800" b="1"/>
              <a:t>Specialist program - </a:t>
            </a:r>
            <a:r>
              <a:rPr lang="en-US" sz="1800"/>
              <a:t>a traditional form of Russian higher education. Specialist provides education in the field to give a more narrow specialization.</a:t>
            </a:r>
          </a:p>
          <a:p>
            <a:pPr indent="355600">
              <a:buClr>
                <a:srgbClr val="FF5050"/>
              </a:buClr>
              <a:buSzPct val="120000"/>
            </a:pPr>
            <a:endParaRPr lang="en-US" sz="1800"/>
          </a:p>
          <a:p>
            <a:pPr indent="355600">
              <a:buClr>
                <a:srgbClr val="FF5050"/>
              </a:buClr>
              <a:buSzPct val="120000"/>
              <a:buFont typeface="Wingdings" pitchFamily="2" charset="2"/>
              <a:buChar char="§"/>
            </a:pPr>
            <a:r>
              <a:rPr lang="en-US" sz="1800" b="1"/>
              <a:t>Masters Degree,</a:t>
            </a:r>
            <a:r>
              <a:rPr lang="en-US" sz="1800"/>
              <a:t> Master - (from the Latin. Magister - Head teacher) - academic degree awarded in higher education institutions. Is the second qualifying degree in higher education. Duration of master`s program is 2 years.</a:t>
            </a:r>
            <a:endParaRPr lang="ru-RU" sz="800"/>
          </a:p>
          <a:p>
            <a:pPr indent="355600">
              <a:buClr>
                <a:srgbClr val="FF5050"/>
              </a:buClr>
              <a:buSzPct val="120000"/>
            </a:pPr>
            <a:endParaRPr lang="ru-RU"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Levels of Higher education in Russian Federation</a:t>
            </a:r>
            <a:endParaRPr lang="ru-RU" sz="1800" b="1">
              <a:solidFill>
                <a:srgbClr val="006699"/>
              </a:solidFill>
            </a:endParaRPr>
          </a:p>
        </p:txBody>
      </p:sp>
      <p:pic>
        <p:nvPicPr>
          <p:cNvPr id="7171"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7173" name="Прямоугольник 4"/>
          <p:cNvSpPr>
            <a:spLocks noChangeArrowheads="1"/>
          </p:cNvSpPr>
          <p:nvPr/>
        </p:nvSpPr>
        <p:spPr bwMode="auto">
          <a:xfrm>
            <a:off x="395288" y="2205038"/>
            <a:ext cx="8280400" cy="4078287"/>
          </a:xfrm>
          <a:prstGeom prst="rect">
            <a:avLst/>
          </a:prstGeom>
          <a:noFill/>
          <a:ln w="9525">
            <a:noFill/>
            <a:miter lim="800000"/>
            <a:headEnd/>
            <a:tailEnd/>
          </a:ln>
        </p:spPr>
        <p:txBody>
          <a:bodyPr>
            <a:spAutoFit/>
          </a:bodyPr>
          <a:lstStyle/>
          <a:p>
            <a:pPr>
              <a:buClr>
                <a:srgbClr val="FF5050"/>
              </a:buClr>
              <a:buSzPct val="120000"/>
            </a:pPr>
            <a:r>
              <a:rPr lang="en-US" sz="1800"/>
              <a:t>After receiving a specialist degree or master's degree graduates can continue their studies in </a:t>
            </a:r>
            <a:r>
              <a:rPr lang="en-US" sz="1800" b="1"/>
              <a:t>postgraduate school </a:t>
            </a:r>
            <a:r>
              <a:rPr lang="en-US" sz="1800"/>
              <a:t>as well as other educational programs of postgraduate education.</a:t>
            </a:r>
          </a:p>
          <a:p>
            <a:pPr>
              <a:buClr>
                <a:srgbClr val="FF5050"/>
              </a:buClr>
              <a:buSzPct val="120000"/>
            </a:pPr>
            <a:endParaRPr lang="ru-RU" sz="1800"/>
          </a:p>
          <a:p>
            <a:pPr>
              <a:spcBef>
                <a:spcPts val="600"/>
              </a:spcBef>
              <a:buClr>
                <a:srgbClr val="FF5050"/>
              </a:buClr>
              <a:buSzPct val="120000"/>
              <a:buFont typeface="Wingdings" pitchFamily="2" charset="2"/>
              <a:buChar char="§"/>
            </a:pPr>
            <a:r>
              <a:rPr lang="en-US" sz="1800" b="1"/>
              <a:t> Postgraduate study is </a:t>
            </a:r>
            <a:r>
              <a:rPr lang="en-US" sz="1800"/>
              <a:t>a form of post-graduate education and training of persons in order to prepare them for the PhD degree.</a:t>
            </a:r>
          </a:p>
          <a:p>
            <a:pPr>
              <a:spcBef>
                <a:spcPts val="600"/>
              </a:spcBef>
              <a:buClr>
                <a:srgbClr val="FF5050"/>
              </a:buClr>
              <a:buSzPct val="120000"/>
              <a:buFont typeface="Wingdings" pitchFamily="2" charset="2"/>
              <a:buChar char="§"/>
            </a:pPr>
            <a:endParaRPr lang="en-US" sz="1800"/>
          </a:p>
          <a:p>
            <a:pPr>
              <a:spcBef>
                <a:spcPts val="600"/>
              </a:spcBef>
              <a:buClr>
                <a:srgbClr val="FF5050"/>
              </a:buClr>
              <a:buSzPct val="120000"/>
              <a:buFont typeface="Wingdings" pitchFamily="2" charset="2"/>
              <a:buChar char="§"/>
            </a:pPr>
            <a:r>
              <a:rPr lang="en-US" sz="1800" b="1"/>
              <a:t> Doctorate is </a:t>
            </a:r>
            <a:r>
              <a:rPr lang="en-US" sz="1800"/>
              <a:t>forms of professional training in order to prepare them for the scientific degree of DSC.</a:t>
            </a:r>
          </a:p>
          <a:p>
            <a:pPr>
              <a:spcBef>
                <a:spcPts val="600"/>
              </a:spcBef>
              <a:buClr>
                <a:srgbClr val="FF5050"/>
              </a:buClr>
              <a:buSzPct val="120000"/>
              <a:buFont typeface="Wingdings" pitchFamily="2" charset="2"/>
              <a:buChar char="§"/>
            </a:pPr>
            <a:endParaRPr lang="en-US" sz="1800"/>
          </a:p>
          <a:p>
            <a:pPr>
              <a:spcBef>
                <a:spcPts val="600"/>
              </a:spcBef>
              <a:buClr>
                <a:srgbClr val="FF5050"/>
              </a:buClr>
              <a:buSzPct val="120000"/>
              <a:buFont typeface="Wingdings" pitchFamily="2" charset="2"/>
              <a:buChar char="§"/>
            </a:pPr>
            <a:r>
              <a:rPr lang="en-US" sz="1800" b="1"/>
              <a:t> Externship is </a:t>
            </a:r>
            <a:r>
              <a:rPr lang="en-US" sz="1800"/>
              <a:t>independent study studying disciplines according to the basic educational program of higher education in the chosen field (specialty), followed by the current and final certification in higher education.</a:t>
            </a:r>
            <a:endParaRPr lang="ru-RU"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txBox="1">
            <a:spLocks noChangeArrowheads="1"/>
          </p:cNvSpPr>
          <p:nvPr/>
        </p:nvSpPr>
        <p:spPr bwMode="auto">
          <a:xfrm>
            <a:off x="1150938" y="1428750"/>
            <a:ext cx="7921625" cy="857250"/>
          </a:xfrm>
          <a:prstGeom prst="rect">
            <a:avLst/>
          </a:prstGeom>
          <a:noFill/>
          <a:ln w="9525">
            <a:noFill/>
            <a:miter lim="800000"/>
            <a:headEnd/>
            <a:tailEnd/>
          </a:ln>
        </p:spPr>
        <p:txBody>
          <a:bodyPr anchor="ctr"/>
          <a:lstStyle/>
          <a:p>
            <a:pPr algn="r"/>
            <a:r>
              <a:rPr lang="en-US" sz="1800" b="1">
                <a:solidFill>
                  <a:srgbClr val="006699"/>
                </a:solidFill>
              </a:rPr>
              <a:t>System of Higher education in Russian Federation</a:t>
            </a:r>
            <a:endParaRPr lang="ru-RU" sz="1800" b="1">
              <a:solidFill>
                <a:srgbClr val="006699"/>
              </a:solidFill>
            </a:endParaRPr>
          </a:p>
          <a:p>
            <a:pPr algn="r"/>
            <a:endParaRPr lang="ru-RU" sz="1800" b="1">
              <a:solidFill>
                <a:srgbClr val="006699"/>
              </a:solidFill>
            </a:endParaRPr>
          </a:p>
        </p:txBody>
      </p:sp>
      <p:pic>
        <p:nvPicPr>
          <p:cNvPr id="8195"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8197" name="Прямоугольник 4"/>
          <p:cNvSpPr>
            <a:spLocks noChangeArrowheads="1"/>
          </p:cNvSpPr>
          <p:nvPr/>
        </p:nvSpPr>
        <p:spPr bwMode="auto">
          <a:xfrm>
            <a:off x="684213" y="2420938"/>
            <a:ext cx="7920037" cy="3970337"/>
          </a:xfrm>
          <a:prstGeom prst="rect">
            <a:avLst/>
          </a:prstGeom>
          <a:noFill/>
          <a:ln w="9525">
            <a:noFill/>
            <a:miter lim="800000"/>
            <a:headEnd/>
            <a:tailEnd/>
          </a:ln>
        </p:spPr>
        <p:txBody>
          <a:bodyPr>
            <a:spAutoFit/>
          </a:bodyPr>
          <a:lstStyle/>
          <a:p>
            <a:pPr>
              <a:buClr>
                <a:srgbClr val="FF5050"/>
              </a:buClr>
              <a:buSzPct val="120000"/>
              <a:buFont typeface="Wingdings" pitchFamily="2" charset="2"/>
              <a:buChar char="§"/>
            </a:pPr>
            <a:r>
              <a:rPr lang="en-US" sz="1800" b="1"/>
              <a:t> An academic year </a:t>
            </a:r>
            <a:r>
              <a:rPr lang="en-US" sz="1800"/>
              <a:t>consists of two parts: the autumn and spring semesters. Each semester is followed by a week of tests and thesis presentations. The tests are followed by exams.</a:t>
            </a:r>
          </a:p>
          <a:p>
            <a:pPr>
              <a:buClr>
                <a:srgbClr val="FF5050"/>
              </a:buClr>
              <a:buSzPct val="120000"/>
              <a:buFont typeface="Wingdings" pitchFamily="2" charset="2"/>
              <a:buChar char="§"/>
            </a:pPr>
            <a:endParaRPr lang="en-US" sz="1800"/>
          </a:p>
          <a:p>
            <a:pPr>
              <a:buClr>
                <a:srgbClr val="FF5050"/>
              </a:buClr>
              <a:buSzPct val="120000"/>
              <a:buFont typeface="Wingdings" pitchFamily="2" charset="2"/>
              <a:buChar char="§"/>
            </a:pPr>
            <a:r>
              <a:rPr lang="en-US" sz="1800"/>
              <a:t> An academic year begins on </a:t>
            </a:r>
            <a:r>
              <a:rPr lang="en-US" sz="1800" b="1"/>
              <a:t>1 September </a:t>
            </a:r>
            <a:r>
              <a:rPr lang="en-US" sz="1800"/>
              <a:t>and ends on </a:t>
            </a:r>
            <a:r>
              <a:rPr lang="en-US" sz="1800" b="1"/>
              <a:t>30 June</a:t>
            </a:r>
            <a:r>
              <a:rPr lang="en-US" sz="1800"/>
              <a:t>.</a:t>
            </a:r>
            <a:endParaRPr lang="ru-RU" sz="1800"/>
          </a:p>
          <a:p>
            <a:pPr>
              <a:buClr>
                <a:srgbClr val="FF5050"/>
              </a:buClr>
              <a:buSzPct val="120000"/>
              <a:buFont typeface="Wingdings" pitchFamily="2" charset="2"/>
              <a:buChar char="§"/>
            </a:pPr>
            <a:endParaRPr lang="ru-RU" sz="1800"/>
          </a:p>
          <a:p>
            <a:pPr>
              <a:buClr>
                <a:srgbClr val="FF5050"/>
              </a:buClr>
              <a:buSzPct val="120000"/>
            </a:pPr>
            <a:r>
              <a:rPr lang="en-US" sz="1800"/>
              <a:t> </a:t>
            </a:r>
            <a:endParaRPr lang="ru-RU" sz="1800"/>
          </a:p>
          <a:p>
            <a:pPr>
              <a:buClr>
                <a:srgbClr val="FF5050"/>
              </a:buClr>
              <a:buSzPct val="120000"/>
              <a:buFont typeface="Wingdings" pitchFamily="2" charset="2"/>
              <a:buChar char="§"/>
            </a:pPr>
            <a:r>
              <a:rPr lang="en-US" sz="1800"/>
              <a:t> Summer vacations last from </a:t>
            </a:r>
            <a:r>
              <a:rPr lang="en-US" sz="1800" b="1"/>
              <a:t>1 July </a:t>
            </a:r>
            <a:r>
              <a:rPr lang="en-US" sz="1800"/>
              <a:t>till </a:t>
            </a:r>
            <a:r>
              <a:rPr lang="en-US" sz="1800" b="1"/>
              <a:t>31 August</a:t>
            </a:r>
            <a:r>
              <a:rPr lang="en-US" sz="1800"/>
              <a:t>.</a:t>
            </a:r>
            <a:endParaRPr lang="ru-RU" sz="1800"/>
          </a:p>
          <a:p>
            <a:pPr>
              <a:buClr>
                <a:srgbClr val="FF5050"/>
              </a:buClr>
              <a:buSzPct val="120000"/>
            </a:pPr>
            <a:r>
              <a:rPr lang="ru-RU" sz="1800"/>
              <a:t/>
            </a:r>
            <a:br>
              <a:rPr lang="ru-RU" sz="1800"/>
            </a:br>
            <a:r>
              <a:rPr lang="ru-RU" sz="1800"/>
              <a:t/>
            </a:r>
            <a:br>
              <a:rPr lang="ru-RU" sz="1800"/>
            </a:br>
            <a:endParaRPr lang="ru-RU" sz="1800"/>
          </a:p>
          <a:p>
            <a:r>
              <a:rPr lang="ru-RU" sz="1800"/>
              <a:t/>
            </a:r>
            <a:br>
              <a:rPr lang="ru-RU" sz="1800"/>
            </a:br>
            <a:r>
              <a:rPr lang="ru-RU" sz="1800"/>
              <a:t/>
            </a:r>
            <a:br>
              <a:rPr lang="ru-RU" sz="1800"/>
            </a:br>
            <a:endParaRPr lang="ru-RU"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192.168.2.209\supply centre\LocalBackup\room207\room207 на Disk Station (192.168.2.209)\ГОРОДСКОЙ ПРОЕКТ\РЕКЛАМНЫЕ МАТЕРИАЛЫ ГОРОДСКОГО ПРОЕКТА\разработка стиля и наброски материалов\STEND_BACK3.jpg"/>
          <p:cNvPicPr>
            <a:picLocks noChangeAspect="1" noChangeArrowheads="1"/>
          </p:cNvPicPr>
          <p:nvPr/>
        </p:nvPicPr>
        <p:blipFill>
          <a:blip r:embed="rId2" cstate="print"/>
          <a:srcRect t="33614"/>
          <a:stretch>
            <a:fillRect/>
          </a:stretch>
        </p:blipFill>
        <p:spPr bwMode="auto">
          <a:xfrm>
            <a:off x="-365125" y="0"/>
            <a:ext cx="9509125" cy="6840538"/>
          </a:xfrm>
          <a:prstGeom prst="rect">
            <a:avLst/>
          </a:prstGeom>
          <a:noFill/>
          <a:ln w="9525">
            <a:noFill/>
            <a:miter lim="800000"/>
            <a:headEnd/>
            <a:tailEnd/>
          </a:ln>
        </p:spPr>
      </p:pic>
      <p:sp>
        <p:nvSpPr>
          <p:cNvPr id="9" name="Прямоугольник 8"/>
          <p:cNvSpPr/>
          <p:nvPr/>
        </p:nvSpPr>
        <p:spPr>
          <a:xfrm>
            <a:off x="-396875" y="1700213"/>
            <a:ext cx="9540875" cy="3529012"/>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srgbClr val="FFFFFF"/>
              </a:solidFill>
              <a:cs typeface="Arial" charset="0"/>
            </a:endParaRPr>
          </a:p>
        </p:txBody>
      </p:sp>
      <p:sp>
        <p:nvSpPr>
          <p:cNvPr id="9220" name="Rectangle 2"/>
          <p:cNvSpPr txBox="1">
            <a:spLocks noChangeArrowheads="1"/>
          </p:cNvSpPr>
          <p:nvPr/>
        </p:nvSpPr>
        <p:spPr bwMode="auto">
          <a:xfrm>
            <a:off x="1000125" y="2997200"/>
            <a:ext cx="7920038" cy="857250"/>
          </a:xfrm>
          <a:prstGeom prst="rect">
            <a:avLst/>
          </a:prstGeom>
          <a:noFill/>
          <a:ln w="9525">
            <a:noFill/>
            <a:miter lim="800000"/>
            <a:headEnd/>
            <a:tailEnd/>
          </a:ln>
        </p:spPr>
        <p:txBody>
          <a:bodyPr anchor="ctr"/>
          <a:lstStyle/>
          <a:p>
            <a:pPr algn="r"/>
            <a:r>
              <a:rPr lang="en-US" sz="4000" b="1">
                <a:solidFill>
                  <a:srgbClr val="006699"/>
                </a:solidFill>
              </a:rPr>
              <a:t>PROFESSIONAL</a:t>
            </a:r>
            <a:endParaRPr lang="ru-RU" sz="4000">
              <a:solidFill>
                <a:srgbClr val="006699"/>
              </a:solidFill>
            </a:endParaRPr>
          </a:p>
          <a:p>
            <a:pPr algn="r"/>
            <a:r>
              <a:rPr lang="en-US" sz="4000" b="1">
                <a:solidFill>
                  <a:srgbClr val="006699"/>
                </a:solidFill>
              </a:rPr>
              <a:t>HIGHER EDUCATION </a:t>
            </a:r>
            <a:endParaRPr lang="ru-RU" sz="4000">
              <a:solidFill>
                <a:srgbClr val="006699"/>
              </a:solidFill>
            </a:endParaRPr>
          </a:p>
          <a:p>
            <a:pPr algn="r"/>
            <a:r>
              <a:rPr lang="en-US" sz="4000" b="1">
                <a:solidFill>
                  <a:srgbClr val="006699"/>
                </a:solidFill>
              </a:rPr>
              <a:t>IN ST.PETERSBURG</a:t>
            </a:r>
            <a:endParaRPr lang="ru-RU" sz="4000">
              <a:solidFill>
                <a:srgbClr val="0066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1042988" y="1203325"/>
            <a:ext cx="7921625" cy="857250"/>
          </a:xfrm>
          <a:prstGeom prst="rect">
            <a:avLst/>
          </a:prstGeom>
          <a:noFill/>
          <a:ln w="9525">
            <a:noFill/>
            <a:miter lim="800000"/>
            <a:headEnd/>
            <a:tailEnd/>
          </a:ln>
        </p:spPr>
        <p:txBody>
          <a:bodyPr anchor="ctr"/>
          <a:lstStyle/>
          <a:p>
            <a:pPr algn="r"/>
            <a:r>
              <a:rPr lang="en-US" sz="1800" b="1">
                <a:solidFill>
                  <a:srgbClr val="006699"/>
                </a:solidFill>
              </a:rPr>
              <a:t>Higher education in St.Petersburg</a:t>
            </a:r>
            <a:endParaRPr lang="ru-RU" sz="1800" b="1">
              <a:solidFill>
                <a:srgbClr val="006699"/>
              </a:solidFill>
            </a:endParaRPr>
          </a:p>
        </p:txBody>
      </p:sp>
      <p:pic>
        <p:nvPicPr>
          <p:cNvPr id="10243" name="Picture 3" descr="\\192.168.2.209\supply centre\LocalBackup\room207\room207 на Disk Station (192.168.2.209)\ГОРОДСКОЙ ПРОЕКТ\РЕКЛАМНЫЕ МАТЕРИАЛЫ ГОРОДСКОГО ПРОЕКТА\разработка стиля и наброски материалов\подложки\13.jpg"/>
          <p:cNvPicPr>
            <a:picLocks noChangeAspect="1" noChangeArrowheads="1"/>
          </p:cNvPicPr>
          <p:nvPr/>
        </p:nvPicPr>
        <p:blipFill>
          <a:blip r:embed="rId2" cstate="print"/>
          <a:srcRect b="12181"/>
          <a:stretch>
            <a:fillRect/>
          </a:stretch>
        </p:blipFill>
        <p:spPr bwMode="auto">
          <a:xfrm>
            <a:off x="0" y="0"/>
            <a:ext cx="9144000" cy="1268413"/>
          </a:xfrm>
          <a:prstGeom prst="rect">
            <a:avLst/>
          </a:prstGeom>
          <a:noFill/>
          <a:ln w="9525">
            <a:noFill/>
            <a:miter lim="800000"/>
            <a:headEnd/>
            <a:tailEnd/>
          </a:ln>
        </p:spPr>
      </p:pic>
      <p:cxnSp>
        <p:nvCxnSpPr>
          <p:cNvPr id="7" name="Прямая соединительная линия 6"/>
          <p:cNvCxnSpPr/>
          <p:nvPr/>
        </p:nvCxnSpPr>
        <p:spPr>
          <a:xfrm flipH="1">
            <a:off x="2339975" y="1916113"/>
            <a:ext cx="6804025" cy="0"/>
          </a:xfrm>
          <a:prstGeom prst="line">
            <a:avLst/>
          </a:prstGeom>
          <a:ln w="34925" cmpd="sng">
            <a:solidFill>
              <a:srgbClr val="006699"/>
            </a:solidFill>
          </a:ln>
        </p:spPr>
        <p:style>
          <a:lnRef idx="1">
            <a:schemeClr val="accent1"/>
          </a:lnRef>
          <a:fillRef idx="0">
            <a:schemeClr val="accent1"/>
          </a:fillRef>
          <a:effectRef idx="0">
            <a:schemeClr val="accent1"/>
          </a:effectRef>
          <a:fontRef idx="minor">
            <a:schemeClr val="tx1"/>
          </a:fontRef>
        </p:style>
      </p:cxnSp>
      <p:sp>
        <p:nvSpPr>
          <p:cNvPr id="10245" name="Прямоугольник 4"/>
          <p:cNvSpPr>
            <a:spLocks noChangeArrowheads="1"/>
          </p:cNvSpPr>
          <p:nvPr/>
        </p:nvSpPr>
        <p:spPr bwMode="auto">
          <a:xfrm>
            <a:off x="684213" y="2143125"/>
            <a:ext cx="7920037" cy="4062413"/>
          </a:xfrm>
          <a:prstGeom prst="rect">
            <a:avLst/>
          </a:prstGeom>
          <a:noFill/>
          <a:ln w="9525">
            <a:noFill/>
            <a:miter lim="800000"/>
            <a:headEnd/>
            <a:tailEnd/>
          </a:ln>
        </p:spPr>
        <p:txBody>
          <a:bodyPr>
            <a:spAutoFit/>
          </a:bodyPr>
          <a:lstStyle/>
          <a:p>
            <a:r>
              <a:rPr lang="en-US" sz="1800"/>
              <a:t>St.Petersburg, considered to be one of the finest cities in Europe</a:t>
            </a:r>
            <a:r>
              <a:rPr lang="ru-RU" sz="1800"/>
              <a:t>. </a:t>
            </a:r>
            <a:r>
              <a:rPr lang="en-US" sz="1800"/>
              <a:t>They also call St.Petersburg Russia's or </a:t>
            </a:r>
            <a:r>
              <a:rPr lang="en-US" sz="1800" b="1"/>
              <a:t>"Northern Venice" </a:t>
            </a:r>
            <a:r>
              <a:rPr lang="en-US" sz="1800"/>
              <a:t>and "Northern Palmyra". These descriptions emphasize the beauty of architectural landmarks that form the signature cityscape.</a:t>
            </a:r>
            <a:endParaRPr lang="ru-RU" sz="1800"/>
          </a:p>
          <a:p>
            <a:endParaRPr lang="ru-RU" sz="1200"/>
          </a:p>
          <a:p>
            <a:r>
              <a:rPr lang="en-US" sz="1800" b="1"/>
              <a:t>St.Petersburg today </a:t>
            </a:r>
            <a:r>
              <a:rPr lang="en-US" sz="1800"/>
              <a:t>— is treasure-house of art, city-museum, which conserved beautiful architec­tural masterpieces.</a:t>
            </a:r>
            <a:endParaRPr lang="ru-RU" sz="1800"/>
          </a:p>
          <a:p>
            <a:endParaRPr lang="ru-RU" sz="1200"/>
          </a:p>
          <a:p>
            <a:r>
              <a:rPr lang="en-US" sz="1800" b="1"/>
              <a:t>Today in St.Petersburg there are: </a:t>
            </a:r>
            <a:endParaRPr lang="ru-RU" sz="1800" b="1"/>
          </a:p>
          <a:p>
            <a:pPr>
              <a:buClr>
                <a:srgbClr val="FF5050"/>
              </a:buClr>
              <a:buFont typeface="Wingdings" pitchFamily="2" charset="2"/>
              <a:buChar char="§"/>
            </a:pPr>
            <a:r>
              <a:rPr lang="en-US" sz="1800"/>
              <a:t>More than </a:t>
            </a:r>
            <a:r>
              <a:rPr lang="ru-RU" sz="1800"/>
              <a:t>22</a:t>
            </a:r>
            <a:r>
              <a:rPr lang="en-US" sz="1800"/>
              <a:t>0 museums</a:t>
            </a:r>
            <a:endParaRPr lang="ru-RU" sz="1800"/>
          </a:p>
          <a:p>
            <a:pPr>
              <a:buClr>
                <a:srgbClr val="FF5050"/>
              </a:buClr>
              <a:buFont typeface="Wingdings" pitchFamily="2" charset="2"/>
              <a:buChar char="§"/>
            </a:pPr>
            <a:r>
              <a:rPr lang="ru-RU" sz="1800"/>
              <a:t>2000 </a:t>
            </a:r>
            <a:r>
              <a:rPr lang="en-US" sz="1800"/>
              <a:t>libraries</a:t>
            </a:r>
            <a:endParaRPr lang="ru-RU" sz="1800"/>
          </a:p>
          <a:p>
            <a:pPr>
              <a:buClr>
                <a:srgbClr val="FF5050"/>
              </a:buClr>
              <a:buFont typeface="Wingdings" pitchFamily="2" charset="2"/>
              <a:buChar char="§"/>
            </a:pPr>
            <a:r>
              <a:rPr lang="en-US" sz="1800"/>
              <a:t>Over </a:t>
            </a:r>
            <a:r>
              <a:rPr lang="ru-RU" sz="1800"/>
              <a:t>100 </a:t>
            </a:r>
            <a:r>
              <a:rPr lang="en-US" sz="1800"/>
              <a:t>theatres</a:t>
            </a:r>
            <a:endParaRPr lang="ru-RU" sz="1800"/>
          </a:p>
          <a:p>
            <a:pPr>
              <a:buClr>
                <a:srgbClr val="FF5050"/>
              </a:buClr>
              <a:buFont typeface="Wingdings" pitchFamily="2" charset="2"/>
              <a:buChar char="§"/>
            </a:pPr>
            <a:r>
              <a:rPr lang="ru-RU" sz="1800"/>
              <a:t>100 </a:t>
            </a:r>
            <a:r>
              <a:rPr lang="en-US" sz="1800"/>
              <a:t>concert halls</a:t>
            </a:r>
            <a:endParaRPr lang="ru-RU" sz="1800"/>
          </a:p>
          <a:p>
            <a:pPr>
              <a:buClr>
                <a:srgbClr val="FF5050"/>
              </a:buClr>
              <a:buFont typeface="Wingdings" pitchFamily="2" charset="2"/>
              <a:buChar char="§"/>
            </a:pPr>
            <a:r>
              <a:rPr lang="en-US" sz="1800"/>
              <a:t>50 galleries and expo centers</a:t>
            </a:r>
            <a:endParaRPr lang="ru-RU" sz="1800"/>
          </a:p>
          <a:p>
            <a:pPr>
              <a:buClr>
                <a:srgbClr val="FF5050"/>
              </a:buClr>
              <a:buFont typeface="Wingdings" pitchFamily="2" charset="2"/>
              <a:buChar char="§"/>
            </a:pPr>
            <a:r>
              <a:rPr lang="en-US" sz="1800"/>
              <a:t>Over 45 cinemas</a:t>
            </a:r>
            <a:endParaRPr lang="ru-RU"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2550</TotalTime>
  <Words>950</Words>
  <Application>Microsoft Office PowerPoint</Application>
  <PresentationFormat>Экран (4:3)</PresentationFormat>
  <Paragraphs>139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Оформление по умолчанию</vt:lpstr>
      <vt:lpstr>THE SYSTEM OF HIGHER EDUCATION RUSSIA. ST.PETERSBURG</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ВЫСТАВОЧНЫЙ ПРОЕКТ</dc:title>
  <dc:creator>NELLI</dc:creator>
  <cp:lastModifiedBy>nikolay.serkov</cp:lastModifiedBy>
  <cp:revision>370</cp:revision>
  <dcterms:created xsi:type="dcterms:W3CDTF">2007-06-27T13:56:36Z</dcterms:created>
  <dcterms:modified xsi:type="dcterms:W3CDTF">2014-10-14T12:20:31Z</dcterms:modified>
</cp:coreProperties>
</file>