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1"/>
  </p:sldMasterIdLst>
  <p:notesMasterIdLst>
    <p:notesMasterId r:id="rId20"/>
  </p:notesMasterIdLst>
  <p:sldIdLst>
    <p:sldId id="256" r:id="rId2"/>
    <p:sldId id="298" r:id="rId3"/>
    <p:sldId id="300" r:id="rId4"/>
    <p:sldId id="303" r:id="rId5"/>
    <p:sldId id="301" r:id="rId6"/>
    <p:sldId id="294" r:id="rId7"/>
    <p:sldId id="280" r:id="rId8"/>
    <p:sldId id="302" r:id="rId9"/>
    <p:sldId id="260" r:id="rId10"/>
    <p:sldId id="281" r:id="rId11"/>
    <p:sldId id="299" r:id="rId12"/>
    <p:sldId id="293" r:id="rId13"/>
    <p:sldId id="275" r:id="rId14"/>
    <p:sldId id="276" r:id="rId15"/>
    <p:sldId id="305" r:id="rId16"/>
    <p:sldId id="306" r:id="rId17"/>
    <p:sldId id="292" r:id="rId18"/>
    <p:sldId id="28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5" autoAdjust="0"/>
    <p:restoredTop sz="94660"/>
  </p:normalViewPr>
  <p:slideViewPr>
    <p:cSldViewPr>
      <p:cViewPr>
        <p:scale>
          <a:sx n="118" d="100"/>
          <a:sy n="118" d="100"/>
        </p:scale>
        <p:origin x="-72" y="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CEC885-D205-4F9A-B3C1-BA1BE6E088DE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47FAD6-EEB5-4808-BFC8-2F0D143B65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7377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4E13B5-3D96-44F2-89E4-9C3FEF026C45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2747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26.05.2017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  <p:sldLayoutId id="2147483734" r:id="rId10"/>
    <p:sldLayoutId id="2147483735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609" y="296248"/>
            <a:ext cx="4392488" cy="27363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ГБУЗ ЛО «</a:t>
            </a:r>
            <a:r>
              <a:rPr lang="ru-RU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Лодейнопольская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межрайонная больница»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940152" y="5085184"/>
            <a:ext cx="2872408" cy="14732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Заместитель главного врача по медицинской части Рожков А. С.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Picture 7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592" y="3284984"/>
            <a:ext cx="5251503" cy="3407043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5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60648"/>
            <a:ext cx="4143846" cy="3024336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1954" y="3501008"/>
            <a:ext cx="2396505" cy="1602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582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Кадровая ситуация в ЛПУ района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819880"/>
          </a:xfrm>
        </p:spPr>
        <p:txBody>
          <a:bodyPr>
            <a:norm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Всего утверждено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штату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122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врачебных должности,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занято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120,5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Число физических лиц врачебного персонала –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Укомплектованность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штатных должностей физическими лицами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58,1 %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Коэффициент совместительства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1,72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Врачи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возрасте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составляют 18,6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%,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35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 составляют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39%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общего количества врачей,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пенсионеры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20%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6349778"/>
              </p:ext>
            </p:extLst>
          </p:nvPr>
        </p:nvGraphicFramePr>
        <p:xfrm>
          <a:off x="251520" y="5229200"/>
          <a:ext cx="8306296" cy="1346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55962"/>
                <a:gridCol w="1218889"/>
                <a:gridCol w="1275583"/>
                <a:gridCol w="1176370"/>
                <a:gridCol w="1119677"/>
                <a:gridCol w="1059815"/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Показатель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2012г.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2013г.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2014г.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Обеспеченность врачами на 10 тыс. населения в динамике</a:t>
                      </a:r>
                      <a:endParaRPr lang="en-US" sz="11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23,6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23,3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 defTabSz="457200" rtl="0" eaLnBrk="1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23,8</a:t>
                      </a:r>
                      <a:endParaRPr lang="en-US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23,5</a:t>
                      </a:r>
                      <a:endParaRPr lang="ru-RU" dirty="0"/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23,5</a:t>
                      </a:r>
                      <a:endParaRPr lang="ru-RU" dirty="0"/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4010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4536504" cy="938368"/>
          </a:xfrm>
        </p:spPr>
        <p:txBody>
          <a:bodyPr>
            <a:normAutofit/>
          </a:bodyPr>
          <a:lstStyle/>
          <a:p>
            <a:r>
              <a:rPr lang="ru-RU" dirty="0" smtClean="0"/>
              <a:t>Оборудование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31" y="332656"/>
            <a:ext cx="8946160" cy="5805264"/>
          </a:xfrm>
        </p:spPr>
        <p:txBody>
          <a:bodyPr>
            <a:normAutofit fontScale="25000" lnSpcReduction="20000"/>
          </a:bodyPr>
          <a:lstStyle/>
          <a:p>
            <a:r>
              <a:rPr lang="ru-RU" sz="5500" dirty="0" smtClean="0"/>
              <a:t>В круглосуточном стационаре установлены: компьютерный томограф, </a:t>
            </a:r>
            <a:r>
              <a:rPr lang="ru-RU" sz="5500" dirty="0"/>
              <a:t>а также </a:t>
            </a:r>
            <a:r>
              <a:rPr lang="ru-RU" sz="5500" dirty="0" smtClean="0"/>
              <a:t>цифровой рентгеновский комплекс. Кроме </a:t>
            </a:r>
            <a:r>
              <a:rPr lang="ru-RU" sz="5500" dirty="0"/>
              <a:t>того </a:t>
            </a:r>
            <a:r>
              <a:rPr lang="ru-RU" sz="5500" dirty="0" smtClean="0"/>
              <a:t>передвижная </a:t>
            </a:r>
            <a:r>
              <a:rPr lang="ru-RU" sz="5500" dirty="0" err="1"/>
              <a:t>рентгенотелевизионная</a:t>
            </a:r>
            <a:r>
              <a:rPr lang="ru-RU" sz="5500" dirty="0"/>
              <a:t> установка типа С-дуга. </a:t>
            </a:r>
            <a:endParaRPr lang="ru-RU" sz="5500" dirty="0" smtClean="0"/>
          </a:p>
          <a:p>
            <a:r>
              <a:rPr lang="ru-RU" sz="5500" dirty="0" smtClean="0"/>
              <a:t>В </a:t>
            </a:r>
            <a:r>
              <a:rPr lang="ru-RU" sz="5500" dirty="0"/>
              <a:t>амбулаторно-поликлиническом </a:t>
            </a:r>
            <a:r>
              <a:rPr lang="ru-RU" sz="5500" dirty="0" smtClean="0"/>
              <a:t>комплексе: современный </a:t>
            </a:r>
            <a:r>
              <a:rPr lang="ru-RU" sz="5500" dirty="0"/>
              <a:t>(цифровой) рентгеновский </a:t>
            </a:r>
            <a:r>
              <a:rPr lang="ru-RU" sz="5500" dirty="0" smtClean="0"/>
              <a:t>комплекс, </a:t>
            </a:r>
            <a:r>
              <a:rPr lang="ru-RU" sz="5500" dirty="0"/>
              <a:t>там же  установлены  цифровые  </a:t>
            </a:r>
            <a:r>
              <a:rPr lang="ru-RU" sz="5500" dirty="0" err="1"/>
              <a:t>маммограф</a:t>
            </a:r>
            <a:r>
              <a:rPr lang="ru-RU" sz="5500" dirty="0"/>
              <a:t>, </a:t>
            </a:r>
            <a:r>
              <a:rPr lang="ru-RU" sz="5500" dirty="0" err="1"/>
              <a:t>флюорограф</a:t>
            </a:r>
            <a:r>
              <a:rPr lang="ru-RU" sz="5500" dirty="0"/>
              <a:t>, дентальный аппарат, магнитно-</a:t>
            </a:r>
            <a:r>
              <a:rPr lang="ru-RU" sz="5500" dirty="0" err="1"/>
              <a:t>резонанстный</a:t>
            </a:r>
            <a:r>
              <a:rPr lang="ru-RU" sz="5500" dirty="0"/>
              <a:t> томограф</a:t>
            </a:r>
            <a:r>
              <a:rPr lang="ru-RU" sz="5500" dirty="0" smtClean="0"/>
              <a:t>.</a:t>
            </a:r>
          </a:p>
          <a:p>
            <a:r>
              <a:rPr lang="ru-RU" sz="5500" dirty="0" smtClean="0"/>
              <a:t>В </a:t>
            </a:r>
            <a:r>
              <a:rPr lang="ru-RU" sz="5500" dirty="0" err="1"/>
              <a:t>Алеховщинской</a:t>
            </a:r>
            <a:r>
              <a:rPr lang="ru-RU" sz="5500" dirty="0"/>
              <a:t>  поликлинике имеются рентгеновский аппарат и цифровой </a:t>
            </a:r>
            <a:r>
              <a:rPr lang="ru-RU" sz="5500" dirty="0" err="1"/>
              <a:t>флюорограф</a:t>
            </a:r>
            <a:r>
              <a:rPr lang="ru-RU" sz="5500" dirty="0"/>
              <a:t>. Всего в лечебном учреждении:</a:t>
            </a:r>
          </a:p>
          <a:p>
            <a:pPr marL="0" indent="0">
              <a:buNone/>
            </a:pPr>
            <a:r>
              <a:rPr lang="ru-RU" sz="5500" dirty="0"/>
              <a:t>- 9 рентгеновских аппаратов ( из них 6 в амбулаторно-поликлинических учреждениях),</a:t>
            </a:r>
          </a:p>
          <a:p>
            <a:pPr marL="0" indent="0">
              <a:buNone/>
            </a:pPr>
            <a:r>
              <a:rPr lang="ru-RU" sz="5500" dirty="0"/>
              <a:t>-7 аппаратов УЗИ (из </a:t>
            </a:r>
            <a:r>
              <a:rPr lang="ru-RU" sz="5500" dirty="0" smtClean="0"/>
              <a:t>них 4 </a:t>
            </a:r>
            <a:r>
              <a:rPr lang="ru-RU" sz="5500" dirty="0"/>
              <a:t>в амбулаторно-поликлинических учреждениях),</a:t>
            </a:r>
          </a:p>
          <a:p>
            <a:pPr marL="0" indent="0">
              <a:buNone/>
            </a:pPr>
            <a:r>
              <a:rPr lang="ru-RU" sz="5500" dirty="0"/>
              <a:t>-13 единиц эндоскопического оборудования(</a:t>
            </a:r>
            <a:r>
              <a:rPr lang="ru-RU" sz="5500" dirty="0" err="1"/>
              <a:t>бронхоскоп</a:t>
            </a:r>
            <a:r>
              <a:rPr lang="ru-RU" sz="5500" dirty="0"/>
              <a:t> 1</a:t>
            </a:r>
            <a:r>
              <a:rPr lang="ru-RU" sz="5500" dirty="0" smtClean="0"/>
              <a:t>, гастроскопы </a:t>
            </a:r>
            <a:r>
              <a:rPr lang="ru-RU" sz="5500" dirty="0"/>
              <a:t>7, </a:t>
            </a:r>
            <a:r>
              <a:rPr lang="ru-RU" sz="5500" dirty="0" err="1"/>
              <a:t>колоноскоп</a:t>
            </a:r>
            <a:r>
              <a:rPr lang="ru-RU" sz="5500" dirty="0"/>
              <a:t> 1</a:t>
            </a:r>
            <a:r>
              <a:rPr lang="ru-RU" sz="5500" dirty="0" smtClean="0"/>
              <a:t>,  </a:t>
            </a:r>
            <a:r>
              <a:rPr lang="ru-RU" sz="5500" dirty="0" err="1"/>
              <a:t>лапароскоп</a:t>
            </a:r>
            <a:r>
              <a:rPr lang="ru-RU" sz="5500" dirty="0" smtClean="0"/>
              <a:t>,  </a:t>
            </a:r>
            <a:r>
              <a:rPr lang="ru-RU" sz="5500" dirty="0" err="1" smtClean="0"/>
              <a:t>гистероскоп</a:t>
            </a:r>
            <a:r>
              <a:rPr lang="ru-RU" sz="5500" dirty="0" smtClean="0"/>
              <a:t>,  </a:t>
            </a:r>
            <a:r>
              <a:rPr lang="ru-RU" sz="5500" dirty="0"/>
              <a:t>цистоскоп).</a:t>
            </a:r>
          </a:p>
          <a:p>
            <a:pPr marL="0" indent="0">
              <a:buNone/>
            </a:pPr>
            <a:r>
              <a:rPr lang="ru-RU" sz="5500" dirty="0"/>
              <a:t>- аппаратов ЭКГ -13( из них 3-х канальных 2,  более 3-х канальных 4),</a:t>
            </a:r>
          </a:p>
          <a:p>
            <a:pPr marL="0" indent="0">
              <a:buNone/>
            </a:pPr>
            <a:r>
              <a:rPr lang="ru-RU" sz="5500" dirty="0"/>
              <a:t>-имеется система </a:t>
            </a:r>
            <a:r>
              <a:rPr lang="ru-RU" sz="5500" dirty="0" smtClean="0"/>
              <a:t>ХМ ЭКГ</a:t>
            </a:r>
            <a:r>
              <a:rPr lang="ru-RU" sz="5500" dirty="0"/>
              <a:t>, </a:t>
            </a:r>
            <a:r>
              <a:rPr lang="ru-RU" sz="5500" dirty="0" smtClean="0"/>
              <a:t>ХМ ЭКГ+АД</a:t>
            </a:r>
            <a:r>
              <a:rPr lang="ru-RU" sz="5500" dirty="0"/>
              <a:t>, велоэргометрия, </a:t>
            </a:r>
            <a:r>
              <a:rPr lang="ru-RU" sz="5500" dirty="0" err="1" smtClean="0"/>
              <a:t>электро</a:t>
            </a:r>
            <a:r>
              <a:rPr lang="ru-RU" sz="5500" dirty="0" smtClean="0"/>
              <a:t> </a:t>
            </a:r>
            <a:r>
              <a:rPr lang="ru-RU" sz="5500" dirty="0" err="1" smtClean="0"/>
              <a:t>энцефалограв</a:t>
            </a:r>
            <a:r>
              <a:rPr lang="ru-RU" sz="5500" dirty="0"/>
              <a:t>,</a:t>
            </a:r>
          </a:p>
          <a:p>
            <a:pPr marL="0" indent="0">
              <a:buNone/>
            </a:pPr>
            <a:r>
              <a:rPr lang="ru-RU" sz="5500" dirty="0"/>
              <a:t>-автоматизированные системы наблюдения за состоянием пациента в отделении реанимации, за состоянием плода и новорожденного и многое другое. </a:t>
            </a:r>
          </a:p>
          <a:p>
            <a:r>
              <a:rPr lang="ru-RU" sz="5500" dirty="0"/>
              <a:t>Всего персональных компьютеров 139, из них в лечебно-диагностических подразделениях используется 104.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28029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ег и Ирина\Desktop\ФОТО\2-я зимняя спартакиада\DSC0322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2576" y="332656"/>
            <a:ext cx="5844018" cy="3582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G:\Фото\2014 год\6 межрайонный турслет фото\IMG_6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525" y="0"/>
            <a:ext cx="4927475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Олег и Ирина\Desktop\SDC11863-filtered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15054"/>
            <a:ext cx="3923928" cy="294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Олег и Ирина\Desktop\IMG_02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4050" y="3346450"/>
            <a:ext cx="4679950" cy="3511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083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Заголовок 1"/>
          <p:cNvSpPr>
            <a:spLocks noGrp="1"/>
          </p:cNvSpPr>
          <p:nvPr>
            <p:ph type="title"/>
          </p:nvPr>
        </p:nvSpPr>
        <p:spPr>
          <a:xfrm>
            <a:off x="5600700" y="1143000"/>
            <a:ext cx="3543300" cy="561975"/>
          </a:xfrm>
        </p:spPr>
        <p:txBody>
          <a:bodyPr/>
          <a:lstStyle/>
          <a:p>
            <a:r>
              <a:rPr lang="ru-RU" altLang="ru-RU" sz="2400" smtClean="0">
                <a:solidFill>
                  <a:srgbClr val="002060"/>
                </a:solidFill>
              </a:rPr>
              <a:t>ФАП 1-го типа</a:t>
            </a:r>
          </a:p>
        </p:txBody>
      </p:sp>
      <p:pic>
        <p:nvPicPr>
          <p:cNvPr id="3074" name="Picture 2" descr="D:\GIS\2015_05_23 0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14290"/>
            <a:ext cx="5221244" cy="367115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3075" name="Picture 3" descr="D:\GIS\DSC_0108-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3525420"/>
            <a:ext cx="4857783" cy="3218281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016600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/>
          <a:lstStyle/>
          <a:p>
            <a:r>
              <a:rPr lang="ru-RU" altLang="ru-RU" sz="2400" smtClean="0">
                <a:solidFill>
                  <a:srgbClr val="002060"/>
                </a:solidFill>
              </a:rPr>
              <a:t>ФАП 2-го типа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76" y="928670"/>
            <a:ext cx="8907029" cy="581269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8963" y="188640"/>
            <a:ext cx="3475037" cy="2322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076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Информация о наличии свободных рабочих мест и вакантных должностей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май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2017 г.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5378046"/>
              </p:ext>
            </p:extLst>
          </p:nvPr>
        </p:nvGraphicFramePr>
        <p:xfrm>
          <a:off x="323528" y="1052736"/>
          <a:ext cx="8496943" cy="4928667"/>
        </p:xfrm>
        <a:graphic>
          <a:graphicData uri="http://schemas.openxmlformats.org/drawingml/2006/table">
            <a:tbl>
              <a:tblPr/>
              <a:tblGrid>
                <a:gridCol w="1213849"/>
                <a:gridCol w="1213849"/>
                <a:gridCol w="1213849"/>
                <a:gridCol w="1213849"/>
                <a:gridCol w="1213849"/>
                <a:gridCol w="1213849"/>
                <a:gridCol w="1213849"/>
              </a:tblGrid>
              <a:tr h="57505">
                <a:tc rowSpan="2">
                  <a:txBody>
                    <a:bodyPr/>
                    <a:lstStyle/>
                    <a:p>
                      <a:pPr algn="ctr" rtl="0"/>
                      <a:r>
                        <a:rPr lang="ru-RU" sz="800" dirty="0">
                          <a:effectLst/>
                          <a:latin typeface="Times New Roman, serif"/>
                        </a:rPr>
                        <a:t>Наименование профессии (специальности), должности</a:t>
                      </a:r>
                      <a:endParaRPr lang="ru-RU" sz="105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ru-RU" sz="800">
                          <a:effectLst/>
                          <a:latin typeface="Times New Roman, serif"/>
                        </a:rPr>
                        <a:t>Необходимое кол-во работников</a:t>
                      </a:r>
                      <a:endParaRPr lang="ru-RU" sz="105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ru-RU" sz="800" dirty="0">
                          <a:effectLst/>
                          <a:latin typeface="Times New Roman, serif"/>
                        </a:rPr>
                        <a:t>Характер работы (постоянная, временная, по совместительству, сезонная, надомная)</a:t>
                      </a:r>
                      <a:endParaRPr lang="ru-RU" sz="105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ru-RU" sz="800" dirty="0">
                          <a:effectLst/>
                          <a:latin typeface="Times New Roman, serif"/>
                        </a:rPr>
                        <a:t>Заработная плата </a:t>
                      </a:r>
                      <a:r>
                        <a:rPr lang="ru-RU" sz="800" dirty="0" smtClean="0">
                          <a:effectLst/>
                          <a:latin typeface="Times New Roman, serif"/>
                        </a:rPr>
                        <a:t>(оклад)</a:t>
                      </a:r>
                      <a:endParaRPr lang="ru-RU" sz="105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/>
                      <a:r>
                        <a:rPr lang="ru-RU" sz="200">
                          <a:effectLst/>
                          <a:latin typeface="Times New Roman, serif"/>
                        </a:rPr>
                        <a:t>Режим работы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34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Нормальная продолжительность рабочего времени, ненормированный рабочий день, работав режиме гибкого рабочего времени, сокращенная продолжительность рабочего времени, сменная работа, вахтовым методом</a:t>
                      </a:r>
                      <a:endParaRPr lang="ru-RU" sz="8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Начало работы</a:t>
                      </a:r>
                      <a:endParaRPr lang="ru-RU" sz="24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Окончание работы</a:t>
                      </a:r>
                      <a:endParaRPr lang="ru-RU" sz="24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98">
                <a:tc>
                  <a:txBody>
                    <a:bodyPr/>
                    <a:lstStyle/>
                    <a:p>
                      <a:pPr algn="ctr" rtl="0"/>
                      <a:r>
                        <a:rPr lang="ru-RU" sz="500" dirty="0">
                          <a:effectLst/>
                          <a:latin typeface="Times New Roman, serif"/>
                        </a:rPr>
                        <a:t>1</a:t>
                      </a:r>
                      <a:endParaRPr lang="ru-RU" sz="5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3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4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 dirty="0">
                          <a:effectLst/>
                          <a:latin typeface="Times New Roman, serif"/>
                        </a:rPr>
                        <a:t>5</a:t>
                      </a:r>
                      <a:endParaRPr lang="ru-RU" sz="5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6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7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8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9474">
                <a:tc>
                  <a:txBody>
                    <a:bodyPr/>
                    <a:lstStyle/>
                    <a:p>
                      <a:pPr algn="ctr" rtl="0"/>
                      <a:r>
                        <a:rPr lang="ru-RU" sz="1000" b="0" dirty="0" smtClean="0">
                          <a:effectLst/>
                          <a:latin typeface="Times New Roman, serif"/>
                        </a:rPr>
                        <a:t>Врач функциональной диагностики</a:t>
                      </a:r>
                      <a:endParaRPr lang="ru-RU" sz="1000" b="0" dirty="0">
                        <a:effectLst/>
                      </a:endParaRPr>
                    </a:p>
                  </a:txBody>
                  <a:tcPr marL="10633" marR="10633" marT="10633" marB="106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Постоянно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17425 </a:t>
                      </a:r>
                      <a:r>
                        <a:rPr lang="ru-RU" sz="1600" dirty="0">
                          <a:effectLst/>
                          <a:latin typeface="Times New Roman, serif"/>
                        </a:rPr>
                        <a:t>рублей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39 часов в неделю 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08.00ч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17.00ч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9097">
                <a:tc>
                  <a:txBody>
                    <a:bodyPr/>
                    <a:lstStyle/>
                    <a:p>
                      <a:pPr algn="ctr" rtl="0"/>
                      <a:r>
                        <a:rPr lang="ru-RU" sz="1000" b="0" dirty="0" smtClean="0">
                          <a:effectLst/>
                          <a:latin typeface="Times New Roman, serif"/>
                        </a:rPr>
                        <a:t>Врач терапевт стационара</a:t>
                      </a:r>
                      <a:endParaRPr lang="ru-RU" sz="1000" b="0" dirty="0">
                        <a:effectLst/>
                      </a:endParaRPr>
                    </a:p>
                  </a:txBody>
                  <a:tcPr marL="10633" marR="10633" marT="10633" marB="106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Постоянно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17.850 рублей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39 часов в неделю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08.00ч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17.00ч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4096">
                <a:tc>
                  <a:txBody>
                    <a:bodyPr/>
                    <a:lstStyle/>
                    <a:p>
                      <a:pPr algn="ctr" rtl="0"/>
                      <a:r>
                        <a:rPr lang="ru-RU" sz="1000" b="0" dirty="0" smtClean="0">
                          <a:effectLst/>
                          <a:latin typeface="Times New Roman, serif"/>
                        </a:rPr>
                        <a:t>Врач общей практики (село)</a:t>
                      </a:r>
                      <a:endParaRPr lang="ru-RU" sz="1000" b="0" dirty="0">
                        <a:effectLst/>
                      </a:endParaRPr>
                    </a:p>
                  </a:txBody>
                  <a:tcPr marL="10633" marR="10633" marT="10633" marB="106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1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Постоянно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27850</a:t>
                      </a:r>
                      <a:endParaRPr lang="ru-RU" sz="1600" dirty="0">
                        <a:effectLst/>
                      </a:endParaRPr>
                    </a:p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рублей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36 часа </a:t>
                      </a:r>
                      <a:r>
                        <a:rPr lang="ru-RU" sz="1600" dirty="0">
                          <a:effectLst/>
                          <a:latin typeface="Times New Roman, serif"/>
                        </a:rPr>
                        <a:t>в неделю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08.00ч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15.00ч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18341">
                <a:tc>
                  <a:txBody>
                    <a:bodyPr/>
                    <a:lstStyle/>
                    <a:p>
                      <a:pPr algn="ctr" rtl="0"/>
                      <a:r>
                        <a:rPr lang="ru-RU" sz="1000" b="0" dirty="0">
                          <a:effectLst/>
                          <a:latin typeface="Times New Roman, serif"/>
                        </a:rPr>
                        <a:t>Врач акушер-гинеколог стационара </a:t>
                      </a:r>
                      <a:endParaRPr lang="ru-RU" sz="1000" b="0" dirty="0">
                        <a:effectLst/>
                      </a:endParaRPr>
                    </a:p>
                  </a:txBody>
                  <a:tcPr marL="10633" marR="10633" marT="10633" marB="106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</a:t>
                      </a:r>
                    </a:p>
                    <a:p>
                      <a:pPr algn="ctr" rtl="0"/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Постоянно 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20.468</a:t>
                      </a:r>
                      <a:endParaRPr lang="ru-RU" sz="1600" dirty="0">
                        <a:effectLst/>
                      </a:endParaRPr>
                    </a:p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рублей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39 часов в неделю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08.00ч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17.00ч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83494">
                <a:tc>
                  <a:txBody>
                    <a:bodyPr/>
                    <a:lstStyle/>
                    <a:p>
                      <a:pPr algn="ctr" rtl="0"/>
                      <a:r>
                        <a:rPr lang="ru-RU" sz="1000" b="0" dirty="0">
                          <a:effectLst/>
                          <a:latin typeface="Times New Roman, serif"/>
                        </a:rPr>
                        <a:t>Врач анестезиолог-реаниматолог</a:t>
                      </a:r>
                      <a:endParaRPr lang="ru-RU" sz="1000" b="0" dirty="0">
                        <a:effectLst/>
                      </a:endParaRPr>
                    </a:p>
                  </a:txBody>
                  <a:tcPr marL="10633" marR="10633" marT="10633" marB="106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Постоянно 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20.468</a:t>
                      </a:r>
                      <a:endParaRPr lang="ru-RU" sz="1600" dirty="0">
                        <a:effectLst/>
                      </a:endParaRPr>
                    </a:p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рублей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39 часов в неделю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08.00ч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17.00ч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897964">
                <a:tc>
                  <a:txBody>
                    <a:bodyPr/>
                    <a:lstStyle/>
                    <a:p>
                      <a:pPr algn="ctr" rtl="0"/>
                      <a:r>
                        <a:rPr lang="ru-RU" sz="1000" b="0" dirty="0" smtClean="0">
                          <a:effectLst/>
                          <a:latin typeface="Times New Roman, serif"/>
                        </a:rPr>
                        <a:t>Врач клинической лабораторной</a:t>
                      </a:r>
                      <a:r>
                        <a:rPr lang="ru-RU" sz="1000" b="0" baseline="0" dirty="0" smtClean="0">
                          <a:effectLst/>
                          <a:latin typeface="Times New Roman, serif"/>
                        </a:rPr>
                        <a:t> диагностики</a:t>
                      </a:r>
                      <a:endParaRPr lang="ru-RU" sz="1000" b="0" dirty="0">
                        <a:effectLst/>
                      </a:endParaRPr>
                    </a:p>
                  </a:txBody>
                  <a:tcPr marL="10633" marR="10633" marT="10633" marB="106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Постоянно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19516</a:t>
                      </a:r>
                      <a:endParaRPr lang="ru-RU" sz="1600" dirty="0">
                        <a:effectLst/>
                      </a:endParaRPr>
                    </a:p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рублей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39 часов в неделю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08.00ч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17.00ч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207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634082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Информация о наличии свободных рабочих мест и вакантных должностей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май 2017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г.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38866"/>
              </p:ext>
            </p:extLst>
          </p:nvPr>
        </p:nvGraphicFramePr>
        <p:xfrm>
          <a:off x="323528" y="1124744"/>
          <a:ext cx="8496943" cy="2703416"/>
        </p:xfrm>
        <a:graphic>
          <a:graphicData uri="http://schemas.openxmlformats.org/drawingml/2006/table">
            <a:tbl>
              <a:tblPr/>
              <a:tblGrid>
                <a:gridCol w="1213849"/>
                <a:gridCol w="1213849"/>
                <a:gridCol w="1213849"/>
                <a:gridCol w="1213849"/>
                <a:gridCol w="1213849"/>
                <a:gridCol w="1213849"/>
                <a:gridCol w="1213849"/>
              </a:tblGrid>
              <a:tr h="57505">
                <a:tc rowSpan="2">
                  <a:txBody>
                    <a:bodyPr/>
                    <a:lstStyle/>
                    <a:p>
                      <a:pPr algn="ctr" rtl="0"/>
                      <a:r>
                        <a:rPr lang="ru-RU" sz="800" dirty="0">
                          <a:effectLst/>
                          <a:latin typeface="Times New Roman, serif"/>
                        </a:rPr>
                        <a:t>Наименование профессии (специальности), должности</a:t>
                      </a:r>
                      <a:endParaRPr lang="ru-RU" sz="105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ru-RU" sz="800">
                          <a:effectLst/>
                          <a:latin typeface="Times New Roman, serif"/>
                        </a:rPr>
                        <a:t>Необходимое кол-во работников</a:t>
                      </a:r>
                      <a:endParaRPr lang="ru-RU" sz="105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ru-RU" sz="800" dirty="0">
                          <a:effectLst/>
                          <a:latin typeface="Times New Roman, serif"/>
                        </a:rPr>
                        <a:t>Характер работы (постоянная, временная, по совместительству, сезонная, надомная)</a:t>
                      </a:r>
                      <a:endParaRPr lang="ru-RU" sz="105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0"/>
                      <a:r>
                        <a:rPr lang="ru-RU" sz="800" dirty="0">
                          <a:effectLst/>
                          <a:latin typeface="Times New Roman, serif"/>
                        </a:rPr>
                        <a:t>Заработная плата </a:t>
                      </a:r>
                      <a:r>
                        <a:rPr lang="ru-RU" sz="800" dirty="0" smtClean="0">
                          <a:effectLst/>
                          <a:latin typeface="Times New Roman, serif"/>
                        </a:rPr>
                        <a:t>(оклад)</a:t>
                      </a:r>
                      <a:endParaRPr lang="ru-RU" sz="105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rtl="0"/>
                      <a:r>
                        <a:rPr lang="ru-RU" sz="200">
                          <a:effectLst/>
                          <a:latin typeface="Times New Roman, serif"/>
                        </a:rPr>
                        <a:t>Режим работы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834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Нормальная продолжительность рабочего времени, ненормированный рабочий день, работав режиме гибкого рабочего времени, сокращенная продолжительность рабочего времени, сменная работа, вахтовым методом</a:t>
                      </a:r>
                      <a:endParaRPr lang="ru-RU" sz="8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Начало работы</a:t>
                      </a:r>
                      <a:endParaRPr lang="ru-RU" sz="24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Окончание работы</a:t>
                      </a:r>
                      <a:endParaRPr lang="ru-RU" sz="24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54298">
                <a:tc>
                  <a:txBody>
                    <a:bodyPr/>
                    <a:lstStyle/>
                    <a:p>
                      <a:pPr algn="ctr" rtl="0"/>
                      <a:r>
                        <a:rPr lang="ru-RU" sz="500" dirty="0">
                          <a:effectLst/>
                          <a:latin typeface="Times New Roman, serif"/>
                        </a:rPr>
                        <a:t>1</a:t>
                      </a:r>
                      <a:endParaRPr lang="ru-RU" sz="5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3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4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 dirty="0">
                          <a:effectLst/>
                          <a:latin typeface="Times New Roman, serif"/>
                        </a:rPr>
                        <a:t>5</a:t>
                      </a:r>
                      <a:endParaRPr lang="ru-RU" sz="5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6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7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500">
                          <a:effectLst/>
                          <a:latin typeface="Times New Roman, serif"/>
                        </a:rPr>
                        <a:t>8</a:t>
                      </a:r>
                      <a:endParaRPr lang="ru-RU" sz="5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79474">
                <a:tc>
                  <a:txBody>
                    <a:bodyPr/>
                    <a:lstStyle/>
                    <a:p>
                      <a:pPr algn="ctr" rtl="0"/>
                      <a:r>
                        <a:rPr lang="ru-RU" sz="1000" b="0" dirty="0" smtClean="0">
                          <a:effectLst/>
                          <a:latin typeface="Times New Roman, serif"/>
                        </a:rPr>
                        <a:t>Врач бактериолог лаборатории</a:t>
                      </a:r>
                      <a:endParaRPr lang="ru-RU" sz="1000" b="0" dirty="0">
                        <a:effectLst/>
                      </a:endParaRPr>
                    </a:p>
                  </a:txBody>
                  <a:tcPr marL="10633" marR="10633" marT="10633" marB="106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Постоянно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19516 рублей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39 часов в неделю 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08.00ч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17.00ч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59097">
                <a:tc>
                  <a:txBody>
                    <a:bodyPr/>
                    <a:lstStyle/>
                    <a:p>
                      <a:pPr algn="ctr" rtl="0"/>
                      <a:r>
                        <a:rPr lang="ru-RU" sz="1000" b="0" dirty="0" smtClean="0">
                          <a:effectLst/>
                          <a:latin typeface="Times New Roman, serif"/>
                        </a:rPr>
                        <a:t>Врач ультразвуковой диагностики</a:t>
                      </a:r>
                      <a:endParaRPr lang="ru-RU" sz="1000" b="0" dirty="0">
                        <a:effectLst/>
                      </a:endParaRPr>
                    </a:p>
                  </a:txBody>
                  <a:tcPr marL="10633" marR="10633" marT="10633" marB="106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Постоянно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19516 </a:t>
                      </a:r>
                      <a:r>
                        <a:rPr lang="ru-RU" sz="1600" dirty="0">
                          <a:effectLst/>
                          <a:latin typeface="Times New Roman, serif"/>
                        </a:rPr>
                        <a:t>рублей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39 часов в неделю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08.00ч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17.00ч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4096">
                <a:tc>
                  <a:txBody>
                    <a:bodyPr/>
                    <a:lstStyle/>
                    <a:p>
                      <a:pPr algn="ctr" rtl="0"/>
                      <a:r>
                        <a:rPr lang="ru-RU" sz="1000" b="0" dirty="0" smtClean="0">
                          <a:effectLst/>
                          <a:latin typeface="Times New Roman, serif"/>
                        </a:rPr>
                        <a:t>Врач рентгенолог</a:t>
                      </a:r>
                      <a:endParaRPr lang="ru-RU" sz="1000" b="0" dirty="0">
                        <a:effectLst/>
                      </a:endParaRPr>
                    </a:p>
                  </a:txBody>
                  <a:tcPr marL="10633" marR="10633" marT="10633" marB="10633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>
                          <a:effectLst/>
                          <a:latin typeface="Times New Roman, serif"/>
                        </a:rPr>
                        <a:t>1</a:t>
                      </a:r>
                      <a:endParaRPr lang="ru-RU" sz="160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Постоянно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19516 </a:t>
                      </a:r>
                      <a:endParaRPr lang="ru-RU" sz="1600" dirty="0">
                        <a:effectLst/>
                      </a:endParaRPr>
                    </a:p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рублей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30часов </a:t>
                      </a:r>
                      <a:r>
                        <a:rPr lang="ru-RU" sz="1600" dirty="0">
                          <a:effectLst/>
                          <a:latin typeface="Times New Roman, serif"/>
                        </a:rPr>
                        <a:t>в неделю 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>
                          <a:effectLst/>
                          <a:latin typeface="Times New Roman, serif"/>
                        </a:rPr>
                        <a:t>08.00ч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ru-RU" sz="1600" dirty="0" smtClean="0">
                          <a:effectLst/>
                          <a:latin typeface="Times New Roman, serif"/>
                        </a:rPr>
                        <a:t>14.30ч</a:t>
                      </a:r>
                      <a:endParaRPr lang="ru-RU" sz="1600" dirty="0">
                        <a:effectLst/>
                      </a:endParaRPr>
                    </a:p>
                  </a:txBody>
                  <a:tcPr marL="10633" marR="10633" marT="10633" marB="10633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75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altLang="ru-RU" sz="3200" b="1" dirty="0" smtClean="0">
                <a:latin typeface="Times New Roman" pitchFamily="18" charset="0"/>
                <a:cs typeface="Times New Roman" pitchFamily="18" charset="0"/>
              </a:rPr>
              <a:t>Заработная плата врачебного персонала 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7349535"/>
              </p:ext>
            </p:extLst>
          </p:nvPr>
        </p:nvGraphicFramePr>
        <p:xfrm>
          <a:off x="467544" y="1988840"/>
          <a:ext cx="7777112" cy="31996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3471"/>
                <a:gridCol w="1840761"/>
                <a:gridCol w="2162880"/>
              </a:tblGrid>
              <a:tr h="118837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2016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Факт 2015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</a:tr>
              <a:tr h="82272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Заработная плата,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руб.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48 641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47 740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6" marB="45706"/>
                </a:tc>
              </a:tr>
              <a:tr h="118837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Соотношение к средней по субъекту, %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156,1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6" marB="4570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252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4" descr="фанендоскоп и компьютер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2579" name="Прямоугольник 4"/>
          <p:cNvSpPr>
            <a:spLocks noChangeArrowheads="1"/>
          </p:cNvSpPr>
          <p:nvPr/>
        </p:nvSpPr>
        <p:spPr bwMode="auto">
          <a:xfrm>
            <a:off x="1115616" y="1988840"/>
            <a:ext cx="7416800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buFont typeface="Wingdings" pitchFamily="2" charset="2"/>
              <a:buNone/>
            </a:pPr>
            <a:r>
              <a:rPr lang="ru-RU" altLang="ru-RU" sz="54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253779" y="5589240"/>
            <a:ext cx="6408712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Рожков Алексей Сергеевич </a:t>
            </a:r>
          </a:p>
          <a:p>
            <a:pPr algn="ctr"/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r>
              <a:rPr lang="ru-RU" sz="24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.т</a:t>
            </a:r>
            <a:r>
              <a:rPr lang="ru-RU" sz="2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+7-911-111-36-84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4022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1485" y="864096"/>
            <a:ext cx="5141600" cy="1584176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Лодейнопольский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муниципальный район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образование 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северо-восточной части 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Ленинградской области.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492896"/>
            <a:ext cx="9036496" cy="4176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2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3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крупных сельских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поселения (всего 123 населенных пункта).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Население — 29 843 человек (1.68%, 18-е место в регионе),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.: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- дети 5202 человек(17,43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 населения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района),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-трудоспособное население 16223 человек(54,3%)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-сельское население 8759 человек (29,35%)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- в городских условиях (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 Лодейное Поле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поселок городского типа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Свирьстрой)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проживают 70,65 % населения района, что несколько выше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среднеобластного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значения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-плотность населения составляет 6,08 человек на квадратный километр (17-е место в регионе). </a:t>
            </a:r>
          </a:p>
          <a:p>
            <a:endParaRPr lang="ru-RU" dirty="0"/>
          </a:p>
        </p:txBody>
      </p:sp>
      <p:pic>
        <p:nvPicPr>
          <p:cNvPr id="5" name="Рисунок 4" descr="http://www.bankgorodov.ru/system/img.php?f=/public//photos/coa/990.png&amp;w=172&amp;h=3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6459" y="0"/>
            <a:ext cx="1467541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bankgorodov.ru/public/maps/r_990.gif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621485" cy="21155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672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68" y="2733251"/>
            <a:ext cx="9046233" cy="1143000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  Лодейное Поле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44582"/>
            <a:ext cx="4499992" cy="2655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188" y="4133567"/>
            <a:ext cx="4440171" cy="2662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906"/>
            <a:ext cx="3995937" cy="29908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4" y="11906"/>
            <a:ext cx="4477568" cy="2985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38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28184" cy="2717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307924"/>
            <a:ext cx="6228184" cy="2608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988840"/>
            <a:ext cx="6480720" cy="2874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63672"/>
            <a:ext cx="3027090" cy="2016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964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085" y="1437688"/>
            <a:ext cx="3323456" cy="26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76854"/>
            <a:ext cx="3746190" cy="2996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190" y="4339580"/>
            <a:ext cx="3177158" cy="2507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15842"/>
            <a:ext cx="3131840" cy="296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8541" y="0"/>
            <a:ext cx="3675459" cy="2613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7364" y="2953246"/>
            <a:ext cx="3150067" cy="2453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7139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5" name="Picture 7" descr="C:\Users\Олег и Ирина\Desktop\43411843_0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6" y="31529"/>
            <a:ext cx="4356720" cy="3267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Олег и Ирина\Desktop\ФОТО\Мишка на даче\IMG_37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4467" y="116632"/>
            <a:ext cx="4744325" cy="305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G:\Фото\2014 год\6 межрайонный турслет фото\IMG_769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3" y="3284984"/>
            <a:ext cx="4355976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Олег и Ирина\Desktop\DSCN11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175645"/>
            <a:ext cx="4718733" cy="3538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G:\Фото\2013 год\мамин фотик\107CANON\IMG_078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895028"/>
            <a:ext cx="3078029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575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003591"/>
              </p:ext>
            </p:extLst>
          </p:nvPr>
        </p:nvGraphicFramePr>
        <p:xfrm>
          <a:off x="0" y="0"/>
          <a:ext cx="9144000" cy="68758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64398"/>
                <a:gridCol w="2904115"/>
                <a:gridCol w="195375"/>
                <a:gridCol w="5580112"/>
              </a:tblGrid>
              <a:tr h="7136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Учреждения здравоохранения </a:t>
                      </a:r>
                      <a:r>
                        <a:rPr lang="ru-RU"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Лодейнопольского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района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3200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2017г</a:t>
                      </a:r>
                      <a:endParaRPr lang="ru-RU" sz="3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450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1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6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Круглосуточный стационар 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Стационар дневного   пребывания 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20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b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2000" b="1" spc="-15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15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0815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1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ru-RU" sz="16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Районная  поликлиника </a:t>
                      </a:r>
                      <a:endParaRPr lang="ru-RU" sz="1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Дневной стационар поликлиники 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ru-RU" sz="1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450 посещений в смену</a:t>
                      </a:r>
                    </a:p>
                    <a:p>
                      <a:endParaRPr kumimoji="0" lang="ru-RU" sz="1400" b="1" kern="1200" dirty="0" smtClean="0">
                        <a:solidFill>
                          <a:schemeClr val="dk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r>
                        <a:rPr kumimoji="0" lang="ru-RU" sz="14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на 18 коек в 2 смены: 5 неврологических,  2 ЛОР, 3 хирургических, 4 гинекологических, 1 терапевтическая, 3 патологии беременности, в 2 смены (6-дневный режим работы).</a:t>
                      </a:r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23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1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9728" indent="0" algn="l">
                        <a:buNone/>
                      </a:pPr>
                      <a:r>
                        <a:rPr lang="ru-RU" sz="16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Детская поликлиника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4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120 посещений в смену.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1460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09728" indent="0" algn="l">
                        <a:buNone/>
                      </a:pPr>
                      <a:r>
                        <a:rPr lang="ru-RU"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Алеховщинская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поликлиника </a:t>
                      </a:r>
                    </a:p>
                    <a:p>
                      <a:pPr marL="109728" indent="0" algn="l">
                        <a:buNone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Дневной стационар поликлиники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110 посещений в смену.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7225" algn="l"/>
                        </a:tabLst>
                        <a:defRPr/>
                      </a:pPr>
                      <a:endParaRPr lang="ru-RU" sz="14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8 коек терапевтического профиля в 1 смену (6-дневный режим работы).</a:t>
                      </a:r>
                    </a:p>
                  </a:txBody>
                  <a:tcPr marL="68580" marR="68580" marT="0" marB="0"/>
                </a:tc>
              </a:tr>
              <a:tr h="4346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1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6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Доможировская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амбулатория 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57225" algn="l"/>
                        </a:tabLst>
                        <a:defRPr/>
                      </a:pPr>
                      <a:r>
                        <a:rPr lang="ru-RU" sz="14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15 посещений в смену. 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346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1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6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sz="16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ФАПов</a:t>
                      </a: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 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4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Янегский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 </a:t>
                      </a:r>
                      <a:r>
                        <a:rPr lang="ru-RU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Свирьстройский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</a:t>
                      </a:r>
                      <a:r>
                        <a:rPr lang="ru-RU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Заостровский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 </a:t>
                      </a:r>
                      <a:r>
                        <a:rPr lang="ru-RU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Мошкинский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Ильичевский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 </a:t>
                      </a:r>
                      <a:r>
                        <a:rPr lang="ru-RU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Яровщинский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</a:t>
                      </a:r>
                      <a:r>
                        <a:rPr lang="ru-RU" sz="1400" b="1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Тервенический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,Свирский</a:t>
                      </a:r>
                      <a:r>
                        <a:rPr lang="ru-RU" sz="14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101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100" b="1" spc="-15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109728" indent="0" algn="l">
                        <a:buNone/>
                      </a:pPr>
                      <a:r>
                        <a:rPr lang="ru-RU" sz="1400" b="1" spc="-15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Отделение скорой медицинской помощи.</a:t>
                      </a:r>
                    </a:p>
                    <a:p>
                      <a:pPr marL="109728" indent="0" algn="l">
                        <a:buNone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Централизованная клинико-диагностическая лаборатория.</a:t>
                      </a:r>
                    </a:p>
                    <a:p>
                      <a:pPr marL="109728" indent="0" algn="l">
                        <a:buNone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Рентгенологическое отделение.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endParaRPr lang="ru-RU" sz="11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897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657225" algn="l"/>
                        </a:tabLst>
                      </a:pPr>
                      <a:r>
                        <a:rPr lang="ru-RU" sz="1100" b="1" dirty="0" smtClean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1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marL="109728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НУЗ «Линейная поликлиника» на 110 посещений в смену.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3704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Олег и Ирина\Desktop\Бутаеву Г.К. Фото МУЗ Лодейнопольская ЦРБ\IMG_19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2" y="3501008"/>
            <a:ext cx="4222485" cy="3166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Олег и Ирина\Desktop\4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-2559"/>
            <a:ext cx="5175250" cy="3370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Олег и Ирина\Desktop\DSC09602-filtered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6214" y="3998590"/>
            <a:ext cx="4690956" cy="2859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Олег и Ирина\Desktop\st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214688"/>
            <a:ext cx="571500" cy="428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Олег и Ирина\Desktop\P316005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8"/>
            <a:ext cx="4248150" cy="3133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6424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-14288" y="115888"/>
            <a:ext cx="9158288" cy="7928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80000"/>
              </a:lnSpc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Социальная поддержка медицинских работников  Ленинградской 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области.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127626"/>
              </p:ext>
            </p:extLst>
          </p:nvPr>
        </p:nvGraphicFramePr>
        <p:xfrm>
          <a:off x="467544" y="1124744"/>
          <a:ext cx="8205988" cy="39318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1288"/>
                <a:gridCol w="2017930"/>
                <a:gridCol w="1966770"/>
              </a:tblGrid>
              <a:tr h="335270">
                <a:tc rowSpan="3"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Единовременное пособие выпускнику медицинского учебного заведения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Врачи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Ср.мед.раб.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/>
                </a:tc>
              </a:tr>
              <a:tr h="33527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T="45719" marB="45719"/>
                </a:tc>
              </a:tr>
              <a:tr h="33527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r>
                        <a:rPr lang="ru-RU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тыс.руб.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15 тыс.руб.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/>
                </a:tc>
              </a:tr>
              <a:tr h="670540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Ежегодная выплата специалисту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56,5 тыс.руб. 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6885"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Единовременная компенсационная выплата врачу при трудоустройстве в сельский населенный пункт или поселок городского типа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 млн.руб.</a:t>
                      </a:r>
                    </a:p>
                  </a:txBody>
                  <a:tcPr marT="45719" marB="45719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582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Ежегодная выплата врачу дефицитной специальности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120 тыс.руб. 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9" marB="45719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 marT="45719" marB="45719"/>
                </a:tc>
              </a:tr>
            </a:tbl>
          </a:graphicData>
        </a:graphic>
      </p:graphicFrame>
      <p:sp>
        <p:nvSpPr>
          <p:cNvPr id="98374" name="Прямоугольник 1"/>
          <p:cNvSpPr>
            <a:spLocks noChangeArrowheads="1"/>
          </p:cNvSpPr>
          <p:nvPr/>
        </p:nvSpPr>
        <p:spPr bwMode="auto">
          <a:xfrm>
            <a:off x="208372" y="5397316"/>
            <a:ext cx="871296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altLang="ru-RU" dirty="0"/>
              <a:t>Ежегодно приобретаются  </a:t>
            </a:r>
            <a:r>
              <a:rPr lang="ru-RU" altLang="ru-RU" dirty="0" smtClean="0"/>
              <a:t>квартиры для врачей. </a:t>
            </a:r>
          </a:p>
          <a:p>
            <a:pPr algn="ctr"/>
            <a:r>
              <a:rPr lang="ru-RU" altLang="ru-RU" dirty="0" smtClean="0"/>
              <a:t>В настоящее время все доктора обеспечены служебным жильем.</a:t>
            </a:r>
          </a:p>
          <a:p>
            <a:pPr algn="ctr"/>
            <a:r>
              <a:rPr lang="ru-RU" altLang="ru-RU" dirty="0" smtClean="0"/>
              <a:t>В 2017 году планируется приобретение 2-х новых квартир для медицинских работников.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80440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267</TotalTime>
  <Words>761</Words>
  <Application>Microsoft Office PowerPoint</Application>
  <PresentationFormat>Экран (4:3)</PresentationFormat>
  <Paragraphs>213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Summer</vt:lpstr>
      <vt:lpstr>ГБУЗ ЛО «Лодейнопольская межрайонная больница»</vt:lpstr>
      <vt:lpstr> Лодейнопольский   муниципальный район  — муниципальное образование в северо-восточной части Ленинградской области. </vt:lpstr>
      <vt:lpstr>г.  Лодейное Поле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Кадровая ситуация в ЛПУ района</vt:lpstr>
      <vt:lpstr>Оборудование</vt:lpstr>
      <vt:lpstr>Презентация PowerPoint</vt:lpstr>
      <vt:lpstr>ФАП 1-го типа</vt:lpstr>
      <vt:lpstr>ФАП 2-го типа</vt:lpstr>
      <vt:lpstr>Информация о наличии свободных рабочих мест и вакантных должностей на май  2017 г.</vt:lpstr>
      <vt:lpstr>Информация о наличии свободных рабочих мест и вакантных должностей на май 2017 г.</vt:lpstr>
      <vt:lpstr>Заработная плата врачебного персонала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Стратегия развития здравоохранения Лодейнопольского района  до 2025 года</dc:title>
  <dc:creator>Олег</dc:creator>
  <cp:lastModifiedBy>Котик Марина Владимировна</cp:lastModifiedBy>
  <cp:revision>31</cp:revision>
  <cp:lastPrinted>2017-04-19T09:14:49Z</cp:lastPrinted>
  <dcterms:created xsi:type="dcterms:W3CDTF">2017-04-09T08:46:54Z</dcterms:created>
  <dcterms:modified xsi:type="dcterms:W3CDTF">2017-05-26T08:47:30Z</dcterms:modified>
</cp:coreProperties>
</file>