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61"/>
  </p:notesMasterIdLst>
  <p:handoutMasterIdLst>
    <p:handoutMasterId r:id="rId62"/>
  </p:handoutMasterIdLst>
  <p:sldIdLst>
    <p:sldId id="256" r:id="rId2"/>
    <p:sldId id="409" r:id="rId3"/>
    <p:sldId id="408" r:id="rId4"/>
    <p:sldId id="404" r:id="rId5"/>
    <p:sldId id="327" r:id="rId6"/>
    <p:sldId id="545" r:id="rId7"/>
    <p:sldId id="546" r:id="rId8"/>
    <p:sldId id="563" r:id="rId9"/>
    <p:sldId id="557" r:id="rId10"/>
    <p:sldId id="562" r:id="rId11"/>
    <p:sldId id="561" r:id="rId12"/>
    <p:sldId id="560" r:id="rId13"/>
    <p:sldId id="564" r:id="rId14"/>
    <p:sldId id="547" r:id="rId15"/>
    <p:sldId id="552" r:id="rId16"/>
    <p:sldId id="553" r:id="rId17"/>
    <p:sldId id="533" r:id="rId18"/>
    <p:sldId id="549" r:id="rId19"/>
    <p:sldId id="550" r:id="rId20"/>
    <p:sldId id="466" r:id="rId21"/>
    <p:sldId id="497" r:id="rId22"/>
    <p:sldId id="548" r:id="rId23"/>
    <p:sldId id="554" r:id="rId24"/>
    <p:sldId id="537" r:id="rId25"/>
    <p:sldId id="555" r:id="rId26"/>
    <p:sldId id="453" r:id="rId27"/>
    <p:sldId id="519" r:id="rId28"/>
    <p:sldId id="529" r:id="rId29"/>
    <p:sldId id="520" r:id="rId30"/>
    <p:sldId id="539" r:id="rId31"/>
    <p:sldId id="540" r:id="rId32"/>
    <p:sldId id="541" r:id="rId33"/>
    <p:sldId id="440" r:id="rId34"/>
    <p:sldId id="476" r:id="rId35"/>
    <p:sldId id="525" r:id="rId36"/>
    <p:sldId id="526" r:id="rId37"/>
    <p:sldId id="442" r:id="rId38"/>
    <p:sldId id="443" r:id="rId39"/>
    <p:sldId id="479" r:id="rId40"/>
    <p:sldId id="363" r:id="rId41"/>
    <p:sldId id="282" r:id="rId42"/>
    <p:sldId id="439" r:id="rId43"/>
    <p:sldId id="431" r:id="rId44"/>
    <p:sldId id="433" r:id="rId45"/>
    <p:sldId id="434" r:id="rId46"/>
    <p:sldId id="436" r:id="rId47"/>
    <p:sldId id="437" r:id="rId48"/>
    <p:sldId id="438" r:id="rId49"/>
    <p:sldId id="461" r:id="rId50"/>
    <p:sldId id="506" r:id="rId51"/>
    <p:sldId id="507" r:id="rId52"/>
    <p:sldId id="517" r:id="rId53"/>
    <p:sldId id="514" r:id="rId54"/>
    <p:sldId id="460" r:id="rId55"/>
    <p:sldId id="495" r:id="rId56"/>
    <p:sldId id="474" r:id="rId57"/>
    <p:sldId id="556" r:id="rId58"/>
    <p:sldId id="464" r:id="rId59"/>
    <p:sldId id="473" r:id="rId6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1.png"/><Relationship Id="rId1" Type="http://schemas.openxmlformats.org/officeDocument/2006/relationships/image" Target="../media/image65.png"/><Relationship Id="rId4" Type="http://schemas.openxmlformats.org/officeDocument/2006/relationships/image" Target="../media/image6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1.png"/><Relationship Id="rId1" Type="http://schemas.openxmlformats.org/officeDocument/2006/relationships/image" Target="../media/image65.png"/><Relationship Id="rId4" Type="http://schemas.openxmlformats.org/officeDocument/2006/relationships/image" Target="../media/image6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DC95A2-B19B-4E09-829E-A69285EF6078}" type="doc">
      <dgm:prSet loTypeId="urn:microsoft.com/office/officeart/2005/8/layout/cycle6" loCatId="cycle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2CB6143-6E18-4B26-9DD2-08EE4292D6A5}">
      <dgm:prSet phldrT="[Текст]" custT="1"/>
      <dgm:spPr/>
      <dgm:t>
        <a:bodyPr/>
        <a:lstStyle/>
        <a:p>
          <a:r>
            <a:rPr lang="ru-RU" sz="5400" b="1" dirty="0" smtClean="0">
              <a:latin typeface="Times New Roman" pitchFamily="18" charset="0"/>
              <a:cs typeface="Times New Roman" pitchFamily="18" charset="0"/>
            </a:rPr>
            <a:t>Врач</a:t>
          </a:r>
          <a:r>
            <a:rPr lang="ru-RU" sz="5400" dirty="0" smtClean="0"/>
            <a:t> </a:t>
          </a:r>
          <a:endParaRPr lang="ru-RU" sz="5400" dirty="0"/>
        </a:p>
      </dgm:t>
    </dgm:pt>
    <dgm:pt modelId="{95A3BFB1-C354-4BC9-B0E5-89EC377024A4}" type="parTrans" cxnId="{DDA16D1E-100D-49E8-9E7D-2AEA98841618}">
      <dgm:prSet/>
      <dgm:spPr/>
      <dgm:t>
        <a:bodyPr/>
        <a:lstStyle/>
        <a:p>
          <a:endParaRPr lang="ru-RU"/>
        </a:p>
      </dgm:t>
    </dgm:pt>
    <dgm:pt modelId="{616ED206-2103-485D-9CFE-0C48E7FFD6D3}" type="sibTrans" cxnId="{DDA16D1E-100D-49E8-9E7D-2AEA98841618}">
      <dgm:prSet/>
      <dgm:spPr/>
      <dgm:t>
        <a:bodyPr/>
        <a:lstStyle/>
        <a:p>
          <a:endParaRPr lang="ru-RU" dirty="0"/>
        </a:p>
      </dgm:t>
    </dgm:pt>
    <dgm:pt modelId="{B4DEC9B1-6DDF-4716-B184-C3BFFB585496}">
      <dgm:prSet phldrT="[Текст]" custT="1"/>
      <dgm:spPr/>
      <dgm:t>
        <a:bodyPr/>
        <a:lstStyle/>
        <a:p>
          <a:r>
            <a:rPr lang="ru-RU" sz="3000" b="1" dirty="0" smtClean="0">
              <a:latin typeface="Times New Roman" pitchFamily="18" charset="0"/>
              <a:cs typeface="Times New Roman" pitchFamily="18" charset="0"/>
            </a:rPr>
            <a:t>Общество</a:t>
          </a:r>
          <a:endParaRPr lang="ru-RU" sz="3000" b="1" dirty="0">
            <a:latin typeface="Times New Roman" pitchFamily="18" charset="0"/>
            <a:cs typeface="Times New Roman" pitchFamily="18" charset="0"/>
          </a:endParaRPr>
        </a:p>
      </dgm:t>
    </dgm:pt>
    <dgm:pt modelId="{2C1E09FF-4998-4690-8839-26AEA358FE54}" type="parTrans" cxnId="{55B707A8-EABC-464A-B0C2-686A89F1E293}">
      <dgm:prSet/>
      <dgm:spPr/>
      <dgm:t>
        <a:bodyPr/>
        <a:lstStyle/>
        <a:p>
          <a:endParaRPr lang="ru-RU"/>
        </a:p>
      </dgm:t>
    </dgm:pt>
    <dgm:pt modelId="{4D6F6626-534F-4FE3-81AA-79DC65AB9DA6}" type="sibTrans" cxnId="{55B707A8-EABC-464A-B0C2-686A89F1E293}">
      <dgm:prSet/>
      <dgm:spPr/>
      <dgm:t>
        <a:bodyPr/>
        <a:lstStyle/>
        <a:p>
          <a:endParaRPr lang="ru-RU" dirty="0"/>
        </a:p>
      </dgm:t>
    </dgm:pt>
    <dgm:pt modelId="{B4FB703E-27A4-448C-9C05-4D053BC4F5A8}">
      <dgm:prSet phldrT="[Текст]"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Врачебный коллектив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59BC871-33C9-44A6-894F-5D86DE9129C0}" type="parTrans" cxnId="{E27E293A-0F1F-4871-A80E-29AF0EDA6530}">
      <dgm:prSet/>
      <dgm:spPr/>
      <dgm:t>
        <a:bodyPr/>
        <a:lstStyle/>
        <a:p>
          <a:endParaRPr lang="ru-RU"/>
        </a:p>
      </dgm:t>
    </dgm:pt>
    <dgm:pt modelId="{510180BA-2399-4262-A13F-16F6830190C8}" type="sibTrans" cxnId="{E27E293A-0F1F-4871-A80E-29AF0EDA6530}">
      <dgm:prSet/>
      <dgm:spPr/>
      <dgm:t>
        <a:bodyPr/>
        <a:lstStyle/>
        <a:p>
          <a:endParaRPr lang="ru-RU" dirty="0"/>
        </a:p>
      </dgm:t>
    </dgm:pt>
    <dgm:pt modelId="{3F99DD9A-3692-4E02-885A-D22749F83682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Медсестра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6A6B4C6C-7EC5-41B2-B206-058D07741A5E}" type="parTrans" cxnId="{8768C8DB-2BB9-4794-A7CC-892DF5E115DB}">
      <dgm:prSet/>
      <dgm:spPr/>
      <dgm:t>
        <a:bodyPr/>
        <a:lstStyle/>
        <a:p>
          <a:endParaRPr lang="ru-RU"/>
        </a:p>
      </dgm:t>
    </dgm:pt>
    <dgm:pt modelId="{FE85F1EA-0474-45A0-8BC1-CE4416EB48FA}" type="sibTrans" cxnId="{8768C8DB-2BB9-4794-A7CC-892DF5E115DB}">
      <dgm:prSet/>
      <dgm:spPr/>
      <dgm:t>
        <a:bodyPr/>
        <a:lstStyle/>
        <a:p>
          <a:endParaRPr lang="ru-RU" dirty="0"/>
        </a:p>
      </dgm:t>
    </dgm:pt>
    <dgm:pt modelId="{63DBAA7C-1568-4C35-ACC7-1CB449E458F2}" type="pres">
      <dgm:prSet presAssocID="{4BDC95A2-B19B-4E09-829E-A69285EF607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91F75B-1C27-4C49-A042-9F994CD835E8}" type="pres">
      <dgm:prSet presAssocID="{A2CB6143-6E18-4B26-9DD2-08EE4292D6A5}" presName="node" presStyleLbl="node1" presStyleIdx="0" presStyleCnt="4" custRadScaleRad="95065" custRadScaleInc="12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D1D47-ADED-4C6A-89C7-D9ADF7EA417B}" type="pres">
      <dgm:prSet presAssocID="{A2CB6143-6E18-4B26-9DD2-08EE4292D6A5}" presName="spNode" presStyleCnt="0"/>
      <dgm:spPr/>
    </dgm:pt>
    <dgm:pt modelId="{D9DE97D0-8E9A-41C4-B87E-BF02799C55DE}" type="pres">
      <dgm:prSet presAssocID="{616ED206-2103-485D-9CFE-0C48E7FFD6D3}" presName="sibTrans" presStyleLbl="sibTrans1D1" presStyleIdx="0" presStyleCnt="4"/>
      <dgm:spPr/>
      <dgm:t>
        <a:bodyPr/>
        <a:lstStyle/>
        <a:p>
          <a:endParaRPr lang="ru-RU"/>
        </a:p>
      </dgm:t>
    </dgm:pt>
    <dgm:pt modelId="{74E573F9-124A-4082-A19A-03E84D8D1DE0}" type="pres">
      <dgm:prSet presAssocID="{B4DEC9B1-6DDF-4716-B184-C3BFFB58549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4FD3E-CA7F-4C19-BBF1-2507E56CDFB4}" type="pres">
      <dgm:prSet presAssocID="{B4DEC9B1-6DDF-4716-B184-C3BFFB585496}" presName="spNode" presStyleCnt="0"/>
      <dgm:spPr/>
    </dgm:pt>
    <dgm:pt modelId="{3DFAF4A9-52B1-4115-BAC4-FC36B471CA94}" type="pres">
      <dgm:prSet presAssocID="{4D6F6626-534F-4FE3-81AA-79DC65AB9DA6}" presName="sibTrans" presStyleLbl="sibTrans1D1" presStyleIdx="1" presStyleCnt="4"/>
      <dgm:spPr/>
      <dgm:t>
        <a:bodyPr/>
        <a:lstStyle/>
        <a:p>
          <a:endParaRPr lang="ru-RU"/>
        </a:p>
      </dgm:t>
    </dgm:pt>
    <dgm:pt modelId="{7EDDB01A-D78B-4EC4-89F9-71181B5D61D1}" type="pres">
      <dgm:prSet presAssocID="{B4FB703E-27A4-448C-9C05-4D053BC4F5A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4270F-D5F4-4681-9608-50F3BD06A001}" type="pres">
      <dgm:prSet presAssocID="{B4FB703E-27A4-448C-9C05-4D053BC4F5A8}" presName="spNode" presStyleCnt="0"/>
      <dgm:spPr/>
    </dgm:pt>
    <dgm:pt modelId="{F20F32D0-19FC-46C6-86E5-29FEB1754E39}" type="pres">
      <dgm:prSet presAssocID="{510180BA-2399-4262-A13F-16F6830190C8}" presName="sibTrans" presStyleLbl="sibTrans1D1" presStyleIdx="2" presStyleCnt="4"/>
      <dgm:spPr/>
      <dgm:t>
        <a:bodyPr/>
        <a:lstStyle/>
        <a:p>
          <a:endParaRPr lang="ru-RU"/>
        </a:p>
      </dgm:t>
    </dgm:pt>
    <dgm:pt modelId="{97867D9F-2728-4D68-89BA-7A691442DB03}" type="pres">
      <dgm:prSet presAssocID="{3F99DD9A-3692-4E02-885A-D22749F8368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9E97C-371D-44CF-BCB8-01B43995488F}" type="pres">
      <dgm:prSet presAssocID="{3F99DD9A-3692-4E02-885A-D22749F83682}" presName="spNode" presStyleCnt="0"/>
      <dgm:spPr/>
    </dgm:pt>
    <dgm:pt modelId="{D5FAF65D-629E-43AA-9F57-A83C57264B1C}" type="pres">
      <dgm:prSet presAssocID="{FE85F1EA-0474-45A0-8BC1-CE4416EB48FA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F8FB1A36-6C31-4F15-B2C6-16F4FA1A439B}" type="presOf" srcId="{B4DEC9B1-6DDF-4716-B184-C3BFFB585496}" destId="{74E573F9-124A-4082-A19A-03E84D8D1DE0}" srcOrd="0" destOrd="0" presId="urn:microsoft.com/office/officeart/2005/8/layout/cycle6"/>
    <dgm:cxn modelId="{C64587A3-57E3-4F90-BD20-5978D9A92EA7}" type="presOf" srcId="{510180BA-2399-4262-A13F-16F6830190C8}" destId="{F20F32D0-19FC-46C6-86E5-29FEB1754E39}" srcOrd="0" destOrd="0" presId="urn:microsoft.com/office/officeart/2005/8/layout/cycle6"/>
    <dgm:cxn modelId="{AE427908-F73D-4995-AEF2-856374C3D435}" type="presOf" srcId="{3F99DD9A-3692-4E02-885A-D22749F83682}" destId="{97867D9F-2728-4D68-89BA-7A691442DB03}" srcOrd="0" destOrd="0" presId="urn:microsoft.com/office/officeart/2005/8/layout/cycle6"/>
    <dgm:cxn modelId="{1B4CF7C8-7F1F-4B42-AC0B-F0B5234CE9F3}" type="presOf" srcId="{B4FB703E-27A4-448C-9C05-4D053BC4F5A8}" destId="{7EDDB01A-D78B-4EC4-89F9-71181B5D61D1}" srcOrd="0" destOrd="0" presId="urn:microsoft.com/office/officeart/2005/8/layout/cycle6"/>
    <dgm:cxn modelId="{0055E9C9-8AC4-4FB8-932D-5DD2E3C6DB5D}" type="presOf" srcId="{A2CB6143-6E18-4B26-9DD2-08EE4292D6A5}" destId="{1291F75B-1C27-4C49-A042-9F994CD835E8}" srcOrd="0" destOrd="0" presId="urn:microsoft.com/office/officeart/2005/8/layout/cycle6"/>
    <dgm:cxn modelId="{E27E293A-0F1F-4871-A80E-29AF0EDA6530}" srcId="{4BDC95A2-B19B-4E09-829E-A69285EF6078}" destId="{B4FB703E-27A4-448C-9C05-4D053BC4F5A8}" srcOrd="2" destOrd="0" parTransId="{C59BC871-33C9-44A6-894F-5D86DE9129C0}" sibTransId="{510180BA-2399-4262-A13F-16F6830190C8}"/>
    <dgm:cxn modelId="{A0FEADB2-B3DE-4AA3-8EBB-263FA05A0142}" type="presOf" srcId="{616ED206-2103-485D-9CFE-0C48E7FFD6D3}" destId="{D9DE97D0-8E9A-41C4-B87E-BF02799C55DE}" srcOrd="0" destOrd="0" presId="urn:microsoft.com/office/officeart/2005/8/layout/cycle6"/>
    <dgm:cxn modelId="{55B707A8-EABC-464A-B0C2-686A89F1E293}" srcId="{4BDC95A2-B19B-4E09-829E-A69285EF6078}" destId="{B4DEC9B1-6DDF-4716-B184-C3BFFB585496}" srcOrd="1" destOrd="0" parTransId="{2C1E09FF-4998-4690-8839-26AEA358FE54}" sibTransId="{4D6F6626-534F-4FE3-81AA-79DC65AB9DA6}"/>
    <dgm:cxn modelId="{FE98856A-222E-4428-9C65-7D1F454E38F9}" type="presOf" srcId="{FE85F1EA-0474-45A0-8BC1-CE4416EB48FA}" destId="{D5FAF65D-629E-43AA-9F57-A83C57264B1C}" srcOrd="0" destOrd="0" presId="urn:microsoft.com/office/officeart/2005/8/layout/cycle6"/>
    <dgm:cxn modelId="{935D5079-B9E7-4FC7-B1DE-9CCD612AC0F8}" type="presOf" srcId="{4BDC95A2-B19B-4E09-829E-A69285EF6078}" destId="{63DBAA7C-1568-4C35-ACC7-1CB449E458F2}" srcOrd="0" destOrd="0" presId="urn:microsoft.com/office/officeart/2005/8/layout/cycle6"/>
    <dgm:cxn modelId="{8768C8DB-2BB9-4794-A7CC-892DF5E115DB}" srcId="{4BDC95A2-B19B-4E09-829E-A69285EF6078}" destId="{3F99DD9A-3692-4E02-885A-D22749F83682}" srcOrd="3" destOrd="0" parTransId="{6A6B4C6C-7EC5-41B2-B206-058D07741A5E}" sibTransId="{FE85F1EA-0474-45A0-8BC1-CE4416EB48FA}"/>
    <dgm:cxn modelId="{F30C61D3-EADC-4D62-9A5B-22E84D5C0AF1}" type="presOf" srcId="{4D6F6626-534F-4FE3-81AA-79DC65AB9DA6}" destId="{3DFAF4A9-52B1-4115-BAC4-FC36B471CA94}" srcOrd="0" destOrd="0" presId="urn:microsoft.com/office/officeart/2005/8/layout/cycle6"/>
    <dgm:cxn modelId="{DDA16D1E-100D-49E8-9E7D-2AEA98841618}" srcId="{4BDC95A2-B19B-4E09-829E-A69285EF6078}" destId="{A2CB6143-6E18-4B26-9DD2-08EE4292D6A5}" srcOrd="0" destOrd="0" parTransId="{95A3BFB1-C354-4BC9-B0E5-89EC377024A4}" sibTransId="{616ED206-2103-485D-9CFE-0C48E7FFD6D3}"/>
    <dgm:cxn modelId="{E28DD424-C020-4950-95A3-FD28701B5419}" type="presParOf" srcId="{63DBAA7C-1568-4C35-ACC7-1CB449E458F2}" destId="{1291F75B-1C27-4C49-A042-9F994CD835E8}" srcOrd="0" destOrd="0" presId="urn:microsoft.com/office/officeart/2005/8/layout/cycle6"/>
    <dgm:cxn modelId="{F15EF6E7-6459-461F-B94D-BF0A6986016C}" type="presParOf" srcId="{63DBAA7C-1568-4C35-ACC7-1CB449E458F2}" destId="{BB2D1D47-ADED-4C6A-89C7-D9ADF7EA417B}" srcOrd="1" destOrd="0" presId="urn:microsoft.com/office/officeart/2005/8/layout/cycle6"/>
    <dgm:cxn modelId="{52ADAF6A-1AD2-4EEC-9677-F0951AAAFF3D}" type="presParOf" srcId="{63DBAA7C-1568-4C35-ACC7-1CB449E458F2}" destId="{D9DE97D0-8E9A-41C4-B87E-BF02799C55DE}" srcOrd="2" destOrd="0" presId="urn:microsoft.com/office/officeart/2005/8/layout/cycle6"/>
    <dgm:cxn modelId="{6051A42B-8254-485F-AB1B-B66BF28F229F}" type="presParOf" srcId="{63DBAA7C-1568-4C35-ACC7-1CB449E458F2}" destId="{74E573F9-124A-4082-A19A-03E84D8D1DE0}" srcOrd="3" destOrd="0" presId="urn:microsoft.com/office/officeart/2005/8/layout/cycle6"/>
    <dgm:cxn modelId="{A0BBF702-A268-4D8E-BA66-4639CA4F9069}" type="presParOf" srcId="{63DBAA7C-1568-4C35-ACC7-1CB449E458F2}" destId="{7374FD3E-CA7F-4C19-BBF1-2507E56CDFB4}" srcOrd="4" destOrd="0" presId="urn:microsoft.com/office/officeart/2005/8/layout/cycle6"/>
    <dgm:cxn modelId="{29A1983B-1A52-4C3D-AAE9-DA3DD3C126FB}" type="presParOf" srcId="{63DBAA7C-1568-4C35-ACC7-1CB449E458F2}" destId="{3DFAF4A9-52B1-4115-BAC4-FC36B471CA94}" srcOrd="5" destOrd="0" presId="urn:microsoft.com/office/officeart/2005/8/layout/cycle6"/>
    <dgm:cxn modelId="{A387FA35-9BB0-473C-A991-14A5B9935EB6}" type="presParOf" srcId="{63DBAA7C-1568-4C35-ACC7-1CB449E458F2}" destId="{7EDDB01A-D78B-4EC4-89F9-71181B5D61D1}" srcOrd="6" destOrd="0" presId="urn:microsoft.com/office/officeart/2005/8/layout/cycle6"/>
    <dgm:cxn modelId="{5136D348-4D92-4957-8B10-55C5FFAC2F73}" type="presParOf" srcId="{63DBAA7C-1568-4C35-ACC7-1CB449E458F2}" destId="{4964270F-D5F4-4681-9608-50F3BD06A001}" srcOrd="7" destOrd="0" presId="urn:microsoft.com/office/officeart/2005/8/layout/cycle6"/>
    <dgm:cxn modelId="{2B0071A5-C770-400E-8DA1-33B00218EF47}" type="presParOf" srcId="{63DBAA7C-1568-4C35-ACC7-1CB449E458F2}" destId="{F20F32D0-19FC-46C6-86E5-29FEB1754E39}" srcOrd="8" destOrd="0" presId="urn:microsoft.com/office/officeart/2005/8/layout/cycle6"/>
    <dgm:cxn modelId="{2231C191-B420-4604-9170-EA039179E035}" type="presParOf" srcId="{63DBAA7C-1568-4C35-ACC7-1CB449E458F2}" destId="{97867D9F-2728-4D68-89BA-7A691442DB03}" srcOrd="9" destOrd="0" presId="urn:microsoft.com/office/officeart/2005/8/layout/cycle6"/>
    <dgm:cxn modelId="{32F71DFF-7FC7-44A2-AA01-B346A30E5050}" type="presParOf" srcId="{63DBAA7C-1568-4C35-ACC7-1CB449E458F2}" destId="{A789E97C-371D-44CF-BCB8-01B43995488F}" srcOrd="10" destOrd="0" presId="urn:microsoft.com/office/officeart/2005/8/layout/cycle6"/>
    <dgm:cxn modelId="{0BFFD169-2726-4FBF-B478-1101C8E4F3C9}" type="presParOf" srcId="{63DBAA7C-1568-4C35-ACC7-1CB449E458F2}" destId="{D5FAF65D-629E-43AA-9F57-A83C57264B1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B97371-E8E1-480A-81F6-5371D5383AD3}" type="doc">
      <dgm:prSet loTypeId="urn:microsoft.com/office/officeart/2005/8/layout/vList3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1C62424E-C03E-4632-B0AB-CB52B3FAB992}">
      <dgm:prSet phldrT="[Текст]"/>
      <dgm:spPr/>
      <dgm:t>
        <a:bodyPr/>
        <a:lstStyle/>
        <a:p>
          <a:pPr algn="l"/>
          <a:r>
            <a: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случаи с дефектами, затрудняющими оценку процесса  оказания помощи и/или планирование потребности в ресурсах здравоохранения  </a:t>
          </a:r>
          <a:r>
            <a:rPr lang="ru-RU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(условно надлежащее КМП)</a:t>
          </a:r>
          <a:endParaRPr lang="ru-RU" dirty="0">
            <a:solidFill>
              <a:srgbClr val="FFFFFF"/>
            </a:solidFill>
          </a:endParaRPr>
        </a:p>
      </dgm:t>
    </dgm:pt>
    <dgm:pt modelId="{0D83E5E8-631F-4CBD-91BB-65128C0AB760}" type="parTrans" cxnId="{2173513A-A024-4258-AF89-4D025049CC7D}">
      <dgm:prSet/>
      <dgm:spPr/>
      <dgm:t>
        <a:bodyPr/>
        <a:lstStyle/>
        <a:p>
          <a:endParaRPr lang="ru-RU"/>
        </a:p>
      </dgm:t>
    </dgm:pt>
    <dgm:pt modelId="{F1043F00-EBD0-432A-920B-824257DF9483}" type="sibTrans" cxnId="{2173513A-A024-4258-AF89-4D025049CC7D}">
      <dgm:prSet/>
      <dgm:spPr/>
      <dgm:t>
        <a:bodyPr/>
        <a:lstStyle/>
        <a:p>
          <a:endParaRPr lang="ru-RU"/>
        </a:p>
      </dgm:t>
    </dgm:pt>
    <dgm:pt modelId="{E246BAF6-C7D6-4257-87EE-203316E5EBA6}">
      <dgm:prSet phldrT="[Текст]"/>
      <dgm:spPr/>
      <dgm:t>
        <a:bodyPr/>
        <a:lstStyle/>
        <a:p>
          <a:pPr algn="l"/>
          <a:r>
            <a: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неоптимальное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использование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  </a:t>
          </a:r>
          <a:r>
            <a: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ресурсов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здравоохранения</a:t>
          </a:r>
          <a:endParaRPr lang="ru-RU" dirty="0">
            <a:solidFill>
              <a:srgbClr val="FFFFFF"/>
            </a:solidFill>
          </a:endParaRPr>
        </a:p>
      </dgm:t>
    </dgm:pt>
    <dgm:pt modelId="{9A22E570-CDB8-4B31-8F05-C3F8F5D2C6EE}" type="parTrans" cxnId="{28BB6A58-61F3-4066-8FBC-6FF95928AE01}">
      <dgm:prSet/>
      <dgm:spPr/>
      <dgm:t>
        <a:bodyPr/>
        <a:lstStyle/>
        <a:p>
          <a:endParaRPr lang="ru-RU"/>
        </a:p>
      </dgm:t>
    </dgm:pt>
    <dgm:pt modelId="{184064AD-0A3E-4956-A2E8-979925A34DAB}" type="sibTrans" cxnId="{28BB6A58-61F3-4066-8FBC-6FF95928AE01}">
      <dgm:prSet/>
      <dgm:spPr/>
      <dgm:t>
        <a:bodyPr/>
        <a:lstStyle/>
        <a:p>
          <a:endParaRPr lang="ru-RU"/>
        </a:p>
      </dgm:t>
    </dgm:pt>
    <dgm:pt modelId="{2721899D-228E-49C9-98A9-77DAD265AE5D}">
      <dgm:prSet phldrT="[Текст]"/>
      <dgm:spPr/>
      <dgm:t>
        <a:bodyPr/>
        <a:lstStyle/>
        <a:p>
          <a:pPr algn="l"/>
          <a:r>
            <a: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повышен / не снижен риск ухудшения / </a:t>
          </a:r>
          <a:r>
            <a:rPr lang="ru-RU" b="1" dirty="0" err="1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неулучшения</a:t>
          </a:r>
          <a:r>
            <a: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 состояния пациента, развития новых заболеваний (</a:t>
          </a:r>
          <a:r>
            <a:rPr lang="ru-RU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возможное развитие)</a:t>
          </a:r>
          <a:endParaRPr lang="ru-RU" b="1" dirty="0">
            <a:solidFill>
              <a:srgbClr val="FFFFFF"/>
            </a:solidFill>
          </a:endParaRPr>
        </a:p>
      </dgm:t>
    </dgm:pt>
    <dgm:pt modelId="{90F25029-1F2C-4A3D-B970-FB89722EF105}" type="parTrans" cxnId="{5477BAE1-8DC4-4B3D-91FB-F752214ACAF8}">
      <dgm:prSet/>
      <dgm:spPr/>
      <dgm:t>
        <a:bodyPr/>
        <a:lstStyle/>
        <a:p>
          <a:endParaRPr lang="ru-RU"/>
        </a:p>
      </dgm:t>
    </dgm:pt>
    <dgm:pt modelId="{D2BE34E9-2B49-40C8-B1F3-6442D78052D4}" type="sibTrans" cxnId="{5477BAE1-8DC4-4B3D-91FB-F752214ACAF8}">
      <dgm:prSet/>
      <dgm:spPr/>
      <dgm:t>
        <a:bodyPr/>
        <a:lstStyle/>
        <a:p>
          <a:endParaRPr lang="ru-RU"/>
        </a:p>
      </dgm:t>
    </dgm:pt>
    <dgm:pt modelId="{34889B99-AA9A-4EF7-BAFF-65D564981B87}">
      <dgm:prSet phldrT="[Текст]"/>
      <dgm:spPr/>
      <dgm:t>
        <a:bodyPr/>
        <a:lstStyle/>
        <a:p>
          <a:pPr algn="l"/>
          <a:r>
            <a: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ухудшение / </a:t>
          </a:r>
          <a:r>
            <a:rPr lang="ru-RU" b="1" dirty="0" err="1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неулучшение</a:t>
          </a:r>
          <a:r>
            <a: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 состояния пациента,  развитие новых заболеваний </a:t>
          </a:r>
          <a:r>
            <a:rPr lang="ru-RU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(реальное развитие)</a:t>
          </a:r>
          <a:endParaRPr lang="ru-RU" dirty="0">
            <a:solidFill>
              <a:srgbClr val="FFFFFF"/>
            </a:solidFill>
          </a:endParaRPr>
        </a:p>
      </dgm:t>
    </dgm:pt>
    <dgm:pt modelId="{69E1F56D-DD21-4DB4-85C6-E890861204E2}" type="parTrans" cxnId="{E61A6126-78E9-4B77-9AE8-942FD8A29316}">
      <dgm:prSet/>
      <dgm:spPr/>
      <dgm:t>
        <a:bodyPr/>
        <a:lstStyle/>
        <a:p>
          <a:endParaRPr lang="ru-RU"/>
        </a:p>
      </dgm:t>
    </dgm:pt>
    <dgm:pt modelId="{148E9290-E34C-44F2-80CA-9E8B220B7A53}" type="sibTrans" cxnId="{E61A6126-78E9-4B77-9AE8-942FD8A29316}">
      <dgm:prSet/>
      <dgm:spPr/>
      <dgm:t>
        <a:bodyPr/>
        <a:lstStyle/>
        <a:p>
          <a:endParaRPr lang="ru-RU"/>
        </a:p>
      </dgm:t>
    </dgm:pt>
    <dgm:pt modelId="{630FF583-DBDB-4EB0-BAF9-5C0A9AA5022C}">
      <dgm:prSet phldrT="[Текст]"/>
      <dgm:spPr/>
      <dgm:t>
        <a:bodyPr/>
        <a:lstStyle/>
        <a:p>
          <a:pPr algn="l"/>
          <a:r>
            <a: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влияние на состояние пациента,  повышен / не снижен риск преждевременной смерти, инвалидности  (</a:t>
          </a:r>
          <a:r>
            <a:rPr lang="ru-RU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возможное развитие</a:t>
          </a:r>
          <a:r>
            <a: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dirty="0">
            <a:solidFill>
              <a:srgbClr val="FFFFFF"/>
            </a:solidFill>
          </a:endParaRPr>
        </a:p>
      </dgm:t>
    </dgm:pt>
    <dgm:pt modelId="{9BFDAA47-EA04-41C4-A0F1-2D904506118D}" type="parTrans" cxnId="{87EF9DDD-E629-4FE3-854F-377B4C8F030F}">
      <dgm:prSet/>
      <dgm:spPr/>
      <dgm:t>
        <a:bodyPr/>
        <a:lstStyle/>
        <a:p>
          <a:endParaRPr lang="ru-RU"/>
        </a:p>
      </dgm:t>
    </dgm:pt>
    <dgm:pt modelId="{48C7C163-BDC6-4150-A0DD-A32EEBDC1BD5}" type="sibTrans" cxnId="{87EF9DDD-E629-4FE3-854F-377B4C8F030F}">
      <dgm:prSet/>
      <dgm:spPr/>
      <dgm:t>
        <a:bodyPr/>
        <a:lstStyle/>
        <a:p>
          <a:endParaRPr lang="ru-RU"/>
        </a:p>
      </dgm:t>
    </dgm:pt>
    <dgm:pt modelId="{A0666A57-6B65-4AFE-9461-497F5B6610C7}">
      <dgm:prSet phldrT="[Текст]"/>
      <dgm:spPr/>
      <dgm:t>
        <a:bodyPr/>
        <a:lstStyle/>
        <a:p>
          <a:pPr algn="l"/>
          <a:r>
            <a: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влияние на состояние пациента с негативными социальными последствиям   - преждевременная смерть, инвалидность   </a:t>
          </a:r>
          <a:r>
            <a:rPr lang="ru-RU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(реальное развитие)</a:t>
          </a:r>
          <a:endParaRPr lang="ru-RU" dirty="0">
            <a:solidFill>
              <a:srgbClr val="FFFFFF"/>
            </a:solidFill>
          </a:endParaRPr>
        </a:p>
      </dgm:t>
    </dgm:pt>
    <dgm:pt modelId="{248081D3-CF42-4710-AE3D-C845CEFF491F}" type="parTrans" cxnId="{11EEE44E-223B-4FFF-A90B-58281C1B236D}">
      <dgm:prSet/>
      <dgm:spPr/>
      <dgm:t>
        <a:bodyPr/>
        <a:lstStyle/>
        <a:p>
          <a:endParaRPr lang="ru-RU"/>
        </a:p>
      </dgm:t>
    </dgm:pt>
    <dgm:pt modelId="{7962B39D-8942-4CE4-AB11-75EA4DAB808F}" type="sibTrans" cxnId="{11EEE44E-223B-4FFF-A90B-58281C1B236D}">
      <dgm:prSet/>
      <dgm:spPr/>
      <dgm:t>
        <a:bodyPr/>
        <a:lstStyle/>
        <a:p>
          <a:endParaRPr lang="ru-RU"/>
        </a:p>
      </dgm:t>
    </dgm:pt>
    <dgm:pt modelId="{EBD652B9-7DBD-4AEE-AAD6-A753258B6345}" type="pres">
      <dgm:prSet presAssocID="{77B97371-E8E1-480A-81F6-5371D5383AD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C2FC4B-06A0-4487-8283-1CA8F51198A4}" type="pres">
      <dgm:prSet presAssocID="{1C62424E-C03E-4632-B0AB-CB52B3FAB992}" presName="composite" presStyleCnt="0"/>
      <dgm:spPr/>
    </dgm:pt>
    <dgm:pt modelId="{544C1E8A-4E62-4300-A00B-55125E982542}" type="pres">
      <dgm:prSet presAssocID="{1C62424E-C03E-4632-B0AB-CB52B3FAB992}" presName="imgShp" presStyleLbl="fgImgPlace1" presStyleIdx="0" presStyleCnt="6" custFlipVert="1" custFlipHor="1" custScaleX="3980" custScaleY="4390" custLinFactNeighborX="-85123" custLinFactNeighborY="44114"/>
      <dgm:spPr/>
    </dgm:pt>
    <dgm:pt modelId="{816A17FD-02ED-4DFE-88C8-E9936E58C5B0}" type="pres">
      <dgm:prSet presAssocID="{1C62424E-C03E-4632-B0AB-CB52B3FAB992}" presName="txShp" presStyleLbl="node1" presStyleIdx="0" presStyleCnt="6" custScaleX="133859" custScaleY="56392" custLinFactNeighborX="8258" custLinFactNeighborY="44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33D26-A6D4-4FB5-A410-0923B5A60FFE}" type="pres">
      <dgm:prSet presAssocID="{F1043F00-EBD0-432A-920B-824257DF9483}" presName="spacing" presStyleCnt="0"/>
      <dgm:spPr/>
    </dgm:pt>
    <dgm:pt modelId="{1CC5D1F7-E535-4ED3-9E50-B0FAAD324E5E}" type="pres">
      <dgm:prSet presAssocID="{E246BAF6-C7D6-4257-87EE-203316E5EBA6}" presName="composite" presStyleCnt="0"/>
      <dgm:spPr/>
    </dgm:pt>
    <dgm:pt modelId="{EEB64703-E1D1-4B16-ADB7-E5A63B2765B1}" type="pres">
      <dgm:prSet presAssocID="{E246BAF6-C7D6-4257-87EE-203316E5EBA6}" presName="imgShp" presStyleLbl="fgImgPlace1" presStyleIdx="1" presStyleCnt="6" custFlipVert="1" custScaleX="6035" custScaleY="19929" custLinFactNeighborX="-86786" custLinFactNeighborY="3376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1DC1FB3-5405-471D-ACE6-F8470AE4C935}" type="pres">
      <dgm:prSet presAssocID="{E246BAF6-C7D6-4257-87EE-203316E5EBA6}" presName="txShp" presStyleLbl="node1" presStyleIdx="1" presStyleCnt="6" custScaleX="133859" custScaleY="53298" custLinFactNeighborX="8258" custLinFactNeighborY="30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8F8A8-A5E1-4B2F-9316-10982EF8544E}" type="pres">
      <dgm:prSet presAssocID="{184064AD-0A3E-4956-A2E8-979925A34DAB}" presName="spacing" presStyleCnt="0"/>
      <dgm:spPr/>
    </dgm:pt>
    <dgm:pt modelId="{142675BF-F6BD-4DB7-B3FD-65853B1E45AE}" type="pres">
      <dgm:prSet presAssocID="{2721899D-228E-49C9-98A9-77DAD265AE5D}" presName="composite" presStyleCnt="0"/>
      <dgm:spPr/>
    </dgm:pt>
    <dgm:pt modelId="{AFF713FE-30B6-4ADD-8AF5-7C0E05BB0E32}" type="pres">
      <dgm:prSet presAssocID="{2721899D-228E-49C9-98A9-77DAD265AE5D}" presName="imgShp" presStyleLbl="fgImgPlace1" presStyleIdx="2" presStyleCnt="6" custFlipVert="0" custScaleX="20911" custScaleY="3980" custLinFactNeighborX="-79348" custLinFactNeighborY="1784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98080F0-D6FE-4054-B003-917341B7D115}" type="pres">
      <dgm:prSet presAssocID="{2721899D-228E-49C9-98A9-77DAD265AE5D}" presName="txShp" presStyleLbl="node1" presStyleIdx="2" presStyleCnt="6" custScaleX="133859" custScaleY="52152" custLinFactNeighborX="8258" custLinFactNeighborY="19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5D3CC-2E2E-4025-8938-A0EBB9F08D00}" type="pres">
      <dgm:prSet presAssocID="{D2BE34E9-2B49-40C8-B1F3-6442D78052D4}" presName="spacing" presStyleCnt="0"/>
      <dgm:spPr/>
    </dgm:pt>
    <dgm:pt modelId="{CFFFE208-5671-45C8-A1C8-078162B9C8F1}" type="pres">
      <dgm:prSet presAssocID="{34889B99-AA9A-4EF7-BAFF-65D564981B87}" presName="composite" presStyleCnt="0"/>
      <dgm:spPr/>
    </dgm:pt>
    <dgm:pt modelId="{63381125-2B0F-4626-A679-FE37088A668D}" type="pres">
      <dgm:prSet presAssocID="{34889B99-AA9A-4EF7-BAFF-65D564981B87}" presName="imgShp" presStyleLbl="fgImgPlace1" presStyleIdx="3" presStyleCnt="6" custScaleX="17983" custScaleY="3980" custLinFactNeighborX="-80812" custLinFactNeighborY="-22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0CEE79D-78DA-48AC-B2C2-A4FF46E35FBC}" type="pres">
      <dgm:prSet presAssocID="{34889B99-AA9A-4EF7-BAFF-65D564981B87}" presName="txShp" presStyleLbl="node1" presStyleIdx="3" presStyleCnt="6" custScaleX="133859" custScaleY="61110" custLinFactNeighborX="8258" custLinFactNeighborY="3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1BF9B2-8C0F-4CC7-9C0F-A56E4A49E041}" type="pres">
      <dgm:prSet presAssocID="{148E9290-E34C-44F2-80CA-9E8B220B7A53}" presName="spacing" presStyleCnt="0"/>
      <dgm:spPr/>
    </dgm:pt>
    <dgm:pt modelId="{E223F273-B621-4A65-B0D9-4AF068275BD9}" type="pres">
      <dgm:prSet presAssocID="{630FF583-DBDB-4EB0-BAF9-5C0A9AA5022C}" presName="composite" presStyleCnt="0"/>
      <dgm:spPr/>
    </dgm:pt>
    <dgm:pt modelId="{33E49A4E-F3F2-4691-881E-4A2B89345C89}" type="pres">
      <dgm:prSet presAssocID="{630FF583-DBDB-4EB0-BAF9-5C0A9AA5022C}" presName="imgShp" presStyleLbl="fgImgPlace1" presStyleIdx="4" presStyleCnt="6" custFlipVert="0" custFlipHor="1" custScaleX="8669" custScaleY="3980" custLinFactNeighborX="-73031" custLinFactNeighborY="-496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B6FAC15-8EA5-44E6-A103-6A12B4E84630}" type="pres">
      <dgm:prSet presAssocID="{630FF583-DBDB-4EB0-BAF9-5C0A9AA5022C}" presName="txShp" presStyleLbl="node1" presStyleIdx="4" presStyleCnt="6" custScaleX="133859" custScaleY="70013" custLinFactNeighborX="8258" custLinFactNeighborY="-6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3C318-A4D4-41CD-A830-7A14676BF1FC}" type="pres">
      <dgm:prSet presAssocID="{48C7C163-BDC6-4150-A0DD-A32EEBDC1BD5}" presName="spacing" presStyleCnt="0"/>
      <dgm:spPr/>
    </dgm:pt>
    <dgm:pt modelId="{B18BADE4-602C-44BD-9540-110279D0B84A}" type="pres">
      <dgm:prSet presAssocID="{A0666A57-6B65-4AFE-9461-497F5B6610C7}" presName="composite" presStyleCnt="0"/>
      <dgm:spPr/>
    </dgm:pt>
    <dgm:pt modelId="{98827DC1-E97E-4C06-868B-43F639552520}" type="pres">
      <dgm:prSet presAssocID="{A0666A57-6B65-4AFE-9461-497F5B6610C7}" presName="imgShp" presStyleLbl="fgImgPlace1" presStyleIdx="5" presStyleCnt="6" custScaleX="19895" custScaleY="4783" custLinFactNeighborX="-79856" custLinFactNeighborY="-1660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92D7502-298D-4B88-B6DB-05F9822DCF18}" type="pres">
      <dgm:prSet presAssocID="{A0666A57-6B65-4AFE-9461-497F5B6610C7}" presName="txShp" presStyleLbl="node1" presStyleIdx="5" presStyleCnt="6" custScaleX="133859" custScaleY="61269" custLinFactNeighborX="8258" custLinFactNeighborY="-24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B043C-2F3D-480F-9761-8B333E2E521E}" type="presOf" srcId="{77B97371-E8E1-480A-81F6-5371D5383AD3}" destId="{EBD652B9-7DBD-4AEE-AAD6-A753258B6345}" srcOrd="0" destOrd="0" presId="urn:microsoft.com/office/officeart/2005/8/layout/vList3"/>
    <dgm:cxn modelId="{87EF9DDD-E629-4FE3-854F-377B4C8F030F}" srcId="{77B97371-E8E1-480A-81F6-5371D5383AD3}" destId="{630FF583-DBDB-4EB0-BAF9-5C0A9AA5022C}" srcOrd="4" destOrd="0" parTransId="{9BFDAA47-EA04-41C4-A0F1-2D904506118D}" sibTransId="{48C7C163-BDC6-4150-A0DD-A32EEBDC1BD5}"/>
    <dgm:cxn modelId="{93A2FDFF-9800-4448-8904-528513954D4A}" type="presOf" srcId="{E246BAF6-C7D6-4257-87EE-203316E5EBA6}" destId="{01DC1FB3-5405-471D-ACE6-F8470AE4C935}" srcOrd="0" destOrd="0" presId="urn:microsoft.com/office/officeart/2005/8/layout/vList3"/>
    <dgm:cxn modelId="{2173513A-A024-4258-AF89-4D025049CC7D}" srcId="{77B97371-E8E1-480A-81F6-5371D5383AD3}" destId="{1C62424E-C03E-4632-B0AB-CB52B3FAB992}" srcOrd="0" destOrd="0" parTransId="{0D83E5E8-631F-4CBD-91BB-65128C0AB760}" sibTransId="{F1043F00-EBD0-432A-920B-824257DF9483}"/>
    <dgm:cxn modelId="{4E2B2EF9-DD35-4A3F-8D25-031192504224}" type="presOf" srcId="{34889B99-AA9A-4EF7-BAFF-65D564981B87}" destId="{A0CEE79D-78DA-48AC-B2C2-A4FF46E35FBC}" srcOrd="0" destOrd="0" presId="urn:microsoft.com/office/officeart/2005/8/layout/vList3"/>
    <dgm:cxn modelId="{CBEF48CA-BE17-4B21-91CC-F90C02CAB04E}" type="presOf" srcId="{1C62424E-C03E-4632-B0AB-CB52B3FAB992}" destId="{816A17FD-02ED-4DFE-88C8-E9936E58C5B0}" srcOrd="0" destOrd="0" presId="urn:microsoft.com/office/officeart/2005/8/layout/vList3"/>
    <dgm:cxn modelId="{11EEE44E-223B-4FFF-A90B-58281C1B236D}" srcId="{77B97371-E8E1-480A-81F6-5371D5383AD3}" destId="{A0666A57-6B65-4AFE-9461-497F5B6610C7}" srcOrd="5" destOrd="0" parTransId="{248081D3-CF42-4710-AE3D-C845CEFF491F}" sibTransId="{7962B39D-8942-4CE4-AB11-75EA4DAB808F}"/>
    <dgm:cxn modelId="{F815B0C3-BD48-45C5-B5CA-84BE621E7617}" type="presOf" srcId="{630FF583-DBDB-4EB0-BAF9-5C0A9AA5022C}" destId="{1B6FAC15-8EA5-44E6-A103-6A12B4E84630}" srcOrd="0" destOrd="0" presId="urn:microsoft.com/office/officeart/2005/8/layout/vList3"/>
    <dgm:cxn modelId="{28BB6A58-61F3-4066-8FBC-6FF95928AE01}" srcId="{77B97371-E8E1-480A-81F6-5371D5383AD3}" destId="{E246BAF6-C7D6-4257-87EE-203316E5EBA6}" srcOrd="1" destOrd="0" parTransId="{9A22E570-CDB8-4B31-8F05-C3F8F5D2C6EE}" sibTransId="{184064AD-0A3E-4956-A2E8-979925A34DAB}"/>
    <dgm:cxn modelId="{9B36C3A4-E2CE-4D4A-A61E-8B651C21E01A}" type="presOf" srcId="{2721899D-228E-49C9-98A9-77DAD265AE5D}" destId="{298080F0-D6FE-4054-B003-917341B7D115}" srcOrd="0" destOrd="0" presId="urn:microsoft.com/office/officeart/2005/8/layout/vList3"/>
    <dgm:cxn modelId="{E61A6126-78E9-4B77-9AE8-942FD8A29316}" srcId="{77B97371-E8E1-480A-81F6-5371D5383AD3}" destId="{34889B99-AA9A-4EF7-BAFF-65D564981B87}" srcOrd="3" destOrd="0" parTransId="{69E1F56D-DD21-4DB4-85C6-E890861204E2}" sibTransId="{148E9290-E34C-44F2-80CA-9E8B220B7A53}"/>
    <dgm:cxn modelId="{E41B66F9-2E83-4282-B0B4-B685DCF61AE1}" type="presOf" srcId="{A0666A57-6B65-4AFE-9461-497F5B6610C7}" destId="{192D7502-298D-4B88-B6DB-05F9822DCF18}" srcOrd="0" destOrd="0" presId="urn:microsoft.com/office/officeart/2005/8/layout/vList3"/>
    <dgm:cxn modelId="{5477BAE1-8DC4-4B3D-91FB-F752214ACAF8}" srcId="{77B97371-E8E1-480A-81F6-5371D5383AD3}" destId="{2721899D-228E-49C9-98A9-77DAD265AE5D}" srcOrd="2" destOrd="0" parTransId="{90F25029-1F2C-4A3D-B970-FB89722EF105}" sibTransId="{D2BE34E9-2B49-40C8-B1F3-6442D78052D4}"/>
    <dgm:cxn modelId="{FAF2C2C4-19A2-42FF-9CB4-C4A87085B3A4}" type="presParOf" srcId="{EBD652B9-7DBD-4AEE-AAD6-A753258B6345}" destId="{F3C2FC4B-06A0-4487-8283-1CA8F51198A4}" srcOrd="0" destOrd="0" presId="urn:microsoft.com/office/officeart/2005/8/layout/vList3"/>
    <dgm:cxn modelId="{FD2536EF-10E5-43F3-AA65-B2D4BE29DBD9}" type="presParOf" srcId="{F3C2FC4B-06A0-4487-8283-1CA8F51198A4}" destId="{544C1E8A-4E62-4300-A00B-55125E982542}" srcOrd="0" destOrd="0" presId="urn:microsoft.com/office/officeart/2005/8/layout/vList3"/>
    <dgm:cxn modelId="{50243788-734F-4C1D-B1CE-8E95056A1F7A}" type="presParOf" srcId="{F3C2FC4B-06A0-4487-8283-1CA8F51198A4}" destId="{816A17FD-02ED-4DFE-88C8-E9936E58C5B0}" srcOrd="1" destOrd="0" presId="urn:microsoft.com/office/officeart/2005/8/layout/vList3"/>
    <dgm:cxn modelId="{D88B4190-7E61-4606-8A14-B2457A17DEAC}" type="presParOf" srcId="{EBD652B9-7DBD-4AEE-AAD6-A753258B6345}" destId="{09A33D26-A6D4-4FB5-A410-0923B5A60FFE}" srcOrd="1" destOrd="0" presId="urn:microsoft.com/office/officeart/2005/8/layout/vList3"/>
    <dgm:cxn modelId="{A4D9A8E3-D55D-41BA-AE8D-9B602E34D8FF}" type="presParOf" srcId="{EBD652B9-7DBD-4AEE-AAD6-A753258B6345}" destId="{1CC5D1F7-E535-4ED3-9E50-B0FAAD324E5E}" srcOrd="2" destOrd="0" presId="urn:microsoft.com/office/officeart/2005/8/layout/vList3"/>
    <dgm:cxn modelId="{E056B892-BE96-42AF-9F6B-5863D58313CC}" type="presParOf" srcId="{1CC5D1F7-E535-4ED3-9E50-B0FAAD324E5E}" destId="{EEB64703-E1D1-4B16-ADB7-E5A63B2765B1}" srcOrd="0" destOrd="0" presId="urn:microsoft.com/office/officeart/2005/8/layout/vList3"/>
    <dgm:cxn modelId="{A8DCCFC0-CDB7-486D-8F5C-EF1E4E478649}" type="presParOf" srcId="{1CC5D1F7-E535-4ED3-9E50-B0FAAD324E5E}" destId="{01DC1FB3-5405-471D-ACE6-F8470AE4C935}" srcOrd="1" destOrd="0" presId="urn:microsoft.com/office/officeart/2005/8/layout/vList3"/>
    <dgm:cxn modelId="{786C18CC-655D-495F-894B-E128792DE8AA}" type="presParOf" srcId="{EBD652B9-7DBD-4AEE-AAD6-A753258B6345}" destId="{6828F8A8-A5E1-4B2F-9316-10982EF8544E}" srcOrd="3" destOrd="0" presId="urn:microsoft.com/office/officeart/2005/8/layout/vList3"/>
    <dgm:cxn modelId="{5B6AC22B-F9A3-4D6A-BA9A-EE200EAB0383}" type="presParOf" srcId="{EBD652B9-7DBD-4AEE-AAD6-A753258B6345}" destId="{142675BF-F6BD-4DB7-B3FD-65853B1E45AE}" srcOrd="4" destOrd="0" presId="urn:microsoft.com/office/officeart/2005/8/layout/vList3"/>
    <dgm:cxn modelId="{15F09017-6D68-451C-A820-1186AF7B2AF4}" type="presParOf" srcId="{142675BF-F6BD-4DB7-B3FD-65853B1E45AE}" destId="{AFF713FE-30B6-4ADD-8AF5-7C0E05BB0E32}" srcOrd="0" destOrd="0" presId="urn:microsoft.com/office/officeart/2005/8/layout/vList3"/>
    <dgm:cxn modelId="{49605C96-F9DE-445B-AD4F-9E4C0F0A2716}" type="presParOf" srcId="{142675BF-F6BD-4DB7-B3FD-65853B1E45AE}" destId="{298080F0-D6FE-4054-B003-917341B7D115}" srcOrd="1" destOrd="0" presId="urn:microsoft.com/office/officeart/2005/8/layout/vList3"/>
    <dgm:cxn modelId="{FAA09AC5-1AF3-46C2-81EE-B1C0EE0CF00E}" type="presParOf" srcId="{EBD652B9-7DBD-4AEE-AAD6-A753258B6345}" destId="{6765D3CC-2E2E-4025-8938-A0EBB9F08D00}" srcOrd="5" destOrd="0" presId="urn:microsoft.com/office/officeart/2005/8/layout/vList3"/>
    <dgm:cxn modelId="{FEF3E650-CF85-461D-986A-15BEE8EDB0EF}" type="presParOf" srcId="{EBD652B9-7DBD-4AEE-AAD6-A753258B6345}" destId="{CFFFE208-5671-45C8-A1C8-078162B9C8F1}" srcOrd="6" destOrd="0" presId="urn:microsoft.com/office/officeart/2005/8/layout/vList3"/>
    <dgm:cxn modelId="{4E1B7C81-10C6-4775-ACFD-88E82229F0C2}" type="presParOf" srcId="{CFFFE208-5671-45C8-A1C8-078162B9C8F1}" destId="{63381125-2B0F-4626-A679-FE37088A668D}" srcOrd="0" destOrd="0" presId="urn:microsoft.com/office/officeart/2005/8/layout/vList3"/>
    <dgm:cxn modelId="{4C0CAF9D-6922-477C-B97A-65D105B1CC42}" type="presParOf" srcId="{CFFFE208-5671-45C8-A1C8-078162B9C8F1}" destId="{A0CEE79D-78DA-48AC-B2C2-A4FF46E35FBC}" srcOrd="1" destOrd="0" presId="urn:microsoft.com/office/officeart/2005/8/layout/vList3"/>
    <dgm:cxn modelId="{1786C9A5-7FD6-43AD-A78F-3AB802760119}" type="presParOf" srcId="{EBD652B9-7DBD-4AEE-AAD6-A753258B6345}" destId="{BA1BF9B2-8C0F-4CC7-9C0F-A56E4A49E041}" srcOrd="7" destOrd="0" presId="urn:microsoft.com/office/officeart/2005/8/layout/vList3"/>
    <dgm:cxn modelId="{62144F26-F81B-45FE-9C1A-E3C31A7413FB}" type="presParOf" srcId="{EBD652B9-7DBD-4AEE-AAD6-A753258B6345}" destId="{E223F273-B621-4A65-B0D9-4AF068275BD9}" srcOrd="8" destOrd="0" presId="urn:microsoft.com/office/officeart/2005/8/layout/vList3"/>
    <dgm:cxn modelId="{42A534B2-8B27-48E4-8DD1-E4D02AD56400}" type="presParOf" srcId="{E223F273-B621-4A65-B0D9-4AF068275BD9}" destId="{33E49A4E-F3F2-4691-881E-4A2B89345C89}" srcOrd="0" destOrd="0" presId="urn:microsoft.com/office/officeart/2005/8/layout/vList3"/>
    <dgm:cxn modelId="{7EAF4639-BC78-4857-AC81-7EBAE290AB5B}" type="presParOf" srcId="{E223F273-B621-4A65-B0D9-4AF068275BD9}" destId="{1B6FAC15-8EA5-44E6-A103-6A12B4E84630}" srcOrd="1" destOrd="0" presId="urn:microsoft.com/office/officeart/2005/8/layout/vList3"/>
    <dgm:cxn modelId="{05603B73-0D9F-48E2-950C-31018BB6102A}" type="presParOf" srcId="{EBD652B9-7DBD-4AEE-AAD6-A753258B6345}" destId="{1403C318-A4D4-41CD-A830-7A14676BF1FC}" srcOrd="9" destOrd="0" presId="urn:microsoft.com/office/officeart/2005/8/layout/vList3"/>
    <dgm:cxn modelId="{0F0CDE55-EE30-4876-8A53-5A18116F2BD1}" type="presParOf" srcId="{EBD652B9-7DBD-4AEE-AAD6-A753258B6345}" destId="{B18BADE4-602C-44BD-9540-110279D0B84A}" srcOrd="10" destOrd="0" presId="urn:microsoft.com/office/officeart/2005/8/layout/vList3"/>
    <dgm:cxn modelId="{706F04AA-F904-4783-B2E6-3CFB228A1628}" type="presParOf" srcId="{B18BADE4-602C-44BD-9540-110279D0B84A}" destId="{98827DC1-E97E-4C06-868B-43F639552520}" srcOrd="0" destOrd="0" presId="urn:microsoft.com/office/officeart/2005/8/layout/vList3"/>
    <dgm:cxn modelId="{C4D18E77-F2B3-4BA3-925D-C05A8C4C87EB}" type="presParOf" srcId="{B18BADE4-602C-44BD-9540-110279D0B84A}" destId="{192D7502-298D-4B88-B6DB-05F9822DCF1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167C15-44AC-48AB-9566-2C97331AA33D}" type="doc">
      <dgm:prSet loTypeId="urn:microsoft.com/office/officeart/2005/8/layout/hList6" loCatId="list" qsTypeId="urn:microsoft.com/office/officeart/2005/8/quickstyle/3d2" qsCatId="3D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15A2EF40-A77F-4F8B-9323-B1CB5BF22AB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письменное обращение пациента или его законного представителя по поводу ненадлежащего КМП;</a:t>
          </a:r>
          <a:endParaRPr lang="ru-RU" sz="16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497B3C-1EBA-43D4-8E1C-859ED87AD366}" type="parTrans" cxnId="{6E715C90-645B-4D8D-B774-4673DC0CF16C}">
      <dgm:prSet/>
      <dgm:spPr/>
      <dgm:t>
        <a:bodyPr/>
        <a:lstStyle/>
        <a:p>
          <a:endParaRPr lang="ru-RU"/>
        </a:p>
      </dgm:t>
    </dgm:pt>
    <dgm:pt modelId="{402E3464-4549-4ECE-AC50-911B8A08C051}" type="sibTrans" cxnId="{6E715C90-645B-4D8D-B774-4673DC0CF16C}">
      <dgm:prSet/>
      <dgm:spPr/>
      <dgm:t>
        <a:bodyPr/>
        <a:lstStyle/>
        <a:p>
          <a:endParaRPr lang="ru-RU"/>
        </a:p>
      </dgm:t>
    </dgm:pt>
    <dgm:pt modelId="{2E95D2E9-C855-4726-83B3-9C4E5FA0C169}">
      <dgm:prSet phldrT="[Текст]" custT="1"/>
      <dgm:spPr/>
      <dgm:t>
        <a:bodyPr/>
        <a:lstStyle/>
        <a:p>
          <a:endParaRPr lang="ru-RU" sz="1100" dirty="0" smtClean="0"/>
        </a:p>
        <a:p>
          <a:r>
            <a:rPr lang="ru-RU" sz="1400" b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запросы органов государственной власти и иных организаций, полномочных </a:t>
          </a:r>
          <a:r>
            <a:rPr lang="ru-RU" sz="1400" b="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обеспечи-вать</a:t>
          </a:r>
          <a:r>
            <a:rPr lang="ru-RU" sz="1400" b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контроль КМП и защиту законных интересов гражданина в получении медицинской помощи надлежащего качества и гарантированного объема;</a:t>
          </a:r>
          <a:endParaRPr lang="ru-RU" sz="1400" b="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C92C96-AC24-4CD4-ADCB-6A2498AB9E05}" type="parTrans" cxnId="{AE653182-C5E8-4458-B00F-ACD1671AF705}">
      <dgm:prSet/>
      <dgm:spPr/>
      <dgm:t>
        <a:bodyPr/>
        <a:lstStyle/>
        <a:p>
          <a:endParaRPr lang="ru-RU"/>
        </a:p>
      </dgm:t>
    </dgm:pt>
    <dgm:pt modelId="{C98BD554-9496-423B-B509-4814DB7021E0}" type="sibTrans" cxnId="{AE653182-C5E8-4458-B00F-ACD1671AF705}">
      <dgm:prSet/>
      <dgm:spPr/>
      <dgm:t>
        <a:bodyPr/>
        <a:lstStyle/>
        <a:p>
          <a:endParaRPr lang="ru-RU"/>
        </a:p>
      </dgm:t>
    </dgm:pt>
    <dgm:pt modelId="{4C87677A-5BF1-44FA-AD18-70D60AE7D8F6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летальный исход заболевания лиц трудоспособного возраста и детей в период амбулаторного лечения;</a:t>
          </a:r>
          <a:endParaRPr lang="ru-RU" sz="1800" b="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C91BAF-2B8E-479D-BF1B-17A4DA7320CF}" type="parTrans" cxnId="{75B420EE-E1AD-4FC8-A420-424AA6A81F1E}">
      <dgm:prSet/>
      <dgm:spPr/>
      <dgm:t>
        <a:bodyPr/>
        <a:lstStyle/>
        <a:p>
          <a:endParaRPr lang="ru-RU"/>
        </a:p>
      </dgm:t>
    </dgm:pt>
    <dgm:pt modelId="{80B1CD4D-6B13-4DE4-86B9-FD6397A45094}" type="sibTrans" cxnId="{75B420EE-E1AD-4FC8-A420-424AA6A81F1E}">
      <dgm:prSet/>
      <dgm:spPr/>
      <dgm:t>
        <a:bodyPr/>
        <a:lstStyle/>
        <a:p>
          <a:endParaRPr lang="ru-RU"/>
        </a:p>
      </dgm:t>
    </dgm:pt>
    <dgm:pt modelId="{F53ED8E9-E377-46AD-ADEA-5A40ED54FBEE}">
      <dgm:prSet/>
      <dgm:spPr/>
      <dgm:t>
        <a:bodyPr/>
        <a:lstStyle/>
        <a:p>
          <a:r>
            <a:rPr lang="ru-RU" b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летальный исход заболевания в период стационарного лечения;</a:t>
          </a:r>
          <a:endParaRPr lang="ru-RU" b="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4BAB5B-15F6-4575-80E0-8BDBABB75E6A}" type="parTrans" cxnId="{16E9A0C1-E2B6-40FE-B057-ACB1F0989EB6}">
      <dgm:prSet/>
      <dgm:spPr/>
      <dgm:t>
        <a:bodyPr/>
        <a:lstStyle/>
        <a:p>
          <a:endParaRPr lang="ru-RU"/>
        </a:p>
      </dgm:t>
    </dgm:pt>
    <dgm:pt modelId="{F42F35A7-ACCA-4C92-9FD6-6CCFA91C0165}" type="sibTrans" cxnId="{16E9A0C1-E2B6-40FE-B057-ACB1F0989EB6}">
      <dgm:prSet/>
      <dgm:spPr/>
      <dgm:t>
        <a:bodyPr/>
        <a:lstStyle/>
        <a:p>
          <a:endParaRPr lang="ru-RU"/>
        </a:p>
      </dgm:t>
    </dgm:pt>
    <dgm:pt modelId="{4294FCB6-C0FD-430D-AF40-433B6D25D262}" type="pres">
      <dgm:prSet presAssocID="{67167C15-44AC-48AB-9566-2C97331AA3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EEF16F-5D77-49B0-B215-8FF2311EB0D9}" type="pres">
      <dgm:prSet presAssocID="{15A2EF40-A77F-4F8B-9323-B1CB5BF22AB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E1987-6403-4AE4-A3AF-594B2CDF51BE}" type="pres">
      <dgm:prSet presAssocID="{402E3464-4549-4ECE-AC50-911B8A08C051}" presName="sibTrans" presStyleCnt="0"/>
      <dgm:spPr/>
    </dgm:pt>
    <dgm:pt modelId="{04900B14-1E2E-42BF-9197-CFBDA320FDD5}" type="pres">
      <dgm:prSet presAssocID="{2E95D2E9-C855-4726-83B3-9C4E5FA0C16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B4C5B-7AE1-4741-AB32-206E2D496687}" type="pres">
      <dgm:prSet presAssocID="{C98BD554-9496-423B-B509-4814DB7021E0}" presName="sibTrans" presStyleCnt="0"/>
      <dgm:spPr/>
    </dgm:pt>
    <dgm:pt modelId="{FEA3D248-D930-4EB5-B256-CDFEF47BBC01}" type="pres">
      <dgm:prSet presAssocID="{F53ED8E9-E377-46AD-ADEA-5A40ED54FBE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00520-59A9-49CF-8C8D-FF31E9C9B9E6}" type="pres">
      <dgm:prSet presAssocID="{F42F35A7-ACCA-4C92-9FD6-6CCFA91C0165}" presName="sibTrans" presStyleCnt="0"/>
      <dgm:spPr/>
    </dgm:pt>
    <dgm:pt modelId="{7BB0BF1B-EC8F-4DD0-8597-CBA832584EBF}" type="pres">
      <dgm:prSet presAssocID="{4C87677A-5BF1-44FA-AD18-70D60AE7D8F6}" presName="node" presStyleLbl="node1" presStyleIdx="3" presStyleCnt="4" custLinFactNeighborX="-933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A905E0-1C23-43A1-9700-AE9FD3701824}" type="presOf" srcId="{4C87677A-5BF1-44FA-AD18-70D60AE7D8F6}" destId="{7BB0BF1B-EC8F-4DD0-8597-CBA832584EBF}" srcOrd="0" destOrd="0" presId="urn:microsoft.com/office/officeart/2005/8/layout/hList6"/>
    <dgm:cxn modelId="{5B222A22-C60F-413D-9FA6-5FEDCFEFF7BA}" type="presOf" srcId="{2E95D2E9-C855-4726-83B3-9C4E5FA0C169}" destId="{04900B14-1E2E-42BF-9197-CFBDA320FDD5}" srcOrd="0" destOrd="0" presId="urn:microsoft.com/office/officeart/2005/8/layout/hList6"/>
    <dgm:cxn modelId="{16E9A0C1-E2B6-40FE-B057-ACB1F0989EB6}" srcId="{67167C15-44AC-48AB-9566-2C97331AA33D}" destId="{F53ED8E9-E377-46AD-ADEA-5A40ED54FBEE}" srcOrd="2" destOrd="0" parTransId="{BF4BAB5B-15F6-4575-80E0-8BDBABB75E6A}" sibTransId="{F42F35A7-ACCA-4C92-9FD6-6CCFA91C0165}"/>
    <dgm:cxn modelId="{75B420EE-E1AD-4FC8-A420-424AA6A81F1E}" srcId="{67167C15-44AC-48AB-9566-2C97331AA33D}" destId="{4C87677A-5BF1-44FA-AD18-70D60AE7D8F6}" srcOrd="3" destOrd="0" parTransId="{E2C91BAF-2B8E-479D-BF1B-17A4DA7320CF}" sibTransId="{80B1CD4D-6B13-4DE4-86B9-FD6397A45094}"/>
    <dgm:cxn modelId="{6E715C90-645B-4D8D-B774-4673DC0CF16C}" srcId="{67167C15-44AC-48AB-9566-2C97331AA33D}" destId="{15A2EF40-A77F-4F8B-9323-B1CB5BF22AB5}" srcOrd="0" destOrd="0" parTransId="{C7497B3C-1EBA-43D4-8E1C-859ED87AD366}" sibTransId="{402E3464-4549-4ECE-AC50-911B8A08C051}"/>
    <dgm:cxn modelId="{D410F8EA-7501-478D-B650-FD0E551B69AB}" type="presOf" srcId="{F53ED8E9-E377-46AD-ADEA-5A40ED54FBEE}" destId="{FEA3D248-D930-4EB5-B256-CDFEF47BBC01}" srcOrd="0" destOrd="0" presId="urn:microsoft.com/office/officeart/2005/8/layout/hList6"/>
    <dgm:cxn modelId="{AE653182-C5E8-4458-B00F-ACD1671AF705}" srcId="{67167C15-44AC-48AB-9566-2C97331AA33D}" destId="{2E95D2E9-C855-4726-83B3-9C4E5FA0C169}" srcOrd="1" destOrd="0" parTransId="{29C92C96-AC24-4CD4-ADCB-6A2498AB9E05}" sibTransId="{C98BD554-9496-423B-B509-4814DB7021E0}"/>
    <dgm:cxn modelId="{681D6CA9-BAE1-4025-917B-B9B0EC9A4429}" type="presOf" srcId="{67167C15-44AC-48AB-9566-2C97331AA33D}" destId="{4294FCB6-C0FD-430D-AF40-433B6D25D262}" srcOrd="0" destOrd="0" presId="urn:microsoft.com/office/officeart/2005/8/layout/hList6"/>
    <dgm:cxn modelId="{947D2566-A069-4068-8338-4857C2D1E8DB}" type="presOf" srcId="{15A2EF40-A77F-4F8B-9323-B1CB5BF22AB5}" destId="{31EEF16F-5D77-49B0-B215-8FF2311EB0D9}" srcOrd="0" destOrd="0" presId="urn:microsoft.com/office/officeart/2005/8/layout/hList6"/>
    <dgm:cxn modelId="{404CB6E2-7CC6-458C-B5A7-84BA64EE3FAC}" type="presParOf" srcId="{4294FCB6-C0FD-430D-AF40-433B6D25D262}" destId="{31EEF16F-5D77-49B0-B215-8FF2311EB0D9}" srcOrd="0" destOrd="0" presId="urn:microsoft.com/office/officeart/2005/8/layout/hList6"/>
    <dgm:cxn modelId="{F11480FB-295A-4F58-BC8B-37703FD5F676}" type="presParOf" srcId="{4294FCB6-C0FD-430D-AF40-433B6D25D262}" destId="{28FE1987-6403-4AE4-A3AF-594B2CDF51BE}" srcOrd="1" destOrd="0" presId="urn:microsoft.com/office/officeart/2005/8/layout/hList6"/>
    <dgm:cxn modelId="{DCE92906-A6B4-4E5F-96DC-2CEA42D53680}" type="presParOf" srcId="{4294FCB6-C0FD-430D-AF40-433B6D25D262}" destId="{04900B14-1E2E-42BF-9197-CFBDA320FDD5}" srcOrd="2" destOrd="0" presId="urn:microsoft.com/office/officeart/2005/8/layout/hList6"/>
    <dgm:cxn modelId="{7EDE0040-ADF4-421B-8D19-46871D7C0DC9}" type="presParOf" srcId="{4294FCB6-C0FD-430D-AF40-433B6D25D262}" destId="{B79B4C5B-7AE1-4741-AB32-206E2D496687}" srcOrd="3" destOrd="0" presId="urn:microsoft.com/office/officeart/2005/8/layout/hList6"/>
    <dgm:cxn modelId="{3BC2F5C0-93AE-4913-95D1-AA58948A2EFB}" type="presParOf" srcId="{4294FCB6-C0FD-430D-AF40-433B6D25D262}" destId="{FEA3D248-D930-4EB5-B256-CDFEF47BBC01}" srcOrd="4" destOrd="0" presId="urn:microsoft.com/office/officeart/2005/8/layout/hList6"/>
    <dgm:cxn modelId="{DC3D7C91-F4DE-45D2-B917-34ECD83B7AFA}" type="presParOf" srcId="{4294FCB6-C0FD-430D-AF40-433B6D25D262}" destId="{BB800520-59A9-49CF-8C8D-FF31E9C9B9E6}" srcOrd="5" destOrd="0" presId="urn:microsoft.com/office/officeart/2005/8/layout/hList6"/>
    <dgm:cxn modelId="{C7DE9254-2F63-46F3-8043-BFA44299C2BB}" type="presParOf" srcId="{4294FCB6-C0FD-430D-AF40-433B6D25D262}" destId="{7BB0BF1B-EC8F-4DD0-8597-CBA832584EB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167C15-44AC-48AB-9566-2C97331AA33D}" type="doc">
      <dgm:prSet loTypeId="urn:microsoft.com/office/officeart/2005/8/layout/hList6" loCatId="list" qsTypeId="urn:microsoft.com/office/officeart/2005/8/quickstyle/3d4" qsCatId="3D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15A2EF40-A77F-4F8B-9323-B1CB5BF22AB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Внутрибольничное инфицирование и развитие осложнений  в  период стационарного лечения;</a:t>
          </a:r>
          <a:endParaRPr lang="ru-RU" sz="16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497B3C-1EBA-43D4-8E1C-859ED87AD366}" type="parTrans" cxnId="{6E715C90-645B-4D8D-B774-4673DC0CF16C}">
      <dgm:prSet/>
      <dgm:spPr/>
      <dgm:t>
        <a:bodyPr/>
        <a:lstStyle/>
        <a:p>
          <a:endParaRPr lang="ru-RU"/>
        </a:p>
      </dgm:t>
    </dgm:pt>
    <dgm:pt modelId="{402E3464-4549-4ECE-AC50-911B8A08C051}" type="sibTrans" cxnId="{6E715C90-645B-4D8D-B774-4673DC0CF16C}">
      <dgm:prSet/>
      <dgm:spPr/>
      <dgm:t>
        <a:bodyPr/>
        <a:lstStyle/>
        <a:p>
          <a:endParaRPr lang="ru-RU"/>
        </a:p>
      </dgm:t>
    </dgm:pt>
    <dgm:pt modelId="{2E95D2E9-C855-4726-83B3-9C4E5FA0C169}">
      <dgm:prSet phldrT="[Текст]" custT="1"/>
      <dgm:spPr/>
      <dgm:t>
        <a:bodyPr/>
        <a:lstStyle/>
        <a:p>
          <a:endParaRPr lang="ru-RU" sz="1100" dirty="0" smtClean="0"/>
        </a:p>
        <a:p>
          <a:r>
            <a:rPr lang="ru-RU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Отклонение  сроков лечения от установленных стандартами более чем на 50%;</a:t>
          </a:r>
          <a:endParaRPr lang="ru-RU" sz="18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C92C96-AC24-4CD4-ADCB-6A2498AB9E05}" type="parTrans" cxnId="{AE653182-C5E8-4458-B00F-ACD1671AF705}">
      <dgm:prSet/>
      <dgm:spPr/>
      <dgm:t>
        <a:bodyPr/>
        <a:lstStyle/>
        <a:p>
          <a:endParaRPr lang="ru-RU"/>
        </a:p>
      </dgm:t>
    </dgm:pt>
    <dgm:pt modelId="{C98BD554-9496-423B-B509-4814DB7021E0}" type="sibTrans" cxnId="{AE653182-C5E8-4458-B00F-ACD1671AF705}">
      <dgm:prSet/>
      <dgm:spPr/>
      <dgm:t>
        <a:bodyPr/>
        <a:lstStyle/>
        <a:p>
          <a:endParaRPr lang="ru-RU"/>
        </a:p>
      </dgm:t>
    </dgm:pt>
    <dgm:pt modelId="{4C87677A-5BF1-44FA-AD18-70D60AE7D8F6}">
      <dgm:prSet phldrT="[Текст]" custT="1"/>
      <dgm:spPr/>
      <dgm:t>
        <a:bodyPr/>
        <a:lstStyle/>
        <a:p>
          <a:r>
            <a:rPr lang="ru-RU" sz="17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повторное обоснованное обращение по поводу одного и того же заболевания в течение 1 месяца при оказании амбулаторно-поликлинической помощи.</a:t>
          </a:r>
          <a:endParaRPr lang="ru-RU" sz="17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C91BAF-2B8E-479D-BF1B-17A4DA7320CF}" type="parTrans" cxnId="{75B420EE-E1AD-4FC8-A420-424AA6A81F1E}">
      <dgm:prSet/>
      <dgm:spPr/>
      <dgm:t>
        <a:bodyPr/>
        <a:lstStyle/>
        <a:p>
          <a:endParaRPr lang="ru-RU"/>
        </a:p>
      </dgm:t>
    </dgm:pt>
    <dgm:pt modelId="{80B1CD4D-6B13-4DE4-86B9-FD6397A45094}" type="sibTrans" cxnId="{75B420EE-E1AD-4FC8-A420-424AA6A81F1E}">
      <dgm:prSet/>
      <dgm:spPr/>
      <dgm:t>
        <a:bodyPr/>
        <a:lstStyle/>
        <a:p>
          <a:endParaRPr lang="ru-RU"/>
        </a:p>
      </dgm:t>
    </dgm:pt>
    <dgm:pt modelId="{F53ED8E9-E377-46AD-ADEA-5A40ED54FBEE}">
      <dgm:prSet custT="1"/>
      <dgm:spPr/>
      <dgm:t>
        <a:bodyPr/>
        <a:lstStyle/>
        <a:p>
          <a:r>
            <a:rPr lang="ru-RU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повторная госпитализация по поводу одного и того же заболевания в течение 3 месяцев;</a:t>
          </a:r>
          <a:endParaRPr lang="ru-RU" sz="18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4BAB5B-15F6-4575-80E0-8BDBABB75E6A}" type="parTrans" cxnId="{16E9A0C1-E2B6-40FE-B057-ACB1F0989EB6}">
      <dgm:prSet/>
      <dgm:spPr/>
      <dgm:t>
        <a:bodyPr/>
        <a:lstStyle/>
        <a:p>
          <a:endParaRPr lang="ru-RU"/>
        </a:p>
      </dgm:t>
    </dgm:pt>
    <dgm:pt modelId="{F42F35A7-ACCA-4C92-9FD6-6CCFA91C0165}" type="sibTrans" cxnId="{16E9A0C1-E2B6-40FE-B057-ACB1F0989EB6}">
      <dgm:prSet/>
      <dgm:spPr/>
      <dgm:t>
        <a:bodyPr/>
        <a:lstStyle/>
        <a:p>
          <a:endParaRPr lang="ru-RU"/>
        </a:p>
      </dgm:t>
    </dgm:pt>
    <dgm:pt modelId="{4294FCB6-C0FD-430D-AF40-433B6D25D262}" type="pres">
      <dgm:prSet presAssocID="{67167C15-44AC-48AB-9566-2C97331AA3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EEF16F-5D77-49B0-B215-8FF2311EB0D9}" type="pres">
      <dgm:prSet presAssocID="{15A2EF40-A77F-4F8B-9323-B1CB5BF22AB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E1987-6403-4AE4-A3AF-594B2CDF51BE}" type="pres">
      <dgm:prSet presAssocID="{402E3464-4549-4ECE-AC50-911B8A08C051}" presName="sibTrans" presStyleCnt="0"/>
      <dgm:spPr/>
    </dgm:pt>
    <dgm:pt modelId="{04900B14-1E2E-42BF-9197-CFBDA320FDD5}" type="pres">
      <dgm:prSet presAssocID="{2E95D2E9-C855-4726-83B3-9C4E5FA0C16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B4C5B-7AE1-4741-AB32-206E2D496687}" type="pres">
      <dgm:prSet presAssocID="{C98BD554-9496-423B-B509-4814DB7021E0}" presName="sibTrans" presStyleCnt="0"/>
      <dgm:spPr/>
    </dgm:pt>
    <dgm:pt modelId="{FEA3D248-D930-4EB5-B256-CDFEF47BBC01}" type="pres">
      <dgm:prSet presAssocID="{F53ED8E9-E377-46AD-ADEA-5A40ED54FBE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00520-59A9-49CF-8C8D-FF31E9C9B9E6}" type="pres">
      <dgm:prSet presAssocID="{F42F35A7-ACCA-4C92-9FD6-6CCFA91C0165}" presName="sibTrans" presStyleCnt="0"/>
      <dgm:spPr/>
    </dgm:pt>
    <dgm:pt modelId="{7BB0BF1B-EC8F-4DD0-8597-CBA832584EBF}" type="pres">
      <dgm:prSet presAssocID="{4C87677A-5BF1-44FA-AD18-70D60AE7D8F6}" presName="node" presStyleLbl="node1" presStyleIdx="3" presStyleCnt="4" custLinFactNeighborX="-933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029572-C8D5-44E7-90D1-166FA37DED54}" type="presOf" srcId="{2E95D2E9-C855-4726-83B3-9C4E5FA0C169}" destId="{04900B14-1E2E-42BF-9197-CFBDA320FDD5}" srcOrd="0" destOrd="0" presId="urn:microsoft.com/office/officeart/2005/8/layout/hList6"/>
    <dgm:cxn modelId="{933F324D-A3D4-4EAB-A8DA-83987EAFFF5B}" type="presOf" srcId="{4C87677A-5BF1-44FA-AD18-70D60AE7D8F6}" destId="{7BB0BF1B-EC8F-4DD0-8597-CBA832584EBF}" srcOrd="0" destOrd="0" presId="urn:microsoft.com/office/officeart/2005/8/layout/hList6"/>
    <dgm:cxn modelId="{16E9A0C1-E2B6-40FE-B057-ACB1F0989EB6}" srcId="{67167C15-44AC-48AB-9566-2C97331AA33D}" destId="{F53ED8E9-E377-46AD-ADEA-5A40ED54FBEE}" srcOrd="2" destOrd="0" parTransId="{BF4BAB5B-15F6-4575-80E0-8BDBABB75E6A}" sibTransId="{F42F35A7-ACCA-4C92-9FD6-6CCFA91C0165}"/>
    <dgm:cxn modelId="{EA282530-8625-4967-864B-0AA9EA7FA51A}" type="presOf" srcId="{67167C15-44AC-48AB-9566-2C97331AA33D}" destId="{4294FCB6-C0FD-430D-AF40-433B6D25D262}" srcOrd="0" destOrd="0" presId="urn:microsoft.com/office/officeart/2005/8/layout/hList6"/>
    <dgm:cxn modelId="{75B420EE-E1AD-4FC8-A420-424AA6A81F1E}" srcId="{67167C15-44AC-48AB-9566-2C97331AA33D}" destId="{4C87677A-5BF1-44FA-AD18-70D60AE7D8F6}" srcOrd="3" destOrd="0" parTransId="{E2C91BAF-2B8E-479D-BF1B-17A4DA7320CF}" sibTransId="{80B1CD4D-6B13-4DE4-86B9-FD6397A45094}"/>
    <dgm:cxn modelId="{483F89A9-10A8-45DA-8EB5-6E08326DC85F}" type="presOf" srcId="{15A2EF40-A77F-4F8B-9323-B1CB5BF22AB5}" destId="{31EEF16F-5D77-49B0-B215-8FF2311EB0D9}" srcOrd="0" destOrd="0" presId="urn:microsoft.com/office/officeart/2005/8/layout/hList6"/>
    <dgm:cxn modelId="{7FAD88B8-8F47-4342-A333-3110C6FBC8D5}" type="presOf" srcId="{F53ED8E9-E377-46AD-ADEA-5A40ED54FBEE}" destId="{FEA3D248-D930-4EB5-B256-CDFEF47BBC01}" srcOrd="0" destOrd="0" presId="urn:microsoft.com/office/officeart/2005/8/layout/hList6"/>
    <dgm:cxn modelId="{6E715C90-645B-4D8D-B774-4673DC0CF16C}" srcId="{67167C15-44AC-48AB-9566-2C97331AA33D}" destId="{15A2EF40-A77F-4F8B-9323-B1CB5BF22AB5}" srcOrd="0" destOrd="0" parTransId="{C7497B3C-1EBA-43D4-8E1C-859ED87AD366}" sibTransId="{402E3464-4549-4ECE-AC50-911B8A08C051}"/>
    <dgm:cxn modelId="{AE653182-C5E8-4458-B00F-ACD1671AF705}" srcId="{67167C15-44AC-48AB-9566-2C97331AA33D}" destId="{2E95D2E9-C855-4726-83B3-9C4E5FA0C169}" srcOrd="1" destOrd="0" parTransId="{29C92C96-AC24-4CD4-ADCB-6A2498AB9E05}" sibTransId="{C98BD554-9496-423B-B509-4814DB7021E0}"/>
    <dgm:cxn modelId="{724A6091-BDBE-4240-89B2-CB6EEBE970FB}" type="presParOf" srcId="{4294FCB6-C0FD-430D-AF40-433B6D25D262}" destId="{31EEF16F-5D77-49B0-B215-8FF2311EB0D9}" srcOrd="0" destOrd="0" presId="urn:microsoft.com/office/officeart/2005/8/layout/hList6"/>
    <dgm:cxn modelId="{F6EF2C04-D233-44A5-9767-C6A53B66DC13}" type="presParOf" srcId="{4294FCB6-C0FD-430D-AF40-433B6D25D262}" destId="{28FE1987-6403-4AE4-A3AF-594B2CDF51BE}" srcOrd="1" destOrd="0" presId="urn:microsoft.com/office/officeart/2005/8/layout/hList6"/>
    <dgm:cxn modelId="{AB0582B3-9B5A-4958-8E0F-7A21B53BB24A}" type="presParOf" srcId="{4294FCB6-C0FD-430D-AF40-433B6D25D262}" destId="{04900B14-1E2E-42BF-9197-CFBDA320FDD5}" srcOrd="2" destOrd="0" presId="urn:microsoft.com/office/officeart/2005/8/layout/hList6"/>
    <dgm:cxn modelId="{3DE7C1CA-1D61-48BB-A637-2C9F338AE3FD}" type="presParOf" srcId="{4294FCB6-C0FD-430D-AF40-433B6D25D262}" destId="{B79B4C5B-7AE1-4741-AB32-206E2D496687}" srcOrd="3" destOrd="0" presId="urn:microsoft.com/office/officeart/2005/8/layout/hList6"/>
    <dgm:cxn modelId="{89AF77D2-A418-4929-B7B9-1491E38216D9}" type="presParOf" srcId="{4294FCB6-C0FD-430D-AF40-433B6D25D262}" destId="{FEA3D248-D930-4EB5-B256-CDFEF47BBC01}" srcOrd="4" destOrd="0" presId="urn:microsoft.com/office/officeart/2005/8/layout/hList6"/>
    <dgm:cxn modelId="{475B498A-8663-45CA-A0BF-D5A0CAF9B11F}" type="presParOf" srcId="{4294FCB6-C0FD-430D-AF40-433B6D25D262}" destId="{BB800520-59A9-49CF-8C8D-FF31E9C9B9E6}" srcOrd="5" destOrd="0" presId="urn:microsoft.com/office/officeart/2005/8/layout/hList6"/>
    <dgm:cxn modelId="{10599186-6D65-4B60-8744-04FDCE25A8F2}" type="presParOf" srcId="{4294FCB6-C0FD-430D-AF40-433B6D25D262}" destId="{7BB0BF1B-EC8F-4DD0-8597-CBA832584EB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EB1812-3017-4F4F-8644-8A9B0CBE1BEC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9F21D87-1A31-485F-96D2-15310D809393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bg1">
                  <a:lumMod val="10000"/>
                  <a:lumOff val="90000"/>
                </a:schemeClr>
              </a:solidFill>
              <a:latin typeface="Times New Roman" pitchFamily="18" charset="0"/>
              <a:cs typeface="Times New Roman" pitchFamily="18" charset="0"/>
            </a:rPr>
            <a:t>Внимательность?</a:t>
          </a:r>
          <a:endParaRPr lang="ru-RU" sz="3200" b="1" dirty="0">
            <a:solidFill>
              <a:schemeClr val="bg1">
                <a:lumMod val="10000"/>
                <a:lumOff val="9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60804CA-23A1-4D77-A615-61E383477FB0}" type="parTrans" cxnId="{6A70ED52-92A6-4AFC-A1EC-F57CDFD80641}">
      <dgm:prSet/>
      <dgm:spPr/>
      <dgm:t>
        <a:bodyPr/>
        <a:lstStyle/>
        <a:p>
          <a:endParaRPr lang="ru-RU"/>
        </a:p>
      </dgm:t>
    </dgm:pt>
    <dgm:pt modelId="{0052A656-5423-4F09-8CBC-D09B522A9D36}" type="sibTrans" cxnId="{6A70ED52-92A6-4AFC-A1EC-F57CDFD80641}">
      <dgm:prSet/>
      <dgm:spPr/>
      <dgm:t>
        <a:bodyPr/>
        <a:lstStyle/>
        <a:p>
          <a:endParaRPr lang="ru-RU"/>
        </a:p>
      </dgm:t>
    </dgm:pt>
    <dgm:pt modelId="{A7A37205-A3B1-4146-B513-28A829335BC5}">
      <dgm:prSet phldrT="[Текст]"/>
      <dgm:spPr/>
      <dgm:t>
        <a:bodyPr/>
        <a:lstStyle/>
        <a:p>
          <a:r>
            <a:rPr lang="ru-RU" b="1" dirty="0" smtClean="0">
              <a:solidFill>
                <a:schemeClr val="bg1">
                  <a:lumMod val="10000"/>
                  <a:lumOff val="90000"/>
                </a:schemeClr>
              </a:solidFill>
              <a:latin typeface="Times New Roman" pitchFamily="18" charset="0"/>
              <a:cs typeface="Times New Roman" pitchFamily="18" charset="0"/>
            </a:rPr>
            <a:t>Опыт?</a:t>
          </a:r>
          <a:endParaRPr lang="ru-RU" b="1" dirty="0">
            <a:solidFill>
              <a:schemeClr val="bg1">
                <a:lumMod val="10000"/>
                <a:lumOff val="9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3199F4A-8430-4918-8DDC-7E5B5137EB02}" type="parTrans" cxnId="{F3FCD079-34BC-4A10-BD47-0232782902EB}">
      <dgm:prSet/>
      <dgm:spPr/>
      <dgm:t>
        <a:bodyPr/>
        <a:lstStyle/>
        <a:p>
          <a:endParaRPr lang="ru-RU"/>
        </a:p>
      </dgm:t>
    </dgm:pt>
    <dgm:pt modelId="{B50EB0C9-6BF4-472C-99CE-8C2E1B76AC72}" type="sibTrans" cxnId="{F3FCD079-34BC-4A10-BD47-0232782902EB}">
      <dgm:prSet/>
      <dgm:spPr/>
      <dgm:t>
        <a:bodyPr/>
        <a:lstStyle/>
        <a:p>
          <a:endParaRPr lang="ru-RU"/>
        </a:p>
      </dgm:t>
    </dgm:pt>
    <dgm:pt modelId="{954D34A7-8857-4D3E-880E-D955020C897E}">
      <dgm:prSet/>
      <dgm:spPr/>
      <dgm:t>
        <a:bodyPr/>
        <a:lstStyle/>
        <a:p>
          <a:r>
            <a:rPr lang="ru-RU" b="1" dirty="0" smtClean="0">
              <a:solidFill>
                <a:schemeClr val="bg1">
                  <a:lumMod val="10000"/>
                  <a:lumOff val="90000"/>
                </a:schemeClr>
              </a:solidFill>
              <a:latin typeface="Times New Roman" pitchFamily="18" charset="0"/>
              <a:cs typeface="Times New Roman" pitchFamily="18" charset="0"/>
            </a:rPr>
            <a:t>Сострадание? Гуманность?</a:t>
          </a:r>
          <a:endParaRPr lang="ru-RU" b="1" dirty="0">
            <a:solidFill>
              <a:schemeClr val="bg1">
                <a:lumMod val="10000"/>
                <a:lumOff val="9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8C94857-FBE1-41A0-83A9-50710590E994}" type="parTrans" cxnId="{CDA30712-BA69-484A-AF18-A76B9DC276FA}">
      <dgm:prSet/>
      <dgm:spPr/>
      <dgm:t>
        <a:bodyPr/>
        <a:lstStyle/>
        <a:p>
          <a:endParaRPr lang="ru-RU"/>
        </a:p>
      </dgm:t>
    </dgm:pt>
    <dgm:pt modelId="{F9D07F2D-B5C2-4581-8C8B-1EF6E3BCBBA9}" type="sibTrans" cxnId="{CDA30712-BA69-484A-AF18-A76B9DC276FA}">
      <dgm:prSet/>
      <dgm:spPr/>
      <dgm:t>
        <a:bodyPr/>
        <a:lstStyle/>
        <a:p>
          <a:endParaRPr lang="ru-RU"/>
        </a:p>
      </dgm:t>
    </dgm:pt>
    <dgm:pt modelId="{E51C56EB-150F-441B-BC78-976E5EC01F64}">
      <dgm:prSet/>
      <dgm:spPr/>
      <dgm:t>
        <a:bodyPr/>
        <a:lstStyle/>
        <a:p>
          <a:r>
            <a:rPr lang="ru-RU" b="1" dirty="0" smtClean="0">
              <a:solidFill>
                <a:schemeClr val="bg1">
                  <a:lumMod val="10000"/>
                  <a:lumOff val="90000"/>
                </a:schemeClr>
              </a:solidFill>
              <a:latin typeface="Times New Roman" pitchFamily="18" charset="0"/>
              <a:cs typeface="Times New Roman" pitchFamily="18" charset="0"/>
            </a:rPr>
            <a:t>Профессионализм? Знания?</a:t>
          </a:r>
          <a:endParaRPr lang="ru-RU" dirty="0">
            <a:solidFill>
              <a:schemeClr val="bg1">
                <a:lumMod val="10000"/>
                <a:lumOff val="90000"/>
              </a:schemeClr>
            </a:solidFill>
          </a:endParaRPr>
        </a:p>
      </dgm:t>
    </dgm:pt>
    <dgm:pt modelId="{B6107305-A2A8-44CE-946E-EEA2A48BE0D7}" type="parTrans" cxnId="{EB8A1259-B2E7-42EE-A12A-2CE51817D43C}">
      <dgm:prSet/>
      <dgm:spPr/>
      <dgm:t>
        <a:bodyPr/>
        <a:lstStyle/>
        <a:p>
          <a:endParaRPr lang="ru-RU"/>
        </a:p>
      </dgm:t>
    </dgm:pt>
    <dgm:pt modelId="{B4DE6FDF-F865-4F9A-85BF-C1EB5C99CD5F}" type="sibTrans" cxnId="{EB8A1259-B2E7-42EE-A12A-2CE51817D43C}">
      <dgm:prSet/>
      <dgm:spPr/>
      <dgm:t>
        <a:bodyPr/>
        <a:lstStyle/>
        <a:p>
          <a:endParaRPr lang="ru-RU"/>
        </a:p>
      </dgm:t>
    </dgm:pt>
    <dgm:pt modelId="{51439A54-F843-4A18-9BE7-0D2AE0D01E56}" type="pres">
      <dgm:prSet presAssocID="{96EB1812-3017-4F4F-8644-8A9B0CBE1BE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4FCE1B-287F-4869-A07F-C2FD56DA06AD}" type="pres">
      <dgm:prSet presAssocID="{F9F21D87-1A31-485F-96D2-15310D809393}" presName="composite" presStyleCnt="0"/>
      <dgm:spPr/>
    </dgm:pt>
    <dgm:pt modelId="{FDE67816-16D8-4EA2-B8C8-4A2A04A2BBF5}" type="pres">
      <dgm:prSet presAssocID="{F9F21D87-1A31-485F-96D2-15310D809393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FC4E556-C2EE-4A77-8881-17E2C2FA0358}" type="pres">
      <dgm:prSet presAssocID="{F9F21D87-1A31-485F-96D2-15310D809393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DA03E-2D0C-4973-B0DC-F2C28EAF1148}" type="pres">
      <dgm:prSet presAssocID="{0052A656-5423-4F09-8CBC-D09B522A9D36}" presName="spacing" presStyleCnt="0"/>
      <dgm:spPr/>
    </dgm:pt>
    <dgm:pt modelId="{C7E74031-BAA5-4B14-8832-8438060D41D8}" type="pres">
      <dgm:prSet presAssocID="{A7A37205-A3B1-4146-B513-28A829335BC5}" presName="composite" presStyleCnt="0"/>
      <dgm:spPr/>
    </dgm:pt>
    <dgm:pt modelId="{7E0C2FE1-AD07-479F-AF9E-BC9405C29044}" type="pres">
      <dgm:prSet presAssocID="{A7A37205-A3B1-4146-B513-28A829335BC5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FB04616-C82C-469E-9805-069E9AB92D2A}" type="pres">
      <dgm:prSet presAssocID="{A7A37205-A3B1-4146-B513-28A829335BC5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AC029-0660-46B1-8E2A-1198D2DDED6D}" type="pres">
      <dgm:prSet presAssocID="{B50EB0C9-6BF4-472C-99CE-8C2E1B76AC72}" presName="spacing" presStyleCnt="0"/>
      <dgm:spPr/>
    </dgm:pt>
    <dgm:pt modelId="{743599D4-2807-49E1-8AC5-707289E99B34}" type="pres">
      <dgm:prSet presAssocID="{954D34A7-8857-4D3E-880E-D955020C897E}" presName="composite" presStyleCnt="0"/>
      <dgm:spPr/>
    </dgm:pt>
    <dgm:pt modelId="{84D1D7F3-5AE3-4CD2-B66C-CBFCEE37A8C7}" type="pres">
      <dgm:prSet presAssocID="{954D34A7-8857-4D3E-880E-D955020C897E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1FA8255-689C-4884-BC3D-4B028F85B98C}" type="pres">
      <dgm:prSet presAssocID="{954D34A7-8857-4D3E-880E-D955020C897E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B0BEA-ADB3-4DCB-A678-10107FE15B47}" type="pres">
      <dgm:prSet presAssocID="{F9D07F2D-B5C2-4581-8C8B-1EF6E3BCBBA9}" presName="spacing" presStyleCnt="0"/>
      <dgm:spPr/>
    </dgm:pt>
    <dgm:pt modelId="{DBAD1938-F0D0-49A1-9B06-FAADD962BB00}" type="pres">
      <dgm:prSet presAssocID="{E51C56EB-150F-441B-BC78-976E5EC01F64}" presName="composite" presStyleCnt="0"/>
      <dgm:spPr/>
    </dgm:pt>
    <dgm:pt modelId="{3CDFB1C2-7F27-4C9B-BAF3-3A18D8647213}" type="pres">
      <dgm:prSet presAssocID="{E51C56EB-150F-441B-BC78-976E5EC01F64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170D78B-09D8-4070-94A8-804DAB39DD32}" type="pres">
      <dgm:prSet presAssocID="{E51C56EB-150F-441B-BC78-976E5EC01F64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8A1259-B2E7-42EE-A12A-2CE51817D43C}" srcId="{96EB1812-3017-4F4F-8644-8A9B0CBE1BEC}" destId="{E51C56EB-150F-441B-BC78-976E5EC01F64}" srcOrd="3" destOrd="0" parTransId="{B6107305-A2A8-44CE-946E-EEA2A48BE0D7}" sibTransId="{B4DE6FDF-F865-4F9A-85BF-C1EB5C99CD5F}"/>
    <dgm:cxn modelId="{CDA30712-BA69-484A-AF18-A76B9DC276FA}" srcId="{96EB1812-3017-4F4F-8644-8A9B0CBE1BEC}" destId="{954D34A7-8857-4D3E-880E-D955020C897E}" srcOrd="2" destOrd="0" parTransId="{28C94857-FBE1-41A0-83A9-50710590E994}" sibTransId="{F9D07F2D-B5C2-4581-8C8B-1EF6E3BCBBA9}"/>
    <dgm:cxn modelId="{5B67DA0D-DA3E-4151-A475-36EBCA0FA152}" type="presOf" srcId="{954D34A7-8857-4D3E-880E-D955020C897E}" destId="{31FA8255-689C-4884-BC3D-4B028F85B98C}" srcOrd="0" destOrd="0" presId="urn:microsoft.com/office/officeart/2005/8/layout/vList3"/>
    <dgm:cxn modelId="{E70D075E-C352-492D-BBF1-940BB91FE32C}" type="presOf" srcId="{A7A37205-A3B1-4146-B513-28A829335BC5}" destId="{0FB04616-C82C-469E-9805-069E9AB92D2A}" srcOrd="0" destOrd="0" presId="urn:microsoft.com/office/officeart/2005/8/layout/vList3"/>
    <dgm:cxn modelId="{F3FCD079-34BC-4A10-BD47-0232782902EB}" srcId="{96EB1812-3017-4F4F-8644-8A9B0CBE1BEC}" destId="{A7A37205-A3B1-4146-B513-28A829335BC5}" srcOrd="1" destOrd="0" parTransId="{43199F4A-8430-4918-8DDC-7E5B5137EB02}" sibTransId="{B50EB0C9-6BF4-472C-99CE-8C2E1B76AC72}"/>
    <dgm:cxn modelId="{6A70ED52-92A6-4AFC-A1EC-F57CDFD80641}" srcId="{96EB1812-3017-4F4F-8644-8A9B0CBE1BEC}" destId="{F9F21D87-1A31-485F-96D2-15310D809393}" srcOrd="0" destOrd="0" parTransId="{D60804CA-23A1-4D77-A615-61E383477FB0}" sibTransId="{0052A656-5423-4F09-8CBC-D09B522A9D36}"/>
    <dgm:cxn modelId="{7F9F13CE-13C3-46B2-BA4F-C00344F21ECF}" type="presOf" srcId="{F9F21D87-1A31-485F-96D2-15310D809393}" destId="{1FC4E556-C2EE-4A77-8881-17E2C2FA0358}" srcOrd="0" destOrd="0" presId="urn:microsoft.com/office/officeart/2005/8/layout/vList3"/>
    <dgm:cxn modelId="{6D087FD4-8CC9-48E8-BCD0-53F9EA47ECDD}" type="presOf" srcId="{96EB1812-3017-4F4F-8644-8A9B0CBE1BEC}" destId="{51439A54-F843-4A18-9BE7-0D2AE0D01E56}" srcOrd="0" destOrd="0" presId="urn:microsoft.com/office/officeart/2005/8/layout/vList3"/>
    <dgm:cxn modelId="{637E32CC-E18A-4298-BBAF-DAD31641263E}" type="presOf" srcId="{E51C56EB-150F-441B-BC78-976E5EC01F64}" destId="{8170D78B-09D8-4070-94A8-804DAB39DD32}" srcOrd="0" destOrd="0" presId="urn:microsoft.com/office/officeart/2005/8/layout/vList3"/>
    <dgm:cxn modelId="{9786628E-81CB-4665-8676-8EFD4E9359AC}" type="presParOf" srcId="{51439A54-F843-4A18-9BE7-0D2AE0D01E56}" destId="{F34FCE1B-287F-4869-A07F-C2FD56DA06AD}" srcOrd="0" destOrd="0" presId="urn:microsoft.com/office/officeart/2005/8/layout/vList3"/>
    <dgm:cxn modelId="{DF02BDB6-139A-4ABC-B608-86774022C9A5}" type="presParOf" srcId="{F34FCE1B-287F-4869-A07F-C2FD56DA06AD}" destId="{FDE67816-16D8-4EA2-B8C8-4A2A04A2BBF5}" srcOrd="0" destOrd="0" presId="urn:microsoft.com/office/officeart/2005/8/layout/vList3"/>
    <dgm:cxn modelId="{46BDCCAC-F35D-4CF1-A53A-08D4CB1CE79E}" type="presParOf" srcId="{F34FCE1B-287F-4869-A07F-C2FD56DA06AD}" destId="{1FC4E556-C2EE-4A77-8881-17E2C2FA0358}" srcOrd="1" destOrd="0" presId="urn:microsoft.com/office/officeart/2005/8/layout/vList3"/>
    <dgm:cxn modelId="{532969D3-5F22-49B4-AC0A-32535B8EFB64}" type="presParOf" srcId="{51439A54-F843-4A18-9BE7-0D2AE0D01E56}" destId="{406DA03E-2D0C-4973-B0DC-F2C28EAF1148}" srcOrd="1" destOrd="0" presId="urn:microsoft.com/office/officeart/2005/8/layout/vList3"/>
    <dgm:cxn modelId="{5A5BEBC1-F333-4E9D-A0F1-115DD9ACA0F4}" type="presParOf" srcId="{51439A54-F843-4A18-9BE7-0D2AE0D01E56}" destId="{C7E74031-BAA5-4B14-8832-8438060D41D8}" srcOrd="2" destOrd="0" presId="urn:microsoft.com/office/officeart/2005/8/layout/vList3"/>
    <dgm:cxn modelId="{9EF30174-79BC-4707-834F-ADA6A729182D}" type="presParOf" srcId="{C7E74031-BAA5-4B14-8832-8438060D41D8}" destId="{7E0C2FE1-AD07-479F-AF9E-BC9405C29044}" srcOrd="0" destOrd="0" presId="urn:microsoft.com/office/officeart/2005/8/layout/vList3"/>
    <dgm:cxn modelId="{A4315AEA-17FB-471D-8088-809BE9C433CA}" type="presParOf" srcId="{C7E74031-BAA5-4B14-8832-8438060D41D8}" destId="{0FB04616-C82C-469E-9805-069E9AB92D2A}" srcOrd="1" destOrd="0" presId="urn:microsoft.com/office/officeart/2005/8/layout/vList3"/>
    <dgm:cxn modelId="{19ED7B75-5802-41F4-B00E-C83C67FB4975}" type="presParOf" srcId="{51439A54-F843-4A18-9BE7-0D2AE0D01E56}" destId="{39BAC029-0660-46B1-8E2A-1198D2DDED6D}" srcOrd="3" destOrd="0" presId="urn:microsoft.com/office/officeart/2005/8/layout/vList3"/>
    <dgm:cxn modelId="{4C6914A9-54DF-470F-BE10-36E760E3864E}" type="presParOf" srcId="{51439A54-F843-4A18-9BE7-0D2AE0D01E56}" destId="{743599D4-2807-49E1-8AC5-707289E99B34}" srcOrd="4" destOrd="0" presId="urn:microsoft.com/office/officeart/2005/8/layout/vList3"/>
    <dgm:cxn modelId="{5408520E-FBA6-4F63-B301-0797D9A16B4C}" type="presParOf" srcId="{743599D4-2807-49E1-8AC5-707289E99B34}" destId="{84D1D7F3-5AE3-4CD2-B66C-CBFCEE37A8C7}" srcOrd="0" destOrd="0" presId="urn:microsoft.com/office/officeart/2005/8/layout/vList3"/>
    <dgm:cxn modelId="{EC7D165C-18CC-4C33-B606-BF3529FF175F}" type="presParOf" srcId="{743599D4-2807-49E1-8AC5-707289E99B34}" destId="{31FA8255-689C-4884-BC3D-4B028F85B98C}" srcOrd="1" destOrd="0" presId="urn:microsoft.com/office/officeart/2005/8/layout/vList3"/>
    <dgm:cxn modelId="{01EEDEA7-4BC6-478A-A140-A847626348E8}" type="presParOf" srcId="{51439A54-F843-4A18-9BE7-0D2AE0D01E56}" destId="{E82B0BEA-ADB3-4DCB-A678-10107FE15B47}" srcOrd="5" destOrd="0" presId="urn:microsoft.com/office/officeart/2005/8/layout/vList3"/>
    <dgm:cxn modelId="{4B7A8866-62F8-4E77-A6E9-935AFCCA3F1F}" type="presParOf" srcId="{51439A54-F843-4A18-9BE7-0D2AE0D01E56}" destId="{DBAD1938-F0D0-49A1-9B06-FAADD962BB00}" srcOrd="6" destOrd="0" presId="urn:microsoft.com/office/officeart/2005/8/layout/vList3"/>
    <dgm:cxn modelId="{10F58373-4B2D-4494-862F-9D2F2D3E46B1}" type="presParOf" srcId="{DBAD1938-F0D0-49A1-9B06-FAADD962BB00}" destId="{3CDFB1C2-7F27-4C9B-BAF3-3A18D8647213}" srcOrd="0" destOrd="0" presId="urn:microsoft.com/office/officeart/2005/8/layout/vList3"/>
    <dgm:cxn modelId="{703DFE1D-DD40-403C-BEB1-24A39DDFA4C4}" type="presParOf" srcId="{DBAD1938-F0D0-49A1-9B06-FAADD962BB00}" destId="{8170D78B-09D8-4070-94A8-804DAB39DD3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91F75B-1C27-4C49-A042-9F994CD835E8}">
      <dsp:nvSpPr>
        <dsp:cNvPr id="0" name=""/>
        <dsp:cNvSpPr/>
      </dsp:nvSpPr>
      <dsp:spPr>
        <a:xfrm>
          <a:off x="6784544" y="157239"/>
          <a:ext cx="2808964" cy="18258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latin typeface="Times New Roman" pitchFamily="18" charset="0"/>
              <a:cs typeface="Times New Roman" pitchFamily="18" charset="0"/>
            </a:rPr>
            <a:t>Врач</a:t>
          </a:r>
          <a:r>
            <a:rPr lang="ru-RU" sz="5400" kern="1200" dirty="0" smtClean="0"/>
            <a:t> </a:t>
          </a:r>
          <a:endParaRPr lang="ru-RU" sz="5400" kern="1200" dirty="0"/>
        </a:p>
      </dsp:txBody>
      <dsp:txXfrm>
        <a:off x="6784544" y="157239"/>
        <a:ext cx="2808964" cy="1825826"/>
      </dsp:txXfrm>
    </dsp:sp>
    <dsp:sp modelId="{D9DE97D0-8E9A-41C4-B87E-BF02799C55DE}">
      <dsp:nvSpPr>
        <dsp:cNvPr id="0" name=""/>
        <dsp:cNvSpPr/>
      </dsp:nvSpPr>
      <dsp:spPr>
        <a:xfrm>
          <a:off x="5069190" y="1141461"/>
          <a:ext cx="6027685" cy="6027685"/>
        </a:xfrm>
        <a:custGeom>
          <a:avLst/>
          <a:gdLst/>
          <a:ahLst/>
          <a:cxnLst/>
          <a:rect l="0" t="0" r="0" b="0"/>
          <a:pathLst>
            <a:path>
              <a:moveTo>
                <a:pt x="4541145" y="415651"/>
              </a:moveTo>
              <a:arcTo wR="3013842" hR="3013842" stAng="18026905" swAng="221841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E573F9-124A-4082-A19A-03E84D8D1DE0}">
      <dsp:nvSpPr>
        <dsp:cNvPr id="0" name=""/>
        <dsp:cNvSpPr/>
      </dsp:nvSpPr>
      <dsp:spPr>
        <a:xfrm>
          <a:off x="9610416" y="3016176"/>
          <a:ext cx="2808964" cy="1825826"/>
        </a:xfrm>
        <a:prstGeom prst="roundRect">
          <a:avLst/>
        </a:prstGeom>
        <a:solidFill>
          <a:schemeClr val="accent2">
            <a:hueOff val="-6721063"/>
            <a:satOff val="2923"/>
            <a:lumOff val="85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Общество</a:t>
          </a:r>
          <a:endParaRPr lang="ru-RU" sz="3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610416" y="3016176"/>
        <a:ext cx="2808964" cy="1825826"/>
      </dsp:txXfrm>
    </dsp:sp>
    <dsp:sp modelId="{3DFAF4A9-52B1-4115-BAC4-FC36B471CA94}">
      <dsp:nvSpPr>
        <dsp:cNvPr id="0" name=""/>
        <dsp:cNvSpPr/>
      </dsp:nvSpPr>
      <dsp:spPr>
        <a:xfrm>
          <a:off x="4987213" y="915247"/>
          <a:ext cx="6027685" cy="6027685"/>
        </a:xfrm>
        <a:custGeom>
          <a:avLst/>
          <a:gdLst/>
          <a:ahLst/>
          <a:cxnLst/>
          <a:rect l="0" t="0" r="0" b="0"/>
          <a:pathLst>
            <a:path>
              <a:moveTo>
                <a:pt x="5879086" y="3948524"/>
              </a:moveTo>
              <a:arcTo wR="3013842" hR="3013842" stAng="1084022" swAng="2623355"/>
            </a:path>
          </a:pathLst>
        </a:custGeom>
        <a:noFill/>
        <a:ln w="9525" cap="flat" cmpd="sng" algn="ctr">
          <a:solidFill>
            <a:schemeClr val="accent2">
              <a:hueOff val="-6721063"/>
              <a:satOff val="2923"/>
              <a:lumOff val="85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DDB01A-D78B-4EC4-89F9-71181B5D61D1}">
      <dsp:nvSpPr>
        <dsp:cNvPr id="0" name=""/>
        <dsp:cNvSpPr/>
      </dsp:nvSpPr>
      <dsp:spPr>
        <a:xfrm>
          <a:off x="6596573" y="6030019"/>
          <a:ext cx="2808964" cy="1825826"/>
        </a:xfrm>
        <a:prstGeom prst="roundRect">
          <a:avLst/>
        </a:prstGeom>
        <a:solidFill>
          <a:schemeClr val="accent2">
            <a:hueOff val="-13442126"/>
            <a:satOff val="5846"/>
            <a:lumOff val="170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Врачебный коллектив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96573" y="6030019"/>
        <a:ext cx="2808964" cy="1825826"/>
      </dsp:txXfrm>
    </dsp:sp>
    <dsp:sp modelId="{F20F32D0-19FC-46C6-86E5-29FEB1754E39}">
      <dsp:nvSpPr>
        <dsp:cNvPr id="0" name=""/>
        <dsp:cNvSpPr/>
      </dsp:nvSpPr>
      <dsp:spPr>
        <a:xfrm>
          <a:off x="4987213" y="915247"/>
          <a:ext cx="6027685" cy="6027685"/>
        </a:xfrm>
        <a:custGeom>
          <a:avLst/>
          <a:gdLst/>
          <a:ahLst/>
          <a:cxnLst/>
          <a:rect l="0" t="0" r="0" b="0"/>
          <a:pathLst>
            <a:path>
              <a:moveTo>
                <a:pt x="1589167" y="5669694"/>
              </a:moveTo>
              <a:arcTo wR="3013842" hR="3013842" stAng="7092623" swAng="2623355"/>
            </a:path>
          </a:pathLst>
        </a:custGeom>
        <a:noFill/>
        <a:ln w="9525" cap="flat" cmpd="sng" algn="ctr">
          <a:solidFill>
            <a:schemeClr val="accent2">
              <a:hueOff val="-13442126"/>
              <a:satOff val="5846"/>
              <a:lumOff val="170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67D9F-2728-4D68-89BA-7A691442DB03}">
      <dsp:nvSpPr>
        <dsp:cNvPr id="0" name=""/>
        <dsp:cNvSpPr/>
      </dsp:nvSpPr>
      <dsp:spPr>
        <a:xfrm>
          <a:off x="3582730" y="3016176"/>
          <a:ext cx="2808964" cy="1825826"/>
        </a:xfrm>
        <a:prstGeom prst="roundRect">
          <a:avLst/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Медсестра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82730" y="3016176"/>
        <a:ext cx="2808964" cy="1825826"/>
      </dsp:txXfrm>
    </dsp:sp>
    <dsp:sp modelId="{D5FAF65D-629E-43AA-9F57-A83C57264B1C}">
      <dsp:nvSpPr>
        <dsp:cNvPr id="0" name=""/>
        <dsp:cNvSpPr/>
      </dsp:nvSpPr>
      <dsp:spPr>
        <a:xfrm>
          <a:off x="4918720" y="1107853"/>
          <a:ext cx="6027685" cy="6027685"/>
        </a:xfrm>
        <a:custGeom>
          <a:avLst/>
          <a:gdLst/>
          <a:ahLst/>
          <a:cxnLst/>
          <a:rect l="0" t="0" r="0" b="0"/>
          <a:pathLst>
            <a:path>
              <a:moveTo>
                <a:pt x="218823" y="1886406"/>
              </a:moveTo>
              <a:arcTo wR="3013842" hR="3013842" stAng="12118070" swAng="2711592"/>
            </a:path>
          </a:pathLst>
        </a:custGeom>
        <a:noFill/>
        <a:ln w="9525" cap="flat" cmpd="sng" algn="ctr">
          <a:solidFill>
            <a:schemeClr val="accent2">
              <a:hueOff val="-20163188"/>
              <a:satOff val="8769"/>
              <a:lumOff val="255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6A17FD-02ED-4DFE-88C8-E9936E58C5B0}">
      <dsp:nvSpPr>
        <dsp:cNvPr id="0" name=""/>
        <dsp:cNvSpPr/>
      </dsp:nvSpPr>
      <dsp:spPr>
        <a:xfrm rot="10800000">
          <a:off x="1004326" y="508817"/>
          <a:ext cx="8139644" cy="6477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551" tIns="57150" rIns="10668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случаи с дефектами, затрудняющими оценку процесса  оказания помощи и/или планирование потребности в ресурсах здравоохранения  </a:t>
          </a:r>
          <a:r>
            <a:rPr lang="ru-RU" sz="1500" b="1" i="1" kern="12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(условно надлежащее КМП)</a:t>
          </a:r>
          <a:endParaRPr lang="ru-RU" sz="1500" kern="1200" dirty="0">
            <a:solidFill>
              <a:srgbClr val="FFFFFF"/>
            </a:solidFill>
          </a:endParaRPr>
        </a:p>
      </dsp:txBody>
      <dsp:txXfrm rot="10800000">
        <a:off x="1004326" y="508817"/>
        <a:ext cx="8139644" cy="647783"/>
      </dsp:txXfrm>
    </dsp:sp>
    <dsp:sp modelId="{544C1E8A-4E62-4300-A00B-55125E982542}">
      <dsp:nvSpPr>
        <dsp:cNvPr id="0" name=""/>
        <dsp:cNvSpPr/>
      </dsp:nvSpPr>
      <dsp:spPr>
        <a:xfrm flipH="1" flipV="1">
          <a:off x="530939" y="806828"/>
          <a:ext cx="45718" cy="5042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C1FB3-5405-471D-ACE6-F8470AE4C935}">
      <dsp:nvSpPr>
        <dsp:cNvPr id="0" name=""/>
        <dsp:cNvSpPr/>
      </dsp:nvSpPr>
      <dsp:spPr>
        <a:xfrm rot="10800000">
          <a:off x="1004326" y="1337199"/>
          <a:ext cx="8139644" cy="6122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551" tIns="57150" rIns="10668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неоптимальное</a:t>
          </a: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500" b="1" kern="12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использование</a:t>
          </a: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   </a:t>
          </a:r>
          <a:r>
            <a:rPr lang="ru-RU" sz="1500" b="1" kern="12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ресурсов</a:t>
          </a: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kern="12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здравоохранения</a:t>
          </a:r>
          <a:endParaRPr lang="ru-RU" sz="1500" kern="1200" dirty="0">
            <a:solidFill>
              <a:srgbClr val="FFFFFF"/>
            </a:solidFill>
          </a:endParaRPr>
        </a:p>
      </dsp:txBody>
      <dsp:txXfrm rot="10800000">
        <a:off x="1004326" y="1337199"/>
        <a:ext cx="8139644" cy="612242"/>
      </dsp:txXfrm>
    </dsp:sp>
    <dsp:sp modelId="{EEB64703-E1D1-4B16-ADB7-E5A63B2765B1}">
      <dsp:nvSpPr>
        <dsp:cNvPr id="0" name=""/>
        <dsp:cNvSpPr/>
      </dsp:nvSpPr>
      <dsp:spPr>
        <a:xfrm flipV="1">
          <a:off x="500033" y="1571634"/>
          <a:ext cx="69324" cy="2289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080F0-D6FE-4054-B003-917341B7D115}">
      <dsp:nvSpPr>
        <dsp:cNvPr id="0" name=""/>
        <dsp:cNvSpPr/>
      </dsp:nvSpPr>
      <dsp:spPr>
        <a:xfrm rot="10800000">
          <a:off x="1004326" y="2165580"/>
          <a:ext cx="8139644" cy="5990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551" tIns="57150" rIns="10668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повышен / не снижен риск ухудшения / </a:t>
          </a:r>
          <a:r>
            <a:rPr lang="ru-RU" sz="1500" b="1" kern="1200" dirty="0" err="1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неулучшения</a:t>
          </a:r>
          <a:r>
            <a:rPr lang="ru-RU" sz="1500" b="1" kern="12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 состояния пациента, развития новых заболеваний (</a:t>
          </a:r>
          <a:r>
            <a:rPr lang="ru-RU" sz="1500" b="1" i="1" kern="12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возможное развитие)</a:t>
          </a:r>
          <a:endParaRPr lang="ru-RU" sz="1500" b="1" kern="1200" dirty="0">
            <a:solidFill>
              <a:srgbClr val="FFFFFF"/>
            </a:solidFill>
          </a:endParaRPr>
        </a:p>
      </dsp:txBody>
      <dsp:txXfrm rot="10800000">
        <a:off x="1004326" y="2165580"/>
        <a:ext cx="8139644" cy="599077"/>
      </dsp:txXfrm>
    </dsp:sp>
    <dsp:sp modelId="{AFF713FE-30B6-4ADD-8AF5-7C0E05BB0E32}">
      <dsp:nvSpPr>
        <dsp:cNvPr id="0" name=""/>
        <dsp:cNvSpPr/>
      </dsp:nvSpPr>
      <dsp:spPr>
        <a:xfrm>
          <a:off x="500033" y="2428889"/>
          <a:ext cx="240207" cy="4571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EE79D-78DA-48AC-B2C2-A4FF46E35FBC}">
      <dsp:nvSpPr>
        <dsp:cNvPr id="0" name=""/>
        <dsp:cNvSpPr/>
      </dsp:nvSpPr>
      <dsp:spPr>
        <a:xfrm rot="10800000">
          <a:off x="1004326" y="2930242"/>
          <a:ext cx="8139644" cy="70197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551" tIns="57150" rIns="10668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ухудшение / </a:t>
          </a:r>
          <a:r>
            <a:rPr lang="ru-RU" sz="1500" b="1" kern="1200" dirty="0" err="1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неулучшение</a:t>
          </a:r>
          <a:r>
            <a:rPr lang="ru-RU" sz="1500" b="1" kern="12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 состояния пациента,  развитие новых заболеваний </a:t>
          </a:r>
          <a:r>
            <a:rPr lang="ru-RU" sz="1500" b="1" i="1" kern="12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(реальное развитие)</a:t>
          </a:r>
          <a:endParaRPr lang="ru-RU" sz="1500" kern="1200" dirty="0">
            <a:solidFill>
              <a:srgbClr val="FFFFFF"/>
            </a:solidFill>
          </a:endParaRPr>
        </a:p>
      </dsp:txBody>
      <dsp:txXfrm rot="10800000">
        <a:off x="1004326" y="2930242"/>
        <a:ext cx="8139644" cy="701979"/>
      </dsp:txXfrm>
    </dsp:sp>
    <dsp:sp modelId="{63381125-2B0F-4626-A679-FE37088A668D}">
      <dsp:nvSpPr>
        <dsp:cNvPr id="0" name=""/>
        <dsp:cNvSpPr/>
      </dsp:nvSpPr>
      <dsp:spPr>
        <a:xfrm>
          <a:off x="500033" y="3214710"/>
          <a:ext cx="206573" cy="4571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FAC15-8EA5-44E6-A103-6A12B4E84630}">
      <dsp:nvSpPr>
        <dsp:cNvPr id="0" name=""/>
        <dsp:cNvSpPr/>
      </dsp:nvSpPr>
      <dsp:spPr>
        <a:xfrm rot="10800000">
          <a:off x="1004326" y="3856448"/>
          <a:ext cx="8139644" cy="8042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551" tIns="57150" rIns="10668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влияние на состояние пациента,  повышен / не снижен риск преждевременной смерти, инвалидности  (</a:t>
          </a:r>
          <a:r>
            <a:rPr lang="ru-RU" sz="1500" b="1" i="1" kern="12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возможное развитие</a:t>
          </a:r>
          <a:r>
            <a:rPr lang="ru-RU" sz="1500" b="1" kern="12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500" kern="1200" dirty="0">
            <a:solidFill>
              <a:srgbClr val="FFFFFF"/>
            </a:solidFill>
          </a:endParaRPr>
        </a:p>
      </dsp:txBody>
      <dsp:txXfrm rot="10800000">
        <a:off x="1004326" y="3856448"/>
        <a:ext cx="8139644" cy="804249"/>
      </dsp:txXfrm>
    </dsp:sp>
    <dsp:sp modelId="{33E49A4E-F3F2-4691-881E-4A2B89345C89}">
      <dsp:nvSpPr>
        <dsp:cNvPr id="0" name=""/>
        <dsp:cNvSpPr/>
      </dsp:nvSpPr>
      <dsp:spPr>
        <a:xfrm flipH="1">
          <a:off x="642910" y="4256276"/>
          <a:ext cx="99582" cy="4571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D7502-298D-4B88-B6DB-05F9822DCF18}">
      <dsp:nvSpPr>
        <dsp:cNvPr id="0" name=""/>
        <dsp:cNvSpPr/>
      </dsp:nvSpPr>
      <dsp:spPr>
        <a:xfrm rot="10800000">
          <a:off x="1004326" y="4805433"/>
          <a:ext cx="8139644" cy="70380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551" tIns="57150" rIns="10668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влияние на состояние пациента с негативными социальными последствиям   - преждевременная смерть, инвалидность   </a:t>
          </a:r>
          <a:r>
            <a:rPr lang="ru-RU" sz="1500" b="1" i="1" kern="12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(реальное развитие)</a:t>
          </a:r>
          <a:endParaRPr lang="ru-RU" sz="1500" kern="1200" dirty="0">
            <a:solidFill>
              <a:srgbClr val="FFFFFF"/>
            </a:solidFill>
          </a:endParaRPr>
        </a:p>
      </dsp:txBody>
      <dsp:txXfrm rot="10800000">
        <a:off x="1004326" y="4805433"/>
        <a:ext cx="8139644" cy="703806"/>
      </dsp:txXfrm>
    </dsp:sp>
    <dsp:sp modelId="{98827DC1-E97E-4C06-868B-43F639552520}">
      <dsp:nvSpPr>
        <dsp:cNvPr id="0" name=""/>
        <dsp:cNvSpPr/>
      </dsp:nvSpPr>
      <dsp:spPr>
        <a:xfrm>
          <a:off x="500033" y="5214973"/>
          <a:ext cx="228536" cy="5494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EEF16F-5D77-49B0-B215-8FF2311EB0D9}">
      <dsp:nvSpPr>
        <dsp:cNvPr id="0" name=""/>
        <dsp:cNvSpPr/>
      </dsp:nvSpPr>
      <dsp:spPr>
        <a:xfrm rot="16200000">
          <a:off x="-883053" y="885078"/>
          <a:ext cx="3757613" cy="198745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письменное обращение пациента или его законного представителя по поводу ненадлежащего КМП;</a:t>
          </a:r>
          <a:endParaRPr lang="ru-RU" sz="16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-883053" y="885078"/>
        <a:ext cx="3757613" cy="1987455"/>
      </dsp:txXfrm>
    </dsp:sp>
    <dsp:sp modelId="{04900B14-1E2E-42BF-9197-CFBDA320FDD5}">
      <dsp:nvSpPr>
        <dsp:cNvPr id="0" name=""/>
        <dsp:cNvSpPr/>
      </dsp:nvSpPr>
      <dsp:spPr>
        <a:xfrm rot="16200000">
          <a:off x="1253461" y="885078"/>
          <a:ext cx="3757613" cy="198745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запросы органов государственной власти и иных организаций, полномочных </a:t>
          </a:r>
          <a:r>
            <a:rPr lang="ru-RU" sz="1400" b="0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обеспечи-вать</a:t>
          </a:r>
          <a:r>
            <a:rPr lang="ru-RU" sz="1400" b="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контроль КМП и защиту законных интересов гражданина в получении медицинской помощи надлежащего качества и гарантированного объема;</a:t>
          </a:r>
          <a:endParaRPr lang="ru-RU" sz="1400" b="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1253461" y="885078"/>
        <a:ext cx="3757613" cy="1987455"/>
      </dsp:txXfrm>
    </dsp:sp>
    <dsp:sp modelId="{FEA3D248-D930-4EB5-B256-CDFEF47BBC01}">
      <dsp:nvSpPr>
        <dsp:cNvPr id="0" name=""/>
        <dsp:cNvSpPr/>
      </dsp:nvSpPr>
      <dsp:spPr>
        <a:xfrm rot="16200000">
          <a:off x="3389975" y="885078"/>
          <a:ext cx="3757613" cy="198745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069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летальный исход заболевания в период стационарного лечения;</a:t>
          </a:r>
          <a:endParaRPr lang="ru-RU" sz="2100" b="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3389975" y="885078"/>
        <a:ext cx="3757613" cy="1987455"/>
      </dsp:txXfrm>
    </dsp:sp>
    <dsp:sp modelId="{7BB0BF1B-EC8F-4DD0-8597-CBA832584EBF}">
      <dsp:nvSpPr>
        <dsp:cNvPr id="0" name=""/>
        <dsp:cNvSpPr/>
      </dsp:nvSpPr>
      <dsp:spPr>
        <a:xfrm rot="16200000">
          <a:off x="5512578" y="885078"/>
          <a:ext cx="3757613" cy="198745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летальный исход заболевания лиц трудоспособного возраста и детей в период амбулаторного лечения;</a:t>
          </a:r>
          <a:endParaRPr lang="ru-RU" sz="1800" b="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5512578" y="885078"/>
        <a:ext cx="3757613" cy="198745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EEF16F-5D77-49B0-B215-8FF2311EB0D9}">
      <dsp:nvSpPr>
        <dsp:cNvPr id="0" name=""/>
        <dsp:cNvSpPr/>
      </dsp:nvSpPr>
      <dsp:spPr>
        <a:xfrm rot="16200000">
          <a:off x="-883053" y="885078"/>
          <a:ext cx="3757613" cy="198745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Внутрибольничное инфицирование и развитие осложнений  в  период стационарного лечения;</a:t>
          </a:r>
          <a:endParaRPr lang="ru-RU" sz="16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-883053" y="885078"/>
        <a:ext cx="3757613" cy="1987455"/>
      </dsp:txXfrm>
    </dsp:sp>
    <dsp:sp modelId="{04900B14-1E2E-42BF-9197-CFBDA320FDD5}">
      <dsp:nvSpPr>
        <dsp:cNvPr id="0" name=""/>
        <dsp:cNvSpPr/>
      </dsp:nvSpPr>
      <dsp:spPr>
        <a:xfrm rot="16200000">
          <a:off x="1253461" y="885078"/>
          <a:ext cx="3757613" cy="198745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Отклонение  сроков лечения от установленных стандартами более чем на 50%;</a:t>
          </a:r>
          <a:endParaRPr lang="ru-RU" sz="18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1253461" y="885078"/>
        <a:ext cx="3757613" cy="1987455"/>
      </dsp:txXfrm>
    </dsp:sp>
    <dsp:sp modelId="{FEA3D248-D930-4EB5-B256-CDFEF47BBC01}">
      <dsp:nvSpPr>
        <dsp:cNvPr id="0" name=""/>
        <dsp:cNvSpPr/>
      </dsp:nvSpPr>
      <dsp:spPr>
        <a:xfrm rot="16200000">
          <a:off x="3389975" y="885078"/>
          <a:ext cx="3757613" cy="198745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повторная госпитализация по поводу одного и того же заболевания в течение 3 месяцев;</a:t>
          </a:r>
          <a:endParaRPr lang="ru-RU" sz="18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3389975" y="885078"/>
        <a:ext cx="3757613" cy="1987455"/>
      </dsp:txXfrm>
    </dsp:sp>
    <dsp:sp modelId="{7BB0BF1B-EC8F-4DD0-8597-CBA832584EBF}">
      <dsp:nvSpPr>
        <dsp:cNvPr id="0" name=""/>
        <dsp:cNvSpPr/>
      </dsp:nvSpPr>
      <dsp:spPr>
        <a:xfrm rot="16200000">
          <a:off x="5512578" y="885078"/>
          <a:ext cx="3757613" cy="198745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95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повторное обоснованное обращение по поводу одного и того же заболевания в течение 1 месяца при оказании амбулаторно-поликлинической помощи.</a:t>
          </a:r>
          <a:endParaRPr lang="ru-RU" sz="17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5512578" y="885078"/>
        <a:ext cx="3757613" cy="198745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C4E556-C2EE-4A77-8881-17E2C2FA0358}">
      <dsp:nvSpPr>
        <dsp:cNvPr id="0" name=""/>
        <dsp:cNvSpPr/>
      </dsp:nvSpPr>
      <dsp:spPr>
        <a:xfrm rot="10800000">
          <a:off x="2073086" y="2119"/>
          <a:ext cx="6840902" cy="140000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736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>
                  <a:lumMod val="10000"/>
                  <a:lumOff val="90000"/>
                </a:schemeClr>
              </a:solidFill>
              <a:latin typeface="Times New Roman" pitchFamily="18" charset="0"/>
              <a:cs typeface="Times New Roman" pitchFamily="18" charset="0"/>
            </a:rPr>
            <a:t>Внимательность?</a:t>
          </a:r>
          <a:endParaRPr lang="ru-RU" sz="3200" b="1" kern="1200" dirty="0">
            <a:solidFill>
              <a:schemeClr val="bg1">
                <a:lumMod val="10000"/>
                <a:lumOff val="9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073086" y="2119"/>
        <a:ext cx="6840902" cy="1400006"/>
      </dsp:txXfrm>
    </dsp:sp>
    <dsp:sp modelId="{FDE67816-16D8-4EA2-B8C8-4A2A04A2BBF5}">
      <dsp:nvSpPr>
        <dsp:cNvPr id="0" name=""/>
        <dsp:cNvSpPr/>
      </dsp:nvSpPr>
      <dsp:spPr>
        <a:xfrm>
          <a:off x="1373083" y="2119"/>
          <a:ext cx="1400006" cy="140000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FB04616-C82C-469E-9805-069E9AB92D2A}">
      <dsp:nvSpPr>
        <dsp:cNvPr id="0" name=""/>
        <dsp:cNvSpPr/>
      </dsp:nvSpPr>
      <dsp:spPr>
        <a:xfrm rot="10800000">
          <a:off x="2073086" y="1820037"/>
          <a:ext cx="6840902" cy="1400006"/>
        </a:xfrm>
        <a:prstGeom prst="homePlate">
          <a:avLst/>
        </a:prstGeom>
        <a:gradFill rotWithShape="0">
          <a:gsLst>
            <a:gs pos="0">
              <a:schemeClr val="accent2">
                <a:hueOff val="-6721063"/>
                <a:satOff val="2923"/>
                <a:lumOff val="850"/>
                <a:alphaOff val="0"/>
                <a:shade val="15000"/>
                <a:satMod val="180000"/>
              </a:schemeClr>
            </a:gs>
            <a:gs pos="50000">
              <a:schemeClr val="accent2">
                <a:hueOff val="-6721063"/>
                <a:satOff val="2923"/>
                <a:lumOff val="850"/>
                <a:alphaOff val="0"/>
                <a:shade val="45000"/>
                <a:satMod val="170000"/>
              </a:schemeClr>
            </a:gs>
            <a:gs pos="70000">
              <a:schemeClr val="accent2">
                <a:hueOff val="-6721063"/>
                <a:satOff val="2923"/>
                <a:lumOff val="8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6721063"/>
                <a:satOff val="2923"/>
                <a:lumOff val="8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7364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1">
                  <a:lumMod val="10000"/>
                  <a:lumOff val="90000"/>
                </a:schemeClr>
              </a:solidFill>
              <a:latin typeface="Times New Roman" pitchFamily="18" charset="0"/>
              <a:cs typeface="Times New Roman" pitchFamily="18" charset="0"/>
            </a:rPr>
            <a:t>Опыт?</a:t>
          </a:r>
          <a:endParaRPr lang="ru-RU" sz="3600" b="1" kern="1200" dirty="0">
            <a:solidFill>
              <a:schemeClr val="bg1">
                <a:lumMod val="10000"/>
                <a:lumOff val="9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073086" y="1820037"/>
        <a:ext cx="6840902" cy="1400006"/>
      </dsp:txXfrm>
    </dsp:sp>
    <dsp:sp modelId="{7E0C2FE1-AD07-479F-AF9E-BC9405C29044}">
      <dsp:nvSpPr>
        <dsp:cNvPr id="0" name=""/>
        <dsp:cNvSpPr/>
      </dsp:nvSpPr>
      <dsp:spPr>
        <a:xfrm>
          <a:off x="1373083" y="1820037"/>
          <a:ext cx="1400006" cy="140000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1FA8255-689C-4884-BC3D-4B028F85B98C}">
      <dsp:nvSpPr>
        <dsp:cNvPr id="0" name=""/>
        <dsp:cNvSpPr/>
      </dsp:nvSpPr>
      <dsp:spPr>
        <a:xfrm rot="10800000">
          <a:off x="2073086" y="3637956"/>
          <a:ext cx="6840902" cy="1400006"/>
        </a:xfrm>
        <a:prstGeom prst="homePlate">
          <a:avLst/>
        </a:prstGeom>
        <a:gradFill rotWithShape="0">
          <a:gsLst>
            <a:gs pos="0">
              <a:schemeClr val="accent2">
                <a:hueOff val="-13442126"/>
                <a:satOff val="5846"/>
                <a:lumOff val="1700"/>
                <a:alphaOff val="0"/>
                <a:shade val="15000"/>
                <a:satMod val="180000"/>
              </a:schemeClr>
            </a:gs>
            <a:gs pos="50000">
              <a:schemeClr val="accent2">
                <a:hueOff val="-13442126"/>
                <a:satOff val="5846"/>
                <a:lumOff val="1700"/>
                <a:alphaOff val="0"/>
                <a:shade val="45000"/>
                <a:satMod val="170000"/>
              </a:schemeClr>
            </a:gs>
            <a:gs pos="70000">
              <a:schemeClr val="accent2">
                <a:hueOff val="-13442126"/>
                <a:satOff val="5846"/>
                <a:lumOff val="170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3442126"/>
                <a:satOff val="5846"/>
                <a:lumOff val="170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7364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1">
                  <a:lumMod val="10000"/>
                  <a:lumOff val="90000"/>
                </a:schemeClr>
              </a:solidFill>
              <a:latin typeface="Times New Roman" pitchFamily="18" charset="0"/>
              <a:cs typeface="Times New Roman" pitchFamily="18" charset="0"/>
            </a:rPr>
            <a:t>Сострадание? Гуманность?</a:t>
          </a:r>
          <a:endParaRPr lang="ru-RU" sz="3600" b="1" kern="1200" dirty="0">
            <a:solidFill>
              <a:schemeClr val="bg1">
                <a:lumMod val="10000"/>
                <a:lumOff val="9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073086" y="3637956"/>
        <a:ext cx="6840902" cy="1400006"/>
      </dsp:txXfrm>
    </dsp:sp>
    <dsp:sp modelId="{84D1D7F3-5AE3-4CD2-B66C-CBFCEE37A8C7}">
      <dsp:nvSpPr>
        <dsp:cNvPr id="0" name=""/>
        <dsp:cNvSpPr/>
      </dsp:nvSpPr>
      <dsp:spPr>
        <a:xfrm>
          <a:off x="1373083" y="3637956"/>
          <a:ext cx="1400006" cy="140000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170D78B-09D8-4070-94A8-804DAB39DD32}">
      <dsp:nvSpPr>
        <dsp:cNvPr id="0" name=""/>
        <dsp:cNvSpPr/>
      </dsp:nvSpPr>
      <dsp:spPr>
        <a:xfrm rot="10800000">
          <a:off x="2073086" y="5455874"/>
          <a:ext cx="6840902" cy="1400006"/>
        </a:xfrm>
        <a:prstGeom prst="homePlate">
          <a:avLst/>
        </a:prstGeom>
        <a:gradFill rotWithShape="0">
          <a:gsLst>
            <a:gs pos="0">
              <a:schemeClr val="accent2">
                <a:hueOff val="-20163188"/>
                <a:satOff val="8769"/>
                <a:lumOff val="2550"/>
                <a:alphaOff val="0"/>
                <a:shade val="15000"/>
                <a:satMod val="180000"/>
              </a:schemeClr>
            </a:gs>
            <a:gs pos="50000">
              <a:schemeClr val="accent2">
                <a:hueOff val="-20163188"/>
                <a:satOff val="8769"/>
                <a:lumOff val="2550"/>
                <a:alphaOff val="0"/>
                <a:shade val="45000"/>
                <a:satMod val="170000"/>
              </a:schemeClr>
            </a:gs>
            <a:gs pos="70000">
              <a:schemeClr val="accent2">
                <a:hueOff val="-20163188"/>
                <a:satOff val="8769"/>
                <a:lumOff val="25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20163188"/>
                <a:satOff val="8769"/>
                <a:lumOff val="25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7364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1">
                  <a:lumMod val="10000"/>
                  <a:lumOff val="90000"/>
                </a:schemeClr>
              </a:solidFill>
              <a:latin typeface="Times New Roman" pitchFamily="18" charset="0"/>
              <a:cs typeface="Times New Roman" pitchFamily="18" charset="0"/>
            </a:rPr>
            <a:t>Профессионализм? Знания?</a:t>
          </a:r>
          <a:endParaRPr lang="ru-RU" sz="3600" kern="1200" dirty="0">
            <a:solidFill>
              <a:schemeClr val="bg1">
                <a:lumMod val="10000"/>
                <a:lumOff val="90000"/>
              </a:schemeClr>
            </a:solidFill>
          </a:endParaRPr>
        </a:p>
      </dsp:txBody>
      <dsp:txXfrm rot="10800000">
        <a:off x="2073086" y="5455874"/>
        <a:ext cx="6840902" cy="1400006"/>
      </dsp:txXfrm>
    </dsp:sp>
    <dsp:sp modelId="{3CDFB1C2-7F27-4C9B-BAF3-3A18D8647213}">
      <dsp:nvSpPr>
        <dsp:cNvPr id="0" name=""/>
        <dsp:cNvSpPr/>
      </dsp:nvSpPr>
      <dsp:spPr>
        <a:xfrm>
          <a:off x="1373083" y="5455874"/>
          <a:ext cx="1400006" cy="140000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B27B02-789C-4F2E-A659-A2B0DC7D1376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B7591C-71F4-44B8-AA83-D09193CB8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AB1781-C427-4E65-A30A-C0A4A7159741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DEEEDB1-3A95-484C-981F-DABF53F78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91B3C46-AD5C-45EE-A38E-AC388E81F3C0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91A0592-1B21-4D75-A776-0DCFF64B4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D646E-7E0E-4B57-AF22-E745142AC437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2EDFD-A530-4229-A928-F19B753A1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2079F-9F5B-4ED1-A148-117C7FBED287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8C3C5-F9CE-4767-AB49-C61D470CC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13142-0F85-49B5-B49B-753CE6D09F74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900A7-1E98-4365-B74F-4B614FE62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889199-039C-49DB-BD66-C5CE6249BE03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32B541-D8BA-4D1A-9917-52C144057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1B2685-68E1-4808-A314-0571A7A431B7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4766E1-73AB-461E-9B43-CFC7AA54A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388275-AFBE-46AF-A010-EF35DCA8BBE7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C8A30C-76DE-4424-8BBF-9084BD9B5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6FE75E-4CFF-447C-B6A8-7D9A14B73B9D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8658DC-6DF9-4ADB-BA92-0A7C74090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C38E0-89CA-4CEE-A57B-4A9962901C6E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F93B1-2327-461B-853A-6A3EB6A7A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A73D3F-17F3-48BC-92BE-DC07E24EF1D2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1AF777-FE79-4449-AF21-395B1B10B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FEFC63A-FA86-4915-9BA8-E1B459B23734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4BCE864-7AFE-42D0-97C9-EC24E3922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CC50961-5685-47A8-BEFD-D4D40A4791B5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5447AAF-E9A8-4D4F-953B-8E1E29F2B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9" r:id="rId2"/>
    <p:sldLayoutId id="2147483841" r:id="rId3"/>
    <p:sldLayoutId id="2147483842" r:id="rId4"/>
    <p:sldLayoutId id="2147483843" r:id="rId5"/>
    <p:sldLayoutId id="2147483844" r:id="rId6"/>
    <p:sldLayoutId id="2147483838" r:id="rId7"/>
    <p:sldLayoutId id="2147483845" r:id="rId8"/>
    <p:sldLayoutId id="2147483846" r:id="rId9"/>
    <p:sldLayoutId id="2147483837" r:id="rId10"/>
    <p:sldLayoutId id="21474838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52413" y="5661025"/>
            <a:ext cx="8786813" cy="1681163"/>
          </a:xfrm>
        </p:spPr>
        <p:txBody>
          <a:bodyPr/>
          <a:lstStyle/>
          <a:p>
            <a:pPr marR="0" eaLnBrk="1" hangingPunct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Мазуров В.И.</a:t>
            </a:r>
          </a:p>
        </p:txBody>
      </p:sp>
      <p:sp>
        <p:nvSpPr>
          <p:cNvPr id="15362" name="Подзаголовок 2"/>
          <p:cNvSpPr txBox="1">
            <a:spLocks/>
          </p:cNvSpPr>
          <p:nvPr/>
        </p:nvSpPr>
        <p:spPr bwMode="auto">
          <a:xfrm>
            <a:off x="-357188" y="1714500"/>
            <a:ext cx="9786938" cy="20002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ru-RU" sz="5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Профессиональная этика медицинского работника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158750"/>
            <a:ext cx="91440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 sz="1700" dirty="0">
                <a:solidFill>
                  <a:srgbClr val="FFFFFF"/>
                </a:solidFill>
                <a:latin typeface="Times New Roman" pitchFamily="18" charset="0"/>
              </a:rPr>
              <a:t>Врачи выполняют свои профессиональные обязанности согласно совести, заповедям медицинской этики и человечности. Они не должны руководствоваться принципами, указаниями или распоряжениями, которые не согласуются с основными задачами или препятствуют их выполнению.</a:t>
            </a:r>
          </a:p>
          <a:p>
            <a:pPr>
              <a:buFontTx/>
              <a:buChar char="•"/>
            </a:pPr>
            <a:r>
              <a:rPr lang="ru-RU" sz="1700" dirty="0">
                <a:solidFill>
                  <a:srgbClr val="FFFF00"/>
                </a:solidFill>
                <a:latin typeface="Times New Roman" pitchFamily="18" charset="0"/>
              </a:rPr>
              <a:t>Врачи должны работать по своей профессии добросовестно и соответствовать доверию, оказанному им в ходе исполнения профессиональных обязанностей. </a:t>
            </a:r>
          </a:p>
          <a:p>
            <a:pPr>
              <a:buFontTx/>
              <a:buChar char="•"/>
            </a:pPr>
            <a:r>
              <a:rPr lang="ru-RU" sz="1700" dirty="0">
                <a:solidFill>
                  <a:srgbClr val="FFFFFF"/>
                </a:solidFill>
                <a:latin typeface="Times New Roman" pitchFamily="18" charset="0"/>
              </a:rPr>
              <a:t>Врачам запрещается наряду с выполнением профессиональных обязанностей заниматься какой-либо другой деятельностью, если она не согласуется с этическими принципами медицинской профессии.  </a:t>
            </a:r>
          </a:p>
          <a:p>
            <a:pPr>
              <a:buFontTx/>
              <a:buChar char="•"/>
            </a:pPr>
            <a:r>
              <a:rPr lang="ru-RU" sz="17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ru-RU" sz="1700" dirty="0">
                <a:solidFill>
                  <a:srgbClr val="FFFF00"/>
                </a:solidFill>
                <a:latin typeface="Times New Roman" pitchFamily="18" charset="0"/>
              </a:rPr>
              <a:t>Врачи, работающие по своей профессии, обязаны повышать квалификацию. </a:t>
            </a:r>
          </a:p>
          <a:p>
            <a:pPr>
              <a:buFontTx/>
              <a:buChar char="•"/>
            </a:pPr>
            <a:r>
              <a:rPr lang="ru-RU" sz="1700" dirty="0">
                <a:solidFill>
                  <a:srgbClr val="FFFFFF"/>
                </a:solidFill>
                <a:latin typeface="Times New Roman" pitchFamily="18" charset="0"/>
              </a:rPr>
              <a:t>Врачи обязаны принимать участие в мероприятиях, введенных врачебной палатой, для обеспечения качества медицинской деятельности и к тому же предоставлять во врачебную палату необходимые справки.</a:t>
            </a:r>
          </a:p>
          <a:p>
            <a:pPr>
              <a:buFontTx/>
              <a:buChar char="•"/>
            </a:pPr>
            <a:r>
              <a:rPr lang="ru-RU" sz="17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ru-RU" sz="1700" dirty="0">
                <a:solidFill>
                  <a:srgbClr val="FFFF00"/>
                </a:solidFill>
                <a:latin typeface="Times New Roman" pitchFamily="18" charset="0"/>
              </a:rPr>
              <a:t>Врачи должны принимать во внимание право пациентов свободно выбирать или менять врача.</a:t>
            </a:r>
            <a:r>
              <a:rPr lang="ru-RU" sz="17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  <a:p>
            <a:pPr>
              <a:buFontTx/>
              <a:buChar char="•"/>
            </a:pPr>
            <a:r>
              <a:rPr lang="ru-RU" sz="1700" dirty="0">
                <a:solidFill>
                  <a:srgbClr val="FFFFFF"/>
                </a:solidFill>
                <a:latin typeface="Times New Roman" pitchFamily="18" charset="0"/>
              </a:rPr>
              <a:t>В интересах пациентов, врачи могут сотрудничать с другими врачами, а также представителями других отраслевых профессий системы здравоохранения</a:t>
            </a:r>
          </a:p>
          <a:p>
            <a:pPr>
              <a:buFontTx/>
              <a:buChar char="•"/>
            </a:pPr>
            <a:r>
              <a:rPr lang="ru-RU" sz="1700" dirty="0">
                <a:solidFill>
                  <a:srgbClr val="FFFF00"/>
                </a:solidFill>
                <a:latin typeface="Times New Roman" pitchFamily="18" charset="0"/>
              </a:rPr>
              <a:t>Для лечения врачу требуется согласие пациента. </a:t>
            </a:r>
          </a:p>
          <a:p>
            <a:pPr>
              <a:buFontTx/>
              <a:buChar char="•"/>
            </a:pPr>
            <a:r>
              <a:rPr lang="ru-RU" sz="1700" dirty="0">
                <a:solidFill>
                  <a:srgbClr val="FFFFFF"/>
                </a:solidFill>
                <a:latin typeface="Times New Roman" pitchFamily="18" charset="0"/>
              </a:rPr>
              <a:t> Врач обязан молчать о том, в чем ему, как врачу, доверился пациент: не распространяться о тайнах пациента даже в случае его смерти.  </a:t>
            </a:r>
          </a:p>
        </p:txBody>
      </p:sp>
      <p:pic>
        <p:nvPicPr>
          <p:cNvPr id="82950" name="Picture 6" descr="images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5268913"/>
            <a:ext cx="2339975" cy="1589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/>
          </p:nvPr>
        </p:nvSpPr>
        <p:spPr bwMode="auto">
          <a:xfrm>
            <a:off x="2268538" y="0"/>
            <a:ext cx="7704137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 dirty="0" smtClean="0">
                <a:effectLst/>
                <a:latin typeface="Times New Roman" pitchFamily="18" charset="0"/>
              </a:rPr>
              <a:t>Руководство </a:t>
            </a:r>
            <a:br>
              <a:rPr lang="ru-RU" sz="2800" dirty="0" smtClean="0">
                <a:effectLst/>
                <a:latin typeface="Times New Roman" pitchFamily="18" charset="0"/>
              </a:rPr>
            </a:br>
            <a:r>
              <a:rPr lang="ru-RU" sz="2800" dirty="0" smtClean="0">
                <a:effectLst/>
                <a:latin typeface="Times New Roman" pitchFamily="18" charset="0"/>
              </a:rPr>
              <a:t>«Добросовестная медицинская практика»</a:t>
            </a:r>
            <a:r>
              <a:rPr lang="ru-RU" sz="2400" dirty="0" smtClean="0">
                <a:effectLst/>
                <a:latin typeface="Times New Roman" pitchFamily="18" charset="0"/>
              </a:rPr>
              <a:t>  </a:t>
            </a:r>
            <a:endParaRPr lang="ru-RU" sz="3700" dirty="0" smtClean="0">
              <a:effectLst/>
            </a:endParaRPr>
          </a:p>
        </p:txBody>
      </p:sp>
      <p:pic>
        <p:nvPicPr>
          <p:cNvPr id="81924" name="Picture 4" descr="Flag-of-Uk-prin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9975" cy="1757363"/>
          </a:xfrm>
          <a:prstGeom prst="rect">
            <a:avLst/>
          </a:prstGeom>
          <a:noFill/>
        </p:spPr>
      </p:pic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1844675"/>
            <a:ext cx="9324975" cy="120015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Times New Roman" pitchFamily="18" charset="0"/>
              </a:rPr>
              <a:t>Руководство «Добросовестная медицинская практика» устанавливает принципы и ценности, которые показывают медицинский профессионализм в действии. Оно  адресовано, прежде всего, медикам, но есть и еще одна не менее важная его цель – дать людям понять, что они могут ожидать от врача. 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0" y="3260725"/>
            <a:ext cx="9144000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26960" bIns="0" anchor="ctr">
            <a:spAutoFit/>
          </a:bodyPr>
          <a:lstStyle/>
          <a:p>
            <a:r>
              <a:rPr lang="ru-RU" sz="1200" b="1" dirty="0">
                <a:solidFill>
                  <a:srgbClr val="FFFFFF"/>
                </a:solidFill>
              </a:rPr>
              <a:t>Поощрение пациентов поддерживать свое здоровье</a:t>
            </a:r>
          </a:p>
          <a:p>
            <a:r>
              <a:rPr lang="ru-RU" sz="1200" dirty="0">
                <a:solidFill>
                  <a:srgbClr val="FFFFFF"/>
                </a:solidFill>
              </a:rPr>
              <a:t>Вам следует стимулировать пациентов и общество в целом интересоваться своим здоровьем, а также предпринимать все возможные меры для того, чтобы его поправить и поддерживать. Вероятно, вам нужно будет дать пациенту совет по поводу возможных последствий его выбора, касающегося здоровья, и описать возможные результаты лечения.</a:t>
            </a:r>
          </a:p>
          <a:p>
            <a:endParaRPr lang="ru-RU" sz="1200" b="1" dirty="0">
              <a:solidFill>
                <a:srgbClr val="FFFFFF"/>
              </a:solidFill>
            </a:endParaRPr>
          </a:p>
          <a:p>
            <a:r>
              <a:rPr lang="ru-RU" sz="1200" b="1" dirty="0">
                <a:solidFill>
                  <a:srgbClr val="FFFFFF"/>
                </a:solidFill>
              </a:rPr>
              <a:t>Отказ от лечения близких людей </a:t>
            </a:r>
          </a:p>
          <a:p>
            <a:r>
              <a:rPr lang="ru-RU" sz="1200" dirty="0">
                <a:solidFill>
                  <a:srgbClr val="FFFFFF"/>
                </a:solidFill>
              </a:rPr>
              <a:t> Вам следует отказаться, когда это возможно, от предоставления медицинских услуг тем, с кем вы находитесь в близких отношениях.</a:t>
            </a:r>
            <a:r>
              <a:rPr lang="en-US" sz="1200" dirty="0">
                <a:solidFill>
                  <a:srgbClr val="FFFFFF"/>
                </a:solidFill>
              </a:rPr>
              <a:t> </a:t>
            </a:r>
            <a:endParaRPr lang="ru-RU" sz="1200" dirty="0">
              <a:solidFill>
                <a:srgbClr val="FFFFFF"/>
              </a:solidFill>
            </a:endParaRPr>
          </a:p>
          <a:p>
            <a:endParaRPr lang="ru-RU" sz="1200" b="1" dirty="0">
              <a:solidFill>
                <a:srgbClr val="FFFFFF"/>
              </a:solidFill>
            </a:endParaRPr>
          </a:p>
          <a:p>
            <a:r>
              <a:rPr lang="ru-RU" sz="1200" b="1" dirty="0">
                <a:solidFill>
                  <a:srgbClr val="FFFFFF"/>
                </a:solidFill>
              </a:rPr>
              <a:t>Высказывание обеспокоенности по поводу безопасности пациента</a:t>
            </a:r>
          </a:p>
          <a:p>
            <a:r>
              <a:rPr lang="ru-RU" sz="1200" dirty="0">
                <a:solidFill>
                  <a:srgbClr val="FFFFFF"/>
                </a:solidFill>
              </a:rPr>
              <a:t>Если у вас есть твёрдые основания полагать, что безопасность пациента находится (или будет находиться) под угрозой из-за неправильных допущений, оборудования или ресурсов, стратегий или системы норм, вам следует исправить эту ситуацию, если это возможно. Во всех остальных случаях вам следует оповестить вашего работодателя о произошедшем. Если он не принимает адекватных действий, вам следует прислушаться к независимому мнению для того, чтобы решить, как справиться с проблемой. Вы должны записывать все волнующие вас моменты, а также письменно фиксировать все предпринятые для решения данной проблемы действия.</a:t>
            </a:r>
            <a:r>
              <a:rPr lang="ru-RU" dirty="0"/>
              <a:t> </a:t>
            </a:r>
          </a:p>
          <a:p>
            <a:pPr algn="ctr" eaLnBrk="0" hangingPunct="0"/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Flag-of-Uk-prin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5100638"/>
            <a:ext cx="2339975" cy="1757362"/>
          </a:xfrm>
          <a:prstGeom prst="rect">
            <a:avLst/>
          </a:prstGeom>
          <a:noFill/>
        </p:spPr>
      </p:pic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490538"/>
            <a:ext cx="91440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26960" bIns="0" anchor="ctr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Сотрудничество врача и пациента</a:t>
            </a:r>
          </a:p>
          <a:p>
            <a:pPr algn="ctr"/>
            <a:endParaRPr lang="ru-RU" b="1" dirty="0">
              <a:solidFill>
                <a:schemeClr val="accent2"/>
              </a:solidFill>
            </a:endParaRPr>
          </a:p>
          <a:p>
            <a:r>
              <a:rPr lang="ru-RU" dirty="0">
                <a:solidFill>
                  <a:srgbClr val="FFFFFF"/>
                </a:solidFill>
                <a:latin typeface="Times New Roman" pitchFamily="18" charset="0"/>
              </a:rPr>
              <a:t>20. Взаимоотношения, основанные на доверии, открытости и доброжелательном общении, позволят вам работать в паре со своим пациентом на благо его потребностей. </a:t>
            </a:r>
          </a:p>
          <a:p>
            <a:r>
              <a:rPr lang="ru-RU" dirty="0">
                <a:solidFill>
                  <a:srgbClr val="FFFFFF"/>
                </a:solidFill>
                <a:latin typeface="Times New Roman" pitchFamily="18" charset="0"/>
              </a:rPr>
              <a:t>21. Для исполнения своих полномочий в партнёрстве врач-пациент, вы должны: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Times New Roman" pitchFamily="18" charset="0"/>
              </a:rPr>
              <a:t>a</a:t>
            </a:r>
            <a:r>
              <a:rPr lang="ru-RU" dirty="0">
                <a:solidFill>
                  <a:srgbClr val="FFFFFF"/>
                </a:solidFill>
                <a:latin typeface="Times New Roman" pitchFamily="18" charset="0"/>
              </a:rPr>
              <a:t>. быть вежливы, честны и внимательны 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Times New Roman" pitchFamily="18" charset="0"/>
              </a:rPr>
              <a:t>b</a:t>
            </a:r>
            <a:r>
              <a:rPr lang="ru-RU" dirty="0">
                <a:solidFill>
                  <a:srgbClr val="FFFFFF"/>
                </a:solidFill>
                <a:latin typeface="Times New Roman" pitchFamily="18" charset="0"/>
              </a:rPr>
              <a:t>. относиться к пациенту с уважением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Times New Roman" pitchFamily="18" charset="0"/>
              </a:rPr>
              <a:t>c</a:t>
            </a:r>
            <a:r>
              <a:rPr lang="ru-RU" dirty="0">
                <a:solidFill>
                  <a:srgbClr val="FFFFFF"/>
                </a:solidFill>
                <a:latin typeface="Times New Roman" pitchFamily="18" charset="0"/>
              </a:rPr>
              <a:t>. лечить каждого пациента индивидуально, как личность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Times New Roman" pitchFamily="18" charset="0"/>
              </a:rPr>
              <a:t>d</a:t>
            </a:r>
            <a:r>
              <a:rPr lang="ru-RU" dirty="0">
                <a:solidFill>
                  <a:srgbClr val="FFFFFF"/>
                </a:solidFill>
                <a:latin typeface="Times New Roman" pitchFamily="18" charset="0"/>
              </a:rPr>
              <a:t>. относиться с уважением к личной жизни пациента и его праву на конфиденциальность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Times New Roman" pitchFamily="18" charset="0"/>
              </a:rPr>
              <a:t>e</a:t>
            </a:r>
            <a:r>
              <a:rPr lang="ru-RU" dirty="0">
                <a:solidFill>
                  <a:srgbClr val="FFFFFF"/>
                </a:solidFill>
                <a:latin typeface="Times New Roman" pitchFamily="18" charset="0"/>
              </a:rPr>
              <a:t>. побуждать пациента заботиться о себе для поддержания и улучшения здоровья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Times New Roman" pitchFamily="18" charset="0"/>
              </a:rPr>
              <a:t>f</a:t>
            </a:r>
            <a:r>
              <a:rPr lang="ru-RU" dirty="0">
                <a:solidFill>
                  <a:srgbClr val="FFFFFF"/>
                </a:solidFill>
                <a:latin typeface="Times New Roman" pitchFamily="18" charset="0"/>
              </a:rPr>
              <a:t>. поощрять пациентов, которые имеют представление о своём состоянии, помнить о нём, принимая решения, связанные со здоровьем.</a:t>
            </a:r>
          </a:p>
          <a:p>
            <a:pPr eaLnBrk="0" hangingPunct="0"/>
            <a:endParaRPr lang="ru-RU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Содержимое 1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</p:spPr>
        <p:txBody>
          <a:bodyPr/>
          <a:lstStyle/>
          <a:p>
            <a:pPr>
              <a:buFont typeface="Wingdings 3" pitchFamily="18" charset="2"/>
              <a:buNone/>
            </a:pPr>
            <a:endParaRPr lang="ru-RU" dirty="0" smtClean="0"/>
          </a:p>
        </p:txBody>
      </p:sp>
      <p:pic>
        <p:nvPicPr>
          <p:cNvPr id="91139" name="Picture 3" descr="C:\Users\home\Desktop\156691_html_m6438ae9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0"/>
            <a:ext cx="2498738" cy="249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4997" name="Прямоугольник 5"/>
          <p:cNvSpPr>
            <a:spLocks noChangeArrowheads="1"/>
          </p:cNvSpPr>
          <p:nvPr/>
        </p:nvSpPr>
        <p:spPr bwMode="auto">
          <a:xfrm>
            <a:off x="0" y="2571750"/>
            <a:ext cx="91440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</a:rPr>
              <a:t>Медицинские  ассоциации принимают участие в выборе векторов развития здравоохранения, при этом они отражают интересы не только своей профессиональной группы, но и общества в целом. </a:t>
            </a:r>
          </a:p>
          <a:p>
            <a: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ru-RU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1141" name="Picture 5" descr="C:\Users\home\Desktop\img40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0"/>
            <a:ext cx="2286016" cy="246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1145" name="Picture 9" descr="C:\Users\home\Desktop\540610_html_m2815ba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6560" y="3867151"/>
            <a:ext cx="2593990" cy="217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1146" name="Picture 10" descr="C:\Users\home\Desktop\5283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0"/>
            <a:ext cx="23812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1147" name="Picture 11" descr="C:\Users\home\Desktop\RP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35" y="4157661"/>
            <a:ext cx="228601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1143" name="Picture 7" descr="C:\Users\home\Desktop\a44f96aa9c25ca0163171d6bf83560d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7360" y="4153670"/>
            <a:ext cx="4982075" cy="2075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1138" name="Picture 2" descr="C:\Users\home\Desktop\log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0" y="6350"/>
            <a:ext cx="2471751" cy="2471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3571932" y="-357214"/>
          <a:ext cx="16002112" cy="7858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29063" y="2500313"/>
            <a:ext cx="11461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5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1"/>
          <p:cNvSpPr>
            <a:spLocks noGrp="1"/>
          </p:cNvSpPr>
          <p:nvPr>
            <p:ph idx="1"/>
          </p:nvPr>
        </p:nvSpPr>
        <p:spPr>
          <a:xfrm>
            <a:off x="-357188" y="1000125"/>
            <a:ext cx="9715501" cy="3571875"/>
          </a:xfrm>
        </p:spPr>
        <p:txBody>
          <a:bodyPr/>
          <a:lstStyle/>
          <a:p>
            <a:r>
              <a:rPr lang="ru-RU" sz="1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Статья 1. </a:t>
            </a:r>
            <a:r>
              <a:rPr lang="ru-RU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Миссия врача состоит в охране здоровья и глубоком уважении личности и достоинства человека. Врачебная деятельность основана на высоких этических, моральных </a:t>
            </a:r>
          </a:p>
          <a:p>
            <a:r>
              <a:rPr lang="ru-RU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деонтологических</a:t>
            </a:r>
            <a:r>
              <a:rPr lang="ru-RU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принципах. Эти требования остаются незыблемыми даже после смерти человека.</a:t>
            </a:r>
          </a:p>
          <a:p>
            <a:r>
              <a:rPr lang="ru-RU" sz="1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Статья  2.</a:t>
            </a:r>
            <a:r>
              <a:rPr lang="ru-RU" sz="18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Врач обязан добросовестно выполнять весь комплекс лечебно-диагностических мероприятий независимо от пола, возраста, расовой и национальной принадлежности пациента, его социального статуса и материального положения, вероисповедания, политических взглядов больных людей, имеющих разную репутацию в обществе.</a:t>
            </a:r>
          </a:p>
          <a:p>
            <a:r>
              <a:rPr lang="ru-RU" sz="1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Статья 3.</a:t>
            </a:r>
            <a:r>
              <a:rPr lang="ru-RU" sz="18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Врач обязан оказать качественную, эффективную и безопасную медицинскую помощь. Он обязан учитывать преимущества, недостатки и последствия различных диагностических и лечебных методов.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643966" cy="114300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            ВРАЧ-ОБЩЕСТВО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7290" t="14648" r="43545" b="68750"/>
          <a:stretch>
            <a:fillRect/>
          </a:stretch>
        </p:blipFill>
        <p:spPr bwMode="auto">
          <a:xfrm>
            <a:off x="0" y="0"/>
            <a:ext cx="3071813" cy="982663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5" name="Picture 4" descr="C:\Users\home\Desktop\v-aktau-vrachey-obvinili-v-smerti-shkolnitsi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8089" y="4429132"/>
            <a:ext cx="2857491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7" name="Прямоугольник 6"/>
          <p:cNvSpPr>
            <a:spLocks noChangeArrowheads="1"/>
          </p:cNvSpPr>
          <p:nvPr/>
        </p:nvSpPr>
        <p:spPr bwMode="auto">
          <a:xfrm>
            <a:off x="2857500" y="4643438"/>
            <a:ext cx="62865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Статья 6. </a:t>
            </a:r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Право врача, ни при каких обстоятельствах, не изменять принципам профессионального долга и отклонять любые попытки давления со стороны физических и юридических лиц, требующих от него действий, противоречащих этическим принципам, профессиональному долгу или закону.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1"/>
          <p:cNvSpPr>
            <a:spLocks noGrp="1"/>
          </p:cNvSpPr>
          <p:nvPr>
            <p:ph idx="1"/>
          </p:nvPr>
        </p:nvSpPr>
        <p:spPr>
          <a:xfrm>
            <a:off x="-285750" y="1071563"/>
            <a:ext cx="6072188" cy="5072062"/>
          </a:xfrm>
          <a:ln>
            <a:solidFill>
              <a:srgbClr val="FFFF00"/>
            </a:solidFill>
          </a:ln>
        </p:spPr>
        <p:txBody>
          <a:bodyPr/>
          <a:lstStyle/>
          <a:p>
            <a:endParaRPr lang="ru-RU" sz="20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Статья 10. </a:t>
            </a:r>
            <a:r>
              <a:rPr lang="ru-RU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Врач обязан знать существующие Стандарты, Протоколы и   Клинические рекомендация и соблюдать их в зависимости от клинической </a:t>
            </a:r>
            <a:r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ситуации и своего профессионального опыта.</a:t>
            </a:r>
          </a:p>
          <a:p>
            <a:r>
              <a:rPr lang="ru-RU" sz="20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Статья 11. </a:t>
            </a:r>
            <a:r>
              <a:rPr lang="ru-RU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Врач должен знать и соблюдать все действующие законы и кодексы, имеющие отношение к его профессиональной деятельности.</a:t>
            </a:r>
          </a:p>
          <a:p>
            <a:r>
              <a:rPr lang="ru-RU" sz="20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Статья 26. </a:t>
            </a:r>
            <a:r>
              <a:rPr lang="ru-RU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Врач Российской Федерации обязан воздерживаться от поступков, способных подорвать авторитет и уважение в обществе к профессии врача.</a:t>
            </a:r>
          </a:p>
          <a:p>
            <a:pPr>
              <a:buFont typeface="Wingdings 3" pitchFamily="18" charset="2"/>
              <a:buNone/>
            </a:pP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500063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7290" t="14648" r="43545" b="68750"/>
          <a:stretch>
            <a:fillRect/>
          </a:stretch>
        </p:blipFill>
        <p:spPr bwMode="auto">
          <a:xfrm>
            <a:off x="0" y="0"/>
            <a:ext cx="3071813" cy="982663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5" name="Picture 6" descr="C:\Users\home\Desktop\врач-и-пациент-лечение-атеросклероз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8781" y="1643050"/>
            <a:ext cx="3705219" cy="2326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2612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                      ВРАЧ-ПАЦИЕНТ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home\Desktop\61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1285860"/>
            <a:ext cx="4420091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4214813" y="1857375"/>
            <a:ext cx="492918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Статья 28. </a:t>
            </a:r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Врач должен уважать честь и достоинство пациента и при лечении учитывать все особенности его личности; побуждать пациента заботиться о состоянии здоровья; относиться с уважением к его личной жизни и  праву на конфиденциальность.</a:t>
            </a:r>
          </a:p>
          <a:p>
            <a:pPr>
              <a:buFont typeface="Wingdings" pitchFamily="2" charset="2"/>
              <a:buChar char="§"/>
            </a:pPr>
            <a:endParaRPr lang="ru-RU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Статья 29. </a:t>
            </a:r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Если интересы пациента, связанные с его здоровьем или с оказанием ему медицинской помощи, противоречат интересам других лиц, врач обязан отдать предпочтение интересам пациента, если это не причиняет прямого ущерба самому пациенту или окружающим.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7290" t="14648" r="43545" b="68750"/>
          <a:stretch>
            <a:fillRect/>
          </a:stretch>
        </p:blipFill>
        <p:spPr bwMode="auto">
          <a:xfrm>
            <a:off x="0" y="0"/>
            <a:ext cx="3071813" cy="982663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1"/>
          <p:cNvSpPr>
            <a:spLocks noGrp="1"/>
          </p:cNvSpPr>
          <p:nvPr>
            <p:ph idx="1"/>
          </p:nvPr>
        </p:nvSpPr>
        <p:spPr>
          <a:xfrm>
            <a:off x="-285750" y="1500188"/>
            <a:ext cx="6858000" cy="4233862"/>
          </a:xfrm>
          <a:ln>
            <a:solidFill>
              <a:srgbClr val="FFFFFF"/>
            </a:solidFill>
          </a:ln>
        </p:spPr>
        <p:txBody>
          <a:bodyPr/>
          <a:lstStyle/>
          <a:p>
            <a:pPr>
              <a:buClr>
                <a:srgbClr val="FFFFFF"/>
              </a:buClr>
              <a:buFont typeface="Wingdings" pitchFamily="2" charset="2"/>
              <a:buChar char="§"/>
            </a:pPr>
            <a:r>
              <a:rPr lang="ru-RU" sz="2400" b="1" i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Статья 31. </a:t>
            </a:r>
            <a:r>
              <a:rPr lang="ru-RU"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Врач не должен использовать отсутствие медицинских знаний, страх перед болезнями, доверчивость пациента и свое профессиональное превосходство в целях получения коммерческой выгоды.</a:t>
            </a:r>
          </a:p>
          <a:p>
            <a:pPr>
              <a:buClr>
                <a:srgbClr val="FFFFFF"/>
              </a:buClr>
              <a:buFont typeface="Wingdings" pitchFamily="2" charset="2"/>
              <a:buChar char="§"/>
            </a:pPr>
            <a:r>
              <a:rPr lang="ru-RU" sz="2400" b="1" i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Статья 35</a:t>
            </a:r>
            <a:r>
              <a:rPr lang="ru-RU" sz="2400" i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Информированное добровольное согласие или отказ пациента на медицинское вмешательство и любой конкретный его вид должны быть оформлены письменно в соответствии с законодательством и нормативными документами.</a:t>
            </a:r>
          </a:p>
          <a:p>
            <a:pPr>
              <a:buFont typeface="Wingdings 3" pitchFamily="18" charset="2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14313"/>
            <a:ext cx="8229600" cy="357187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pPr>
              <a:defRPr/>
            </a:pP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7290" t="14648" r="43545" b="68750"/>
          <a:stretch>
            <a:fillRect/>
          </a:stretch>
        </p:blipFill>
        <p:spPr bwMode="auto">
          <a:xfrm>
            <a:off x="0" y="0"/>
            <a:ext cx="3071813" cy="982663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5" name="Picture 3" descr="C:\Users\home\Desktop\jelanie-j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0138" y="1357313"/>
            <a:ext cx="2963862" cy="4429125"/>
          </a:xfrm>
          <a:prstGeom prst="rect">
            <a:avLst/>
          </a:prstGeom>
          <a:ln>
            <a:solidFill>
              <a:srgbClr val="FF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525963"/>
          </a:xfrm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0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Статья 36. </a:t>
            </a:r>
            <a:r>
              <a:rPr lang="ru-RU" sz="20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Медицинское вмешательство без согласия гражданина или его законного представителя допускается по экстренным показаниям, прежде всего, в случаях: угрозы жизни человека, опасности для окружающих, тяжелых психических расстройствах, общественно опасных деяниях (преступлениях) и других состояниях, предусмотренных действующим законодательством.</a:t>
            </a: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0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Статья 37. </a:t>
            </a:r>
            <a:r>
              <a:rPr lang="ru-RU" sz="20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При любых обстоятельствах врач обязан стремиться к тому, чтобы облегчить страдание больного человека; поддержать его морально и избегать неразумной настойчивости в проведении диагностических и лечебных процедур.</a:t>
            </a:r>
          </a:p>
          <a:p>
            <a:pPr>
              <a:buFont typeface="Wingdings 3" pitchFamily="18" charset="2"/>
              <a:buNone/>
            </a:pP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428625"/>
          </a:xfrm>
          <a:solidFill>
            <a:srgbClr val="FFFFFF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7290" t="14648" r="43545" b="68750"/>
          <a:stretch>
            <a:fillRect/>
          </a:stretch>
        </p:blipFill>
        <p:spPr bwMode="auto">
          <a:xfrm>
            <a:off x="0" y="0"/>
            <a:ext cx="3071813" cy="982663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5" name="Picture 2" descr="C:\Users\home\Desktop\licensed-pediatricians-sevi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214813"/>
            <a:ext cx="4857752" cy="264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572625" cy="1857375"/>
          </a:xfr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6387" name="Picture 2" descr="C:\Users\home\Desktop\pero_buma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63"/>
            <a:ext cx="922020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C:\Users\home\Desktop\chehov_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0"/>
            <a:ext cx="3000375" cy="4249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 rot="-1217540">
            <a:off x="771525" y="2776538"/>
            <a:ext cx="61912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Профессия врача — это подвиг, он </a:t>
            </a:r>
          </a:p>
          <a:p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требует самоутверждения, чистоты </a:t>
            </a:r>
          </a:p>
          <a:p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души и чистоты  помыслов. Надо быть ясным умственно, чистым </a:t>
            </a:r>
          </a:p>
          <a:p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нравственно и опрятным физически.</a:t>
            </a:r>
          </a:p>
          <a:p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А. П. Чехов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FF"/>
          </a:solidFill>
        </p:spPr>
        <p:txBody>
          <a:bodyPr/>
          <a:lstStyle/>
          <a:p>
            <a:pPr>
              <a:buFont typeface="Wingdings 3" pitchFamily="18" charset="2"/>
              <a:buNone/>
            </a:pPr>
            <a:endParaRPr lang="ru-RU" sz="44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5" descr="C:\Users\home\Desktop\03_2012_28-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95750"/>
            <a:ext cx="89535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2214563" y="0"/>
            <a:ext cx="7358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Врач  и врачебный коллектив</a:t>
            </a:r>
          </a:p>
        </p:txBody>
      </p:sp>
      <p:sp>
        <p:nvSpPr>
          <p:cNvPr id="31749" name="Прямоугольник 4"/>
          <p:cNvSpPr>
            <a:spLocks noChangeArrowheads="1"/>
          </p:cNvSpPr>
          <p:nvPr/>
        </p:nvSpPr>
        <p:spPr bwMode="auto">
          <a:xfrm>
            <a:off x="0" y="857250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46. </a:t>
            </a:r>
            <a:r>
              <a:rPr lang="ru-RU" sz="2400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Врач не имеет права допускать как публичных негативных высказываний о своих коллегах и их работе, так и в присутствии пациентов и их родственников. Профессиональные замечания в адрес коллеги должны быть аргументированными, доброжелательными и определяться защитой интересов больного.</a:t>
            </a:r>
          </a:p>
          <a:p>
            <a:pPr>
              <a:defRPr/>
            </a:pPr>
            <a:r>
              <a:rPr lang="ru-RU" sz="2400" b="1" i="1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48. </a:t>
            </a:r>
            <a:r>
              <a:rPr lang="ru-RU" sz="2400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Врачи обязаны с уважением относиться к медицинскому персоналу и представителям иных профессий, принимающим участие в охране здоровья населения и оказании медицинской помощи.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5256" t="14648" r="40154" b="68750"/>
          <a:stretch>
            <a:fillRect/>
          </a:stretch>
        </p:blipFill>
        <p:spPr bwMode="auto">
          <a:xfrm>
            <a:off x="0" y="0"/>
            <a:ext cx="2911475" cy="785813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</p:spPr>
        <p:txBody>
          <a:bodyPr/>
          <a:lstStyle/>
          <a:p>
            <a:pPr>
              <a:buFont typeface="Wingdings 3" pitchFamily="18" charset="2"/>
              <a:buNone/>
            </a:pPr>
            <a:endParaRPr lang="ru-RU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819976"/>
            <a:ext cx="7286676" cy="3960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4919663"/>
            <a:ext cx="9144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45. </a:t>
            </a:r>
            <a:r>
              <a:rPr lang="ru-RU" sz="2400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Врач обязан делать все от него зависящее для консолидации врачебного сообщества, активно участвовать в работе профессиональных общественных организаций, защищать честь и достоинство своих коллег. Врачи должны помогать друг другу в беде</a:t>
            </a:r>
            <a:r>
              <a:rPr lang="ru-RU" sz="2400" dirty="0"/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5256" t="14648" r="40154" b="68750"/>
          <a:stretch>
            <a:fillRect/>
          </a:stretch>
        </p:blipFill>
        <p:spPr bwMode="auto">
          <a:xfrm>
            <a:off x="0" y="0"/>
            <a:ext cx="3643313" cy="982663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4"/>
          <p:cNvSpPr>
            <a:spLocks noChangeArrowheads="1"/>
          </p:cNvSpPr>
          <p:nvPr/>
        </p:nvSpPr>
        <p:spPr bwMode="auto">
          <a:xfrm>
            <a:off x="3071813" y="0"/>
            <a:ext cx="635793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Наставничество молодых специалистов </a:t>
            </a:r>
          </a:p>
          <a:p>
            <a:r>
              <a:rPr lang="ru-RU" sz="2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опытными врачами</a:t>
            </a:r>
          </a:p>
        </p:txBody>
      </p:sp>
      <p:pic>
        <p:nvPicPr>
          <p:cNvPr id="6" name="Picture 2" descr="C:\Users\home\Desktop\mainNews-210x210-9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71547"/>
            <a:ext cx="2357422" cy="2357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804" name="Picture 4" descr="C:\Users\home\Desktop\6215.concil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000108"/>
            <a:ext cx="3071802" cy="242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805" name="Picture 5" descr="C:\Users\home\Desktop\293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142984"/>
            <a:ext cx="3214710" cy="2135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3429000"/>
            <a:ext cx="9144000" cy="4462463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Статья 34</a:t>
            </a:r>
            <a:r>
              <a:rPr lang="ru-RU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При оказании медицинской помощи врач должен руководствоваться исключительно интересами пациента, знаниями современных методов и технологий лечения с доказанной клинической эффективностью и личным опытом. При возникновении профессиональных затруднений врач обязан обратиться за помощью к коллегам, а также оказать помощь коллегам, обратившимся к нему.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Статья 43. 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Врач обязан охранять честь и благородные традиции медицинского сообщества. Врачи должны относиться друг к другу с уважением и доброжелательно, быть готовыми бескорыстно передавать свой опыт и знания.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Статья 44. 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течение всей жизни врач обязан сохранять уважение и благодарность к своим учителям.</a:t>
            </a:r>
          </a:p>
          <a:p>
            <a:pPr>
              <a:defRPr/>
            </a:pPr>
            <a:endParaRPr lang="ru-RU" sz="28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27290" t="14648" r="43545" b="68750"/>
          <a:stretch>
            <a:fillRect/>
          </a:stretch>
        </p:blipFill>
        <p:spPr bwMode="auto">
          <a:xfrm>
            <a:off x="0" y="0"/>
            <a:ext cx="3071813" cy="982663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одержимое 1"/>
          <p:cNvSpPr>
            <a:spLocks noGrp="1"/>
          </p:cNvSpPr>
          <p:nvPr>
            <p:ph idx="1"/>
          </p:nvPr>
        </p:nvSpPr>
        <p:spPr>
          <a:xfrm>
            <a:off x="0" y="1481138"/>
            <a:ext cx="9144000" cy="4525962"/>
          </a:xfrm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0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Статья 50. </a:t>
            </a:r>
            <a:r>
              <a:rPr lang="ru-RU" sz="20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Врач, занимающийся научно-исследовательской деятельностью, не должен использовать свои научные знания в ущерб здоровью и безопасности пациента или общества. Интересы науки и общества не могут превалировать над интересами человека.</a:t>
            </a:r>
          </a:p>
          <a:p>
            <a:pPr>
              <a:buClr>
                <a:schemeClr val="tx2"/>
              </a:buClr>
              <a:buFont typeface="Wingdings 3" pitchFamily="18" charset="2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0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Статья 51</a:t>
            </a:r>
            <a:r>
              <a:rPr lang="ru-RU" sz="2000" i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Планируя эксперимент с участием пациента, врач обязан быть честным и порядочным в своих действиях, сопоставить степень риска причинения ущерба пациенту и возможность достижения предполагаемого положительного результата.</a:t>
            </a:r>
          </a:p>
          <a:p>
            <a:pPr>
              <a:buClr>
                <a:schemeClr val="tx2"/>
              </a:buClr>
              <a:buFont typeface="Wingdings 3" pitchFamily="18" charset="2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0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Статья 53. </a:t>
            </a:r>
            <a:r>
              <a:rPr lang="ru-RU" sz="20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Новые медицинские технологии и методики, лекарственные и иммунобиологические препараты могут применяться в медицинской практике только после оформления в установленном порядке в соответствии с российским законодательством.</a:t>
            </a: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43240" y="0"/>
            <a:ext cx="6000760" cy="100010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/>
              <a:t>Врач и научно-исследовательская деятельность, биоэтика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7290" t="14648" r="43545" b="68750"/>
          <a:stretch>
            <a:fillRect/>
          </a:stretch>
        </p:blipFill>
        <p:spPr bwMode="auto">
          <a:xfrm>
            <a:off x="0" y="0"/>
            <a:ext cx="3071813" cy="982663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FF"/>
          </a:solidFill>
        </p:spPr>
        <p:txBody>
          <a:bodyPr/>
          <a:lstStyle/>
          <a:p>
            <a:pPr>
              <a:buFont typeface="Wingdings 3" pitchFamily="18" charset="2"/>
              <a:buNone/>
            </a:pPr>
            <a:endParaRPr lang="ru-RU" smtClean="0"/>
          </a:p>
        </p:txBody>
      </p:sp>
      <p:pic>
        <p:nvPicPr>
          <p:cNvPr id="4" name="Picture 2" descr="C:\Users\home\Desktop\KS_5_12(108)v_28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2" descr="C:\Users\home\Desktop\12778633-oe---n------n--n---n--n----nz-n-------------n-----n---------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0"/>
            <a:ext cx="18573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Прямоугольник 6"/>
          <p:cNvSpPr>
            <a:spLocks noChangeArrowheads="1"/>
          </p:cNvSpPr>
          <p:nvPr/>
        </p:nvSpPr>
        <p:spPr bwMode="auto">
          <a:xfrm>
            <a:off x="1714500" y="3379788"/>
            <a:ext cx="74295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Любой человек, который когда-нибудь имел несчастье быть в роли больного или являлся родственником пациента, может пылко и красочно рассказывать о своих злоключениях и неприятных контактах с медперсоналом.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этом следует подчеркнуть, что больные в большинстве случаев находят неудовлетворительными их взаимоотношения с врачами.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Часто доктора представляются им людьми, с которыми трудно общаться: они недружелюбны, не соответствуют представлениям пациента и не способны создать доверительные отношения с ним.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Наиболее  частые причины  конфликтных ситуаций:</a:t>
            </a:r>
          </a:p>
        </p:txBody>
      </p:sp>
      <p:sp>
        <p:nvSpPr>
          <p:cNvPr id="33794" name="Прямоугольник 5"/>
          <p:cNvSpPr>
            <a:spLocks noChangeArrowheads="1"/>
          </p:cNvSpPr>
          <p:nvPr/>
        </p:nvSpPr>
        <p:spPr bwMode="auto">
          <a:xfrm>
            <a:off x="0" y="428625"/>
            <a:ext cx="91440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1) недостаточно внимательное отношение к пациенту (в любых проявлениях) </a:t>
            </a:r>
          </a:p>
          <a:p>
            <a:r>
              <a:rPr lang="ru-RU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из-за отсутствия у врача интереса к  работе и/или из-за неоправданно низкой заработной  платы;</a:t>
            </a:r>
          </a:p>
          <a:p>
            <a:r>
              <a:rPr lang="ru-RU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2) отсутствие информированного согласия пациента на  лечение;</a:t>
            </a:r>
          </a:p>
          <a:p>
            <a:r>
              <a:rPr lang="ru-RU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3) отсутствие согласованности в действиях врачей разной специализации, коллегиальности в составлении плана  лечения;</a:t>
            </a:r>
          </a:p>
          <a:p>
            <a:r>
              <a:rPr lang="ru-RU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4) неправильность ведения медицинской документации;</a:t>
            </a:r>
          </a:p>
          <a:p>
            <a:r>
              <a:rPr lang="ru-RU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5) профессиональная некомпетентность (необоснованное расширение или недостаточность исследований);</a:t>
            </a:r>
          </a:p>
          <a:p>
            <a:r>
              <a:rPr lang="ru-RU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6) характерологические особенности врача и пациента;</a:t>
            </a:r>
          </a:p>
          <a:p>
            <a:r>
              <a:rPr lang="ru-RU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7) нежелание пациентов тратить деньги на лечение.</a:t>
            </a:r>
          </a:p>
        </p:txBody>
      </p:sp>
      <p:pic>
        <p:nvPicPr>
          <p:cNvPr id="121859" name="Picture 3" descr="C:\Users\home\Desktop\04_2012_v_18_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888624"/>
            <a:ext cx="6858016" cy="296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home\Desktop\R_gazeta_02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4365861" cy="541611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l="24707" t="23438" r="29722" b="6250"/>
          <a:stretch>
            <a:fillRect/>
          </a:stretch>
        </p:blipFill>
        <p:spPr bwMode="auto">
          <a:xfrm>
            <a:off x="2928926" y="2357430"/>
            <a:ext cx="4929222" cy="4275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 descr="C:\Users\home\Desktop\statia_vorobeva.t_03.201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0"/>
            <a:ext cx="3048000" cy="6305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Users\home\Desktop\251d8a51cfa6c8b6dedd1306b38842e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0"/>
            <a:ext cx="4445020" cy="2500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71688" y="2928938"/>
            <a:ext cx="5214937" cy="923925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РЕАЛЬНОСТЬ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ome\Desktop\vrachi-pic4-452x302-69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3786190"/>
            <a:ext cx="5080720" cy="3402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2" name="Прямоугольник 8"/>
          <p:cNvSpPr>
            <a:spLocks noChangeArrowheads="1"/>
          </p:cNvSpPr>
          <p:nvPr/>
        </p:nvSpPr>
        <p:spPr bwMode="auto">
          <a:xfrm>
            <a:off x="0" y="28575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НАИБОЛЕЕ  ЧАСТЫЕ  ОШИБКИ  ПРИ ДИАГНОСТИКЕ  ЗАБОЛЕВАНИЙ </a:t>
            </a:r>
            <a:endParaRPr lang="ru-RU" sz="2800" b="1"/>
          </a:p>
        </p:txBody>
      </p:sp>
      <p:sp>
        <p:nvSpPr>
          <p:cNvPr id="35843" name="Прямоугольник 9"/>
          <p:cNvSpPr>
            <a:spLocks noChangeArrowheads="1"/>
          </p:cNvSpPr>
          <p:nvPr/>
        </p:nvSpPr>
        <p:spPr bwMode="auto">
          <a:xfrm>
            <a:off x="0" y="1285875"/>
            <a:ext cx="9144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Clr>
                <a:srgbClr val="FFFF00"/>
              </a:buClr>
              <a:buFont typeface="Courier New" pitchFamily="49" charset="0"/>
              <a:buChar char="o"/>
            </a:pPr>
            <a:r>
              <a:rPr lang="ru-RU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Дефекты сбора жалоб и анамнеза заболевания. </a:t>
            </a:r>
          </a:p>
          <a:p>
            <a:pPr marL="514350" indent="-514350">
              <a:buClr>
                <a:srgbClr val="FFFF00"/>
              </a:buClr>
              <a:buFont typeface="Courier New" pitchFamily="49" charset="0"/>
              <a:buChar char="o"/>
            </a:pPr>
            <a:r>
              <a:rPr lang="ru-RU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Недооценка клинических данных и тяжести состояния больных. </a:t>
            </a:r>
          </a:p>
          <a:p>
            <a:pPr marL="514350" indent="-514350">
              <a:buClr>
                <a:srgbClr val="FFFF00"/>
              </a:buClr>
              <a:buFont typeface="Courier New" pitchFamily="49" charset="0"/>
              <a:buChar char="o"/>
            </a:pPr>
            <a:r>
              <a:rPr lang="ru-RU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Не проводятся консультации смежных специалистов (реаниматолог, эндокринолог, невролог, инфекционист, офтальмолог и др.). </a:t>
            </a:r>
          </a:p>
        </p:txBody>
      </p:sp>
      <p:sp>
        <p:nvSpPr>
          <p:cNvPr id="35844" name="Прямоугольник 10"/>
          <p:cNvSpPr>
            <a:spLocks noChangeArrowheads="1"/>
          </p:cNvSpPr>
          <p:nvPr/>
        </p:nvSpPr>
        <p:spPr bwMode="auto">
          <a:xfrm>
            <a:off x="4143375" y="3929063"/>
            <a:ext cx="50006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Clr>
                <a:srgbClr val="FFFF00"/>
              </a:buClr>
              <a:buFont typeface="Courier New" pitchFamily="49" charset="0"/>
              <a:buChar char="o"/>
            </a:pPr>
            <a:r>
              <a:rPr lang="ru-RU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Неверная интерпретация </a:t>
            </a:r>
          </a:p>
          <a:p>
            <a:pPr marL="514350" indent="-514350">
              <a:buClr>
                <a:srgbClr val="FFFF00"/>
              </a:buClr>
            </a:pPr>
            <a:r>
              <a:rPr lang="ru-RU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клинико-лабораторных </a:t>
            </a:r>
          </a:p>
          <a:p>
            <a:pPr marL="514350" indent="-514350">
              <a:buClr>
                <a:srgbClr val="FFFF00"/>
              </a:buClr>
            </a:pPr>
            <a:r>
              <a:rPr lang="ru-RU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данных при обследовании </a:t>
            </a:r>
          </a:p>
          <a:p>
            <a:pPr marL="514350" indent="-514350">
              <a:buClr>
                <a:srgbClr val="FFFF00"/>
              </a:buClr>
            </a:pPr>
            <a:r>
              <a:rPr lang="ru-RU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больных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Распределение рабочего времени палатной медсестры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 l="16471" t="39062" r="43997" b="21875"/>
          <a:stretch>
            <a:fillRect/>
          </a:stretch>
        </p:blipFill>
        <p:spPr bwMode="auto">
          <a:xfrm>
            <a:off x="-1" y="1000108"/>
            <a:ext cx="630079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7218" t="39062" r="7210" b="21875"/>
          <a:stretch>
            <a:fillRect/>
          </a:stretch>
        </p:blipFill>
        <p:spPr>
          <a:xfrm>
            <a:off x="5643570" y="4002384"/>
            <a:ext cx="3500430" cy="2855615"/>
          </a:xfrm>
          <a:effectLst>
            <a:softEdge rad="112500"/>
          </a:effectLst>
        </p:spPr>
      </p:pic>
      <p:sp>
        <p:nvSpPr>
          <p:cNvPr id="36868" name="Rectangle 1"/>
          <p:cNvSpPr>
            <a:spLocks noChangeArrowheads="1"/>
          </p:cNvSpPr>
          <p:nvPr/>
        </p:nvSpPr>
        <p:spPr bwMode="auto">
          <a:xfrm>
            <a:off x="0" y="6257925"/>
            <a:ext cx="36433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Диссертация на тему «Контроль и оценка деятельности </a:t>
            </a:r>
          </a:p>
          <a:p>
            <a:pPr eaLnBrk="0" hangingPunct="0"/>
            <a:r>
              <a:rPr lang="ru-RU" sz="11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сестринского персонала лечебных отделений больницы». </a:t>
            </a:r>
          </a:p>
          <a:p>
            <a:pPr eaLnBrk="0" hangingPunct="0"/>
            <a:r>
              <a:rPr lang="ru-RU" sz="11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Габоян Я.С. 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5429250" y="2714625"/>
            <a:ext cx="657225" cy="349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/>
          </p:cNvSpPr>
          <p:nvPr>
            <p:ph type="title"/>
          </p:nvPr>
        </p:nvSpPr>
        <p:spPr>
          <a:xfrm>
            <a:off x="-1071602" y="57148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Основные </a:t>
            </a:r>
            <a:b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сестринские ошибки</a:t>
            </a:r>
          </a:p>
        </p:txBody>
      </p:sp>
      <p:sp>
        <p:nvSpPr>
          <p:cNvPr id="37890" name="Rectangle 1027"/>
          <p:cNvSpPr>
            <a:spLocks noGrp="1"/>
          </p:cNvSpPr>
          <p:nvPr>
            <p:ph type="body" idx="1"/>
          </p:nvPr>
        </p:nvSpPr>
        <p:spPr>
          <a:xfrm>
            <a:off x="0" y="2286000"/>
            <a:ext cx="9644063" cy="457200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3200" smtClean="0">
                <a:solidFill>
                  <a:srgbClr val="FFFFFF"/>
                </a:solidFill>
                <a:latin typeface="Times New Roman" pitchFamily="18" charset="0"/>
              </a:rPr>
              <a:t>Нарушения этики и деонтологии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3200" smtClean="0">
                <a:solidFill>
                  <a:srgbClr val="FFFFFF"/>
                </a:solidFill>
                <a:latin typeface="Times New Roman" pitchFamily="18" charset="0"/>
              </a:rPr>
              <a:t>Нарушения технологии инвазивных вмешательств (забор крови, введение лекарственных средств)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3200" smtClean="0">
                <a:solidFill>
                  <a:srgbClr val="FFFFFF"/>
                </a:solidFill>
                <a:latin typeface="Times New Roman" pitchFamily="18" charset="0"/>
              </a:rPr>
              <a:t>Нарушения санитарно-эпидемиологического режима (внутрибольничные инфекции)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3200" smtClean="0">
                <a:solidFill>
                  <a:srgbClr val="FFFFFF"/>
                </a:solidFill>
                <a:latin typeface="Times New Roman" pitchFamily="18" charset="0"/>
              </a:rPr>
              <a:t>Фармакологические ошибки</a:t>
            </a:r>
          </a:p>
        </p:txBody>
      </p:sp>
      <p:pic>
        <p:nvPicPr>
          <p:cNvPr id="18433" name="Picture 1" descr="C:\Users\home\Desktop\0.609759863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0"/>
            <a:ext cx="3524275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357786" y="1428736"/>
            <a:ext cx="3786214" cy="350046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ВРАЧ – ЭТО…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0" y="142875"/>
            <a:ext cx="6286500" cy="2214563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Врач может обладать громадным талантом, уметь улавливать самые тонкие детали своих назначений, и все это остается бесплодным, если у него нет способности покорять и подчинять себе душу больного.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Писатель </a:t>
            </a:r>
            <a:r>
              <a:rPr lang="ru-RU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Викентий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Викентьевич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Вересаев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0" y="2643188"/>
            <a:ext cx="5500688" cy="1000125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Врач — это помощник природы.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Гален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0" y="3786188"/>
            <a:ext cx="5929313" cy="1500187"/>
          </a:xfrm>
          <a:prstGeom prst="homePlat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Врач — философ: ведь нет большой разницы между мудростью и медициной.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Гиппократ 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0" y="5500688"/>
            <a:ext cx="6572250" cy="13573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Врач должен обладать взглядом сокола, руками девушки, мудростью змеи и сердцем льва.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Авиценна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FF"/>
          </a:solidFill>
        </p:spPr>
        <p:txBody>
          <a:bodyPr/>
          <a:lstStyle/>
          <a:p>
            <a:pPr>
              <a:buFont typeface="Wingdings 3" pitchFamily="18" charset="2"/>
              <a:buNone/>
            </a:pPr>
            <a:endParaRPr lang="ru-RU" smtClean="0"/>
          </a:p>
        </p:txBody>
      </p:sp>
      <p:pic>
        <p:nvPicPr>
          <p:cNvPr id="38914" name="Picture 2" descr="C:\Users\home\Desktop\514px-Письмо_на_родин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785813"/>
            <a:ext cx="48958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Прямоугольник 5"/>
          <p:cNvSpPr>
            <a:spLocks noChangeArrowheads="1"/>
          </p:cNvSpPr>
          <p:nvPr/>
        </p:nvSpPr>
        <p:spPr bwMode="auto">
          <a:xfrm>
            <a:off x="0" y="428625"/>
            <a:ext cx="4572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Понятие врачебного долга можно понимать очень широко - от честного, скромного выполнения повседневной врачебной работы до появления высокого мужества в  чрезвычайных обстоятельствах и  до готовности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принести себя в жертву для спасения людей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, для осуществления научного эксперимента, призванного решить проблему победы над  опасной болезнью, способной унести миллионы жертв.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643063"/>
            <a:ext cx="9501188" cy="3857625"/>
          </a:xfrm>
          <a:solidFill>
            <a:schemeClr val="bg1">
              <a:lumMod val="90000"/>
              <a:lumOff val="10000"/>
            </a:schemeClr>
          </a:solidFill>
          <a:ln w="28575">
            <a:solidFill>
              <a:schemeClr val="tx2"/>
            </a:solidFill>
          </a:ln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Чумологи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(В.И. 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Турчининов-Выжникевич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Clr>
                <a:schemeClr val="tx2"/>
              </a:buClr>
              <a:buFont typeface="Wingdings 3" pitchFamily="18" charset="2"/>
              <a:buNone/>
              <a:defRPr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М.Ф. 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Шрейбер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И.В.  Мамантов, М.А.  Лебедев и др.),</a:t>
            </a:r>
          </a:p>
          <a:p>
            <a:pPr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Г.Н.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Минх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(ввел себе под кожу кровь больного, в которой было много спирохет),</a:t>
            </a:r>
          </a:p>
          <a:p>
            <a:pPr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И.И. Мечников повторил на себе опыт Г. Н. 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Минха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Паразитологи (Л.А. Зильбер, Е.Н. Павловский),</a:t>
            </a:r>
          </a:p>
          <a:p>
            <a:pPr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Werner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Forsmann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(в 1929 г. ввел себе в вену катетер и продвинул его до сердца).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1000132"/>
          </a:xfrm>
          <a:solidFill>
            <a:schemeClr val="bg1">
              <a:lumMod val="90000"/>
              <a:lumOff val="1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Примеров подвигов врачей сотни!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Picture 3" descr="C:\Users\home\Desktop\vala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8450" y="0"/>
            <a:ext cx="5305550" cy="5072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home\Desktop\1319684947_err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005653"/>
            <a:ext cx="3428992" cy="4852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home\Desktop\pictur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71514"/>
            <a:ext cx="4550643" cy="6086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C:\Users\home\Desktop\40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428736"/>
            <a:ext cx="3371120" cy="4881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Users\home\Desktop\unikoperaciya.png"/>
          <p:cNvPicPr>
            <a:picLocks noChangeAspect="1" noChangeArrowheads="1"/>
          </p:cNvPicPr>
          <p:nvPr/>
        </p:nvPicPr>
        <p:blipFill>
          <a:blip r:embed="rId6" cstate="print"/>
          <a:srcRect b="18238"/>
          <a:stretch>
            <a:fillRect/>
          </a:stretch>
        </p:blipFill>
        <p:spPr bwMode="auto">
          <a:xfrm>
            <a:off x="1643042" y="1643050"/>
            <a:ext cx="4021432" cy="5000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7" descr="C:\Users\home\Desktop\vr_travma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50" y="2643188"/>
            <a:ext cx="5143500" cy="3476625"/>
          </a:xfrm>
          <a:prstGeom prst="rect">
            <a:avLst/>
          </a:prstGeom>
          <a:ln w="38100">
            <a:solidFill>
              <a:schemeClr val="accent4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Содержимое 1"/>
          <p:cNvSpPr>
            <a:spLocks noGrp="1"/>
          </p:cNvSpPr>
          <p:nvPr>
            <p:ph idx="1"/>
          </p:nvPr>
        </p:nvSpPr>
        <p:spPr>
          <a:xfrm>
            <a:off x="-214313" y="2357438"/>
            <a:ext cx="9572626" cy="1785937"/>
          </a:xfrm>
          <a:ln w="19050">
            <a:solidFill>
              <a:srgbClr val="FF0000"/>
            </a:solidFill>
          </a:ln>
        </p:spPr>
        <p:txBody>
          <a:bodyPr/>
          <a:lstStyle/>
          <a:p>
            <a:pPr>
              <a:buClr>
                <a:srgbClr val="FFFFFF"/>
              </a:buClr>
              <a:buFont typeface="Wingdings 3" pitchFamily="18" charset="2"/>
              <a:buNone/>
            </a:pP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Приверженность включает следующие элементы: 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прием всех назначенных препаратов в правильном количестве и дозе, установленной врачом, 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прием всех препаратов в установленное время.</a:t>
            </a:r>
          </a:p>
          <a:p>
            <a:endParaRPr lang="ru-RU" smtClean="0"/>
          </a:p>
        </p:txBody>
      </p:sp>
      <p:sp>
        <p:nvSpPr>
          <p:cNvPr id="41986" name="Прямоугольник 3"/>
          <p:cNvSpPr>
            <a:spLocks noChangeArrowheads="1"/>
          </p:cNvSpPr>
          <p:nvPr/>
        </p:nvSpPr>
        <p:spPr bwMode="auto">
          <a:xfrm>
            <a:off x="0" y="214313"/>
            <a:ext cx="9286875" cy="1938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 </a:t>
            </a:r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последнее время фактор приверженности часто обозначают как </a:t>
            </a:r>
            <a:r>
              <a:rPr lang="ru-RU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«комплаентность» </a:t>
            </a:r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степень соответствия поведения пациента в отношении приема лекарственных средств, соблюдения диеты и/или других изменений образа жизни рекомендациям медицинского работника. </a:t>
            </a:r>
            <a:endParaRPr lang="ru-RU" sz="2400"/>
          </a:p>
        </p:txBody>
      </p:sp>
      <p:pic>
        <p:nvPicPr>
          <p:cNvPr id="23557" name="Picture 5" descr="C:\Users\home\Desktop\11454622-n--n-----n----n-n-n--n-n-----n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4314825"/>
            <a:ext cx="3810000" cy="254317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8" name="Picture 6" descr="C:\Users\home\Desktop\Neurolog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5100" y="3429000"/>
            <a:ext cx="2628900" cy="376713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FF"/>
          </a:solidFill>
        </p:spPr>
        <p:txBody>
          <a:bodyPr/>
          <a:lstStyle/>
          <a:p>
            <a:pPr>
              <a:buFont typeface="Wingdings 3" pitchFamily="18" charset="2"/>
              <a:buNone/>
            </a:pPr>
            <a:endParaRPr lang="ru-RU" smtClean="0"/>
          </a:p>
        </p:txBody>
      </p:sp>
      <p:pic>
        <p:nvPicPr>
          <p:cNvPr id="43010" name="Picture 3" descr="C:\Users\home\Desktop\ve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3071813"/>
            <a:ext cx="319881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Прямоугольник 4"/>
          <p:cNvSpPr>
            <a:spLocks noChangeArrowheads="1"/>
          </p:cNvSpPr>
          <p:nvPr/>
        </p:nvSpPr>
        <p:spPr bwMode="auto">
          <a:xfrm>
            <a:off x="4429125" y="4643438"/>
            <a:ext cx="3811588" cy="6461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конкордантность</a:t>
            </a:r>
            <a:endParaRPr lang="ru-RU" sz="3600">
              <a:solidFill>
                <a:srgbClr val="FF0000"/>
              </a:solidFill>
            </a:endParaRPr>
          </a:p>
        </p:txBody>
      </p:sp>
      <p:sp>
        <p:nvSpPr>
          <p:cNvPr id="43012" name="Прямоугольник 5"/>
          <p:cNvSpPr>
            <a:spLocks noChangeArrowheads="1"/>
          </p:cNvSpPr>
          <p:nvPr/>
        </p:nvSpPr>
        <p:spPr bwMode="auto">
          <a:xfrm>
            <a:off x="928688" y="4714875"/>
            <a:ext cx="2727325" cy="7080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комплайнс</a:t>
            </a:r>
            <a:endParaRPr lang="ru-RU" sz="400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 мнению ряда авторов и групп экспертов, без активного участия пациента трудно добиться решения поставленных задач. Это привело к появлению в литературе вместо привычного термина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комплайнс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(подчинение, податливость)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термина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конкордантность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(согласие), или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«adherence»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(соблюдение рекомендаций).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модель отношения врача и пациента по типу </a:t>
            </a:r>
            <a:r>
              <a:rPr lang="ru-RU" sz="2000" b="1" u="sng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комплайнс</a:t>
            </a:r>
            <a:r>
              <a:rPr lang="ru-RU" sz="2000" b="1" u="sng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предусматривает простое выполнение пациентом врачебных инструкций</a:t>
            </a: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то модель - </a:t>
            </a:r>
            <a:r>
              <a:rPr lang="ru-RU" sz="2000" b="1" u="sng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конкордантность</a:t>
            </a:r>
            <a:r>
              <a:rPr lang="ru-RU" sz="2000" b="1" u="sng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рассматривает процесс терапии как сотрудничество и партнерство врача и пациента</a:t>
            </a: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Содержимое 1"/>
          <p:cNvSpPr>
            <a:spLocks noGrp="1"/>
          </p:cNvSpPr>
          <p:nvPr>
            <p:ph idx="1"/>
          </p:nvPr>
        </p:nvSpPr>
        <p:spPr>
          <a:xfrm>
            <a:off x="357188" y="5214938"/>
            <a:ext cx="8501062" cy="596900"/>
          </a:xfr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</p:spPr>
        <p:txBody>
          <a:bodyPr/>
          <a:lstStyle/>
          <a:p>
            <a:pPr>
              <a:buFont typeface="Wingdings 3" pitchFamily="18" charset="2"/>
              <a:buNone/>
            </a:pP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3" y="1285875"/>
            <a:ext cx="8472487" cy="582613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4035" name="Прямоугольник 4"/>
          <p:cNvSpPr>
            <a:spLocks noChangeArrowheads="1"/>
          </p:cNvSpPr>
          <p:nvPr/>
        </p:nvSpPr>
        <p:spPr bwMode="auto">
          <a:xfrm>
            <a:off x="357188" y="2143125"/>
            <a:ext cx="87868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США:</a:t>
            </a:r>
            <a:r>
              <a:rPr lang="ru-RU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всего </a:t>
            </a:r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27%</a:t>
            </a:r>
            <a:r>
              <a:rPr lang="ru-RU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пациентов с повышенным давлением лечатся эффективно,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46%</a:t>
            </a:r>
            <a:r>
              <a:rPr lang="ru-RU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пациентов не принимают антигипертензивных препаратов вообще. </a:t>
            </a:r>
          </a:p>
          <a:p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Европа:</a:t>
            </a:r>
            <a:r>
              <a:rPr lang="ru-RU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на 16 000 пациентов, страдающих гипертонией, только </a:t>
            </a:r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37%</a:t>
            </a:r>
            <a:r>
              <a:rPr lang="ru-RU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лечились эффективно.</a:t>
            </a:r>
          </a:p>
        </p:txBody>
      </p:sp>
      <p:sp>
        <p:nvSpPr>
          <p:cNvPr id="44036" name="Rectangle 1"/>
          <p:cNvSpPr>
            <a:spLocks noChangeArrowheads="1"/>
          </p:cNvSpPr>
          <p:nvPr/>
        </p:nvSpPr>
        <p:spPr bwMode="auto">
          <a:xfrm>
            <a:off x="0" y="0"/>
            <a:ext cx="4500563" cy="954088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D6E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 самое лучшее лекарство не поможет больному, </a:t>
            </a:r>
          </a:p>
          <a:p>
            <a:pPr eaLnBrk="0" hangingPunct="0"/>
            <a:r>
              <a:rPr lang="ru-RU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если он отказывается его принять.</a:t>
            </a:r>
            <a:r>
              <a:rPr lang="ru-RU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М.Сервантес</a:t>
            </a:r>
          </a:p>
        </p:txBody>
      </p:sp>
      <p:sp>
        <p:nvSpPr>
          <p:cNvPr id="44037" name="Прямоугольник 6"/>
          <p:cNvSpPr>
            <a:spLocks noChangeArrowheads="1"/>
          </p:cNvSpPr>
          <p:nvPr/>
        </p:nvSpPr>
        <p:spPr bwMode="auto">
          <a:xfrm>
            <a:off x="357188" y="4071938"/>
            <a:ext cx="8501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Россия</a:t>
            </a:r>
            <a:r>
              <a:rPr lang="ru-RU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антигипертензивные средства в России принимают чуть больше двух третей больных –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69,5 %</a:t>
            </a:r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/>
          </a:p>
        </p:txBody>
      </p:sp>
      <p:sp>
        <p:nvSpPr>
          <p:cNvPr id="44038" name="Прямоугольник 8"/>
          <p:cNvSpPr>
            <a:spLocks noChangeArrowheads="1"/>
          </p:cNvSpPr>
          <p:nvPr/>
        </p:nvSpPr>
        <p:spPr bwMode="auto">
          <a:xfrm>
            <a:off x="571500" y="6211888"/>
            <a:ext cx="3643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1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Аналитической справке об эпидемиологической ситуации по АГ в 2008 году и ее   динамике с 2003 по 2008 год по трем проведенным мониторингам»</a:t>
            </a:r>
            <a:endParaRPr lang="ru-RU" sz="11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14375"/>
            <a:ext cx="9144000" cy="461963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Прямоугольник 5"/>
          <p:cNvSpPr>
            <a:spLocks noChangeArrowheads="1"/>
          </p:cNvSpPr>
          <p:nvPr/>
        </p:nvSpPr>
        <p:spPr bwMode="auto">
          <a:xfrm>
            <a:off x="214313" y="-214313"/>
            <a:ext cx="3178175" cy="101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ФАКТЫ</a:t>
            </a:r>
          </a:p>
        </p:txBody>
      </p:sp>
      <p:pic>
        <p:nvPicPr>
          <p:cNvPr id="116738" name="Picture 2" descr="C:\Users\home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0800" y="3098800"/>
            <a:ext cx="4013200" cy="375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060" name="Rectangle 2"/>
          <p:cNvSpPr>
            <a:spLocks noChangeArrowheads="1"/>
          </p:cNvSpPr>
          <p:nvPr/>
        </p:nvSpPr>
        <p:spPr bwMode="auto">
          <a:xfrm>
            <a:off x="0" y="1370013"/>
            <a:ext cx="9144000" cy="1749425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>
                <a:solidFill>
                  <a:srgbClr val="FFFFFF"/>
                </a:solidFill>
                <a:latin typeface="Times New Roman" pitchFamily="18" charset="0"/>
              </a:rPr>
              <a:t>   По результатам проведенных в странах Запада исследований оказалось, что принимают  те лекарства и так,  как они были назначены врачом, лишь 20% пациентов врача общей практики и от 40 до 60% больных злокачественными опухолями; среди больных сахарным диабетом лишь 7% следуют всем врачебным рекомендациям  и лишь 50% больных гипертонической болезнью посещают врача в назначенное время.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5061" name="Rectangle 3"/>
          <p:cNvSpPr>
            <a:spLocks noChangeArrowheads="1"/>
          </p:cNvSpPr>
          <p:nvPr/>
        </p:nvSpPr>
        <p:spPr bwMode="auto">
          <a:xfrm>
            <a:off x="0" y="3670300"/>
            <a:ext cx="5143500" cy="163195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>
                <a:solidFill>
                  <a:srgbClr val="D6E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По данным отечественного исследования М.А.Альберт (2009),  общая приверженность больных к лечению хронической сердечной </a:t>
            </a:r>
          </a:p>
          <a:p>
            <a:pPr eaLnBrk="0" hangingPunct="0"/>
            <a:r>
              <a:rPr lang="ru-RU" sz="2000">
                <a:solidFill>
                  <a:srgbClr val="D6E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недостаточности составляла  44%, приверженность  к приему лекарств – 40%.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214438"/>
            <a:ext cx="9144000" cy="5143500"/>
          </a:xfrm>
        </p:spPr>
        <p:txBody>
          <a:bodyPr/>
          <a:lstStyle/>
          <a:p>
            <a:pPr marL="566737" indent="-457200">
              <a:buClr>
                <a:schemeClr val="tx2"/>
              </a:buClr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Активно-пассивная</a:t>
            </a:r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основана на представлении, что врач лучше знает, что надо больному. Больной не может участвовать в принятии решений.</a:t>
            </a:r>
          </a:p>
          <a:p>
            <a:pPr marL="566737" indent="-457200">
              <a:buClr>
                <a:schemeClr val="tx2"/>
              </a:buClr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Покровительственная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Больному сообщается лишь та информация, которая, по мнению врача, необходима.</a:t>
            </a:r>
          </a:p>
          <a:p>
            <a:pPr marL="566737" indent="-457200">
              <a:buClr>
                <a:schemeClr val="tx2"/>
              </a:buClr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Информативная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Врач доносит до больного всю информацию, а больной сам выбирает.</a:t>
            </a:r>
          </a:p>
          <a:p>
            <a:pPr marL="566737" indent="-457200">
              <a:buClr>
                <a:schemeClr val="tx2"/>
              </a:buClr>
              <a:buFont typeface="+mj-lt"/>
              <a:buAutoNum type="arabicPeriod"/>
              <a:defRPr/>
            </a:pP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Интерпретивная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Предполагается, что больной нуждается лишь в уточнении с помощью врача того, что с ним происходит. Решение будет принимать он сам.</a:t>
            </a:r>
          </a:p>
          <a:p>
            <a:pPr marL="566737" indent="-457200">
              <a:buClr>
                <a:schemeClr val="tx2"/>
              </a:buClr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Совещательная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договорная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Исходит из представления, что врач может активно влиять на формирование мнения больного и помочь ему принять правильное решение.</a:t>
            </a:r>
          </a:p>
          <a:p>
            <a:pPr>
              <a:buFont typeface="Wingdings 3" pitchFamily="18" charset="2"/>
              <a:buNone/>
              <a:defRPr/>
            </a:pPr>
            <a:endParaRPr lang="ru-RU" dirty="0"/>
          </a:p>
        </p:txBody>
      </p:sp>
      <p:sp>
        <p:nvSpPr>
          <p:cNvPr id="46082" name="Прямоугольник 3"/>
          <p:cNvSpPr>
            <a:spLocks noChangeArrowheads="1"/>
          </p:cNvSpPr>
          <p:nvPr/>
        </p:nvSpPr>
        <p:spPr bwMode="auto">
          <a:xfrm>
            <a:off x="285750" y="0"/>
            <a:ext cx="90725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Пять  моделей построения взаимоотношений врача и пациента </a:t>
            </a:r>
            <a:br>
              <a:rPr lang="ru-RU" sz="2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(О. М. Лесняк, 2003):</a:t>
            </a:r>
            <a:endParaRPr lang="ru-RU" sz="22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home\Desktop\hospice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457709"/>
            <a:ext cx="3000364" cy="2400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home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86050" cy="2652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2643188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Самая разумная модель - </a:t>
            </a:r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совещательная</a:t>
            </a:r>
            <a:r>
              <a:rPr lang="ru-RU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которая предполагает равенство всех сторон, в том числе одинаковую ответственность. Она основана на том, что обычный взрослый человек в состоянии синтезировать информацию и выделить для себя приоритеты, а врач обладает достаточными коммуникационными навыками для того, чтобы помочь пациенту в этом.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429750" cy="6858000"/>
          </a:xfrm>
          <a:solidFill>
            <a:srgbClr val="FFFFFF"/>
          </a:solidFill>
        </p:spPr>
        <p:txBody>
          <a:bodyPr/>
          <a:lstStyle/>
          <a:p>
            <a:pPr>
              <a:buFont typeface="Wingdings 3" pitchFamily="18" charset="2"/>
              <a:buNone/>
            </a:pPr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57188"/>
            <a:ext cx="9572625" cy="3786187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>
            <a:spAutoFit/>
          </a:bodyPr>
          <a:lstStyle/>
          <a:p>
            <a:pPr>
              <a:buFont typeface="Wingdings 3" pitchFamily="18" charset="2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Дефектами в оказании медицинской помощи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следует считать недостатки диагностической, лечебной, организационной деятельности, которые привели  или могли привести к неверной или несвоевременной диагностике имевшихся у пациента заболеваний (состояний), при установленном диагнозе – к неправильным или неадекватном лечебным (профилактическим) мероприятиям; а также нарушения (невыполнение) положений действующих федеральных или территориальных стандартов (протоколов) оказания медицинской помощи или медицинских технологий, правил ведения медицинской документации.</a:t>
            </a:r>
          </a:p>
        </p:txBody>
      </p:sp>
      <p:sp>
        <p:nvSpPr>
          <p:cNvPr id="48131" name="Прямоугольник 5"/>
          <p:cNvSpPr>
            <a:spLocks noChangeArrowheads="1"/>
          </p:cNvSpPr>
          <p:nvPr/>
        </p:nvSpPr>
        <p:spPr bwMode="auto">
          <a:xfrm>
            <a:off x="4429125" y="5572125"/>
            <a:ext cx="47148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«Качество оказания медицинской помощи в ЛПУ Санкт-Петербурга по материалам СПб ГБУЗ БСМЭ». Бюллетень судебно-медицинского эксперта, выпуск №7, 2012 г.</a:t>
            </a:r>
          </a:p>
        </p:txBody>
      </p:sp>
      <p:pic>
        <p:nvPicPr>
          <p:cNvPr id="7" name="Picture 2" descr="C:\Users\home\Desktop\om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804049"/>
            <a:ext cx="4071934" cy="30539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14688" y="1214438"/>
            <a:ext cx="5929312" cy="5643562"/>
          </a:xfrm>
        </p:spPr>
        <p:txBody>
          <a:bodyPr/>
          <a:lstStyle/>
          <a:p>
            <a:pPr>
              <a:buClr>
                <a:schemeClr val="bg1">
                  <a:lumMod val="10000"/>
                  <a:lumOff val="90000"/>
                </a:schemeClr>
              </a:buClr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действия врача должны быть направлены только на благо больного, а не во вред (если врач может предвидеть его заранее).</a:t>
            </a:r>
          </a:p>
          <a:p>
            <a:pPr>
              <a:buClr>
                <a:schemeClr val="bg1">
                  <a:lumMod val="10000"/>
                  <a:lumOff val="90000"/>
                </a:schemeClr>
              </a:buClr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Следует избегать действий, способных причинить страдания больному и его родственникам.</a:t>
            </a:r>
          </a:p>
          <a:p>
            <a:pPr>
              <a:buClr>
                <a:schemeClr val="bg1">
                  <a:lumMod val="10000"/>
                  <a:lumOff val="90000"/>
                </a:schemeClr>
              </a:buClr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Действия, предпринимаемые врачом, не должны наносить ущерб другим людям, в том числе и больным.</a:t>
            </a:r>
          </a:p>
          <a:p>
            <a:pPr>
              <a:buClr>
                <a:schemeClr val="bg1">
                  <a:lumMod val="10000"/>
                  <a:lumOff val="90000"/>
                </a:schemeClr>
              </a:buClr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Решения врача основываются на положениях современной науки.</a:t>
            </a:r>
          </a:p>
          <a:p>
            <a:pPr>
              <a:buClr>
                <a:schemeClr val="bg1">
                  <a:lumMod val="10000"/>
                  <a:lumOff val="90000"/>
                </a:schemeClr>
              </a:buClr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Врач не имеет права смотреть на больного как на источник обогащения.</a:t>
            </a:r>
          </a:p>
          <a:p>
            <a:pPr>
              <a:buClr>
                <a:schemeClr val="bg1">
                  <a:lumMod val="10000"/>
                  <a:lumOff val="90000"/>
                </a:schemeClr>
              </a:buClr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Врач обязан хранить в тайне сведения, касающиеся здоровья пациента и обстоятельств его жизни, которые стали известны в ходе лечения.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79375"/>
            <a:ext cx="77946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 времен Гиппократа в медицине сложились </a:t>
            </a:r>
          </a:p>
          <a:p>
            <a:r>
              <a:rPr lang="ru-RU" sz="2800" b="1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единые этические принципы:</a:t>
            </a:r>
            <a:endParaRPr lang="ru-RU" sz="2800" b="1">
              <a:solidFill>
                <a:srgbClr val="FFFFFF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User\Рабочий стол\Gippokrat.jpg"/>
          <p:cNvPicPr>
            <a:picLocks noChangeAspect="1" noChangeArrowheads="1"/>
          </p:cNvPicPr>
          <p:nvPr/>
        </p:nvPicPr>
        <p:blipFill>
          <a:blip r:embed="rId2" cstate="print"/>
          <a:srcRect b="9599"/>
          <a:stretch>
            <a:fillRect/>
          </a:stretch>
        </p:blipFill>
        <p:spPr bwMode="auto">
          <a:xfrm>
            <a:off x="0" y="2071678"/>
            <a:ext cx="3563937" cy="39338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-214313" y="0"/>
            <a:ext cx="9358313" cy="828675"/>
          </a:xfrm>
        </p:spPr>
        <p:txBody>
          <a:bodyPr>
            <a:normAutofit lnSpcReduction="1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Дефекты в оказании медицинской помощи  классифицируются следующим образом</a:t>
            </a: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b="1" dirty="0" smtClean="0">
              <a:solidFill>
                <a:srgbClr val="FFFF0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0" y="857250"/>
            <a:ext cx="91440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- По этапам медицинской помощи в амбулаторно-поликлиническом звене: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дефекты </a:t>
            </a:r>
            <a:r>
              <a:rPr lang="ru-RU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догоспитального</a:t>
            </a: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периода;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дефекты  госпитального (стационарного) периода. </a:t>
            </a:r>
          </a:p>
          <a:p>
            <a:pPr>
              <a:defRPr/>
            </a:pPr>
            <a:r>
              <a:rPr lang="ru-RU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- По своей сути (что конкретно выявлено):</a:t>
            </a:r>
            <a:endParaRPr lang="ru-RU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дефекты организации;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дефекты диагностики;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дефекты лечения;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дефекты медицинской документации;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прочие дефекты. </a:t>
            </a:r>
          </a:p>
          <a:p>
            <a:pPr>
              <a:defRPr/>
            </a:pPr>
            <a:r>
              <a:rPr lang="ru-RU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- По причине:</a:t>
            </a:r>
            <a:endParaRPr lang="ru-RU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позднее обращение за медицинской помощью;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недостатки в организации лечебно-диагностического процесса;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недостаточная классификация врача (медицинского работника);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неполноценное обследование больного;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отсутствие необходимых средств диагностики;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объективные трудности в оказании медицинской помощи;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прочие причины. </a:t>
            </a:r>
          </a:p>
          <a:p>
            <a:pPr>
              <a:defRPr/>
            </a:pPr>
            <a:r>
              <a:rPr lang="ru-RU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- По причинно-следственной связи с наступлением смерти:</a:t>
            </a:r>
            <a:endParaRPr lang="ru-RU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дефект является основной причиной смерти;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дефект способствовал наступлению летального исхода;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дефект не повлиял на наступление летального исхода. 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endParaRPr lang="ru-RU" sz="2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71546"/>
          <a:ext cx="9144000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28588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Классификация ненадлежащего качества медицинской    </a:t>
            </a:r>
            <a:r>
              <a:rPr lang="ru-RU" sz="32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помощи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 тяжести негативных следствий (по классам)</a:t>
            </a:r>
            <a:b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6" name="Овал 5"/>
          <p:cNvSpPr/>
          <p:nvPr/>
        </p:nvSpPr>
        <p:spPr>
          <a:xfrm>
            <a:off x="285750" y="1571625"/>
            <a:ext cx="642938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Овал 6"/>
          <p:cNvSpPr/>
          <p:nvPr/>
        </p:nvSpPr>
        <p:spPr>
          <a:xfrm>
            <a:off x="285750" y="2428875"/>
            <a:ext cx="642938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Овал 7"/>
          <p:cNvSpPr/>
          <p:nvPr/>
        </p:nvSpPr>
        <p:spPr>
          <a:xfrm>
            <a:off x="285750" y="3214688"/>
            <a:ext cx="642938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Овал 8"/>
          <p:cNvSpPr/>
          <p:nvPr/>
        </p:nvSpPr>
        <p:spPr>
          <a:xfrm>
            <a:off x="285750" y="4071938"/>
            <a:ext cx="642938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Овал 9"/>
          <p:cNvSpPr/>
          <p:nvPr/>
        </p:nvSpPr>
        <p:spPr>
          <a:xfrm>
            <a:off x="285750" y="5000625"/>
            <a:ext cx="642938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Овал 10"/>
          <p:cNvSpPr/>
          <p:nvPr/>
        </p:nvSpPr>
        <p:spPr>
          <a:xfrm>
            <a:off x="285750" y="6000750"/>
            <a:ext cx="642938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88" y="1285875"/>
          <a:ext cx="8358246" cy="499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7491"/>
                <a:gridCol w="2786082"/>
                <a:gridCol w="2714673"/>
              </a:tblGrid>
              <a:tr h="9286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Ненадлежащее оказание медицинской помощи в </a:t>
                      </a:r>
                      <a:endParaRPr lang="en-US" sz="2200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амбулаторно-поликлинических учреждениях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Ненадлежащее оказание медицинской помощи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Скорая и неотложная помощь </a:t>
                      </a:r>
                    </a:p>
                    <a:p>
                      <a:endParaRPr lang="ru-RU" sz="2200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Ненадлежащее оказание медицинской помощи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стационарах 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2200" b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класс</a:t>
                      </a:r>
                      <a:r>
                        <a:rPr lang="en-US" sz="2200" b="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2200" b="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1,8 %.</a:t>
                      </a:r>
                      <a:endParaRPr lang="ru-RU" sz="2200" b="0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2200" b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класс</a:t>
                      </a:r>
                      <a:r>
                        <a:rPr lang="en-US" sz="2200" b="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2200" b="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1,8 %.</a:t>
                      </a:r>
                      <a:endParaRPr lang="ru-RU" sz="2200" b="0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2200" b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класс </a:t>
                      </a:r>
                      <a:r>
                        <a:rPr lang="en-US" sz="2200" b="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2200" b="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0 %. </a:t>
                      </a:r>
                      <a:endParaRPr lang="ru-RU" sz="2200" b="0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2200" b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класс </a:t>
                      </a:r>
                      <a:r>
                        <a:rPr lang="en-US" sz="2200" b="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ru-RU" sz="2200" b="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5,4 %.</a:t>
                      </a:r>
                      <a:endParaRPr lang="ru-RU" sz="2200" b="0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2200" b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класс </a:t>
                      </a:r>
                      <a:r>
                        <a:rPr lang="en-US" sz="2200" b="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ru-RU" sz="2200" b="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1,8 %.</a:t>
                      </a:r>
                      <a:endParaRPr lang="ru-RU" sz="2200" b="0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2200" b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класс </a:t>
                      </a:r>
                      <a:r>
                        <a:rPr lang="en-US" sz="2200" b="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2200" b="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10,9 %. </a:t>
                      </a:r>
                      <a:endParaRPr lang="ru-RU" sz="2200" b="0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sz="2200" b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класс </a:t>
                      </a:r>
                      <a:r>
                        <a:rPr lang="en-US" sz="2200" b="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ru-RU" sz="2200" b="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0 %. </a:t>
                      </a:r>
                      <a:endParaRPr lang="ru-RU" sz="2200" b="0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sz="2200" b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класс </a:t>
                      </a:r>
                      <a:r>
                        <a:rPr lang="en-US" sz="2200" b="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ru-RU" sz="2200" b="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0 %. </a:t>
                      </a:r>
                      <a:endParaRPr lang="ru-RU" sz="2200" b="0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sz="2200" b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класс </a:t>
                      </a:r>
                      <a:r>
                        <a:rPr lang="en-US" sz="2200" b="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2200" b="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0 %. </a:t>
                      </a:r>
                      <a:endParaRPr lang="ru-RU" sz="2200" b="0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lang="ru-RU" sz="22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класса</a:t>
                      </a:r>
                      <a:r>
                        <a:rPr lang="en-US" sz="2200" b="1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ru-RU" sz="2200" b="1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12,7 %. </a:t>
                      </a:r>
                      <a:endParaRPr lang="ru-RU" sz="2200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lang="ru-RU" sz="22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класс </a:t>
                      </a:r>
                      <a:r>
                        <a:rPr lang="en-US" sz="2200" b="1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ru-RU" sz="2200" b="1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1,8 %</a:t>
                      </a:r>
                      <a:r>
                        <a:rPr lang="ru-RU" sz="2200" b="1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2200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lang="ru-RU" sz="22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класс </a:t>
                      </a:r>
                      <a:r>
                        <a:rPr lang="en-US" sz="2200" b="1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2200" b="1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63,6 %. </a:t>
                      </a:r>
                      <a:endParaRPr lang="ru-RU" sz="2200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ru-RU" sz="2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класс</a:t>
                      </a:r>
                      <a:r>
                        <a:rPr lang="en-US" sz="2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ru-RU" sz="220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  %. </a:t>
                      </a:r>
                      <a:endParaRPr lang="ru-RU" sz="2200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ru-RU" sz="2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класс</a:t>
                      </a:r>
                      <a:r>
                        <a:rPr lang="en-US" sz="2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ru-RU" sz="220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0 %. </a:t>
                      </a:r>
                      <a:endParaRPr lang="ru-RU" sz="2200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ru-RU" sz="2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класс</a:t>
                      </a:r>
                      <a:r>
                        <a:rPr lang="en-US" sz="2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2200" b="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0 %. </a:t>
                      </a:r>
                      <a:endParaRPr lang="ru-RU" sz="2200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r>
                        <a:rPr lang="ru-RU" sz="2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класс</a:t>
                      </a:r>
                      <a:r>
                        <a:rPr lang="en-US" sz="2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220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0 %. </a:t>
                      </a:r>
                      <a:endParaRPr lang="ru-RU" sz="2200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r>
                        <a:rPr lang="ru-RU" sz="2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класс</a:t>
                      </a:r>
                      <a:r>
                        <a:rPr lang="en-US" sz="2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2200" b="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0 %. </a:t>
                      </a:r>
                      <a:endParaRPr lang="ru-RU" sz="2200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r>
                        <a:rPr lang="ru-RU" sz="2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класс</a:t>
                      </a:r>
                      <a:r>
                        <a:rPr lang="en-US" sz="2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ru-RU" sz="220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0 %. </a:t>
                      </a:r>
                      <a:endParaRPr lang="ru-RU" sz="2200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885828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Анализ случаев НОМП</a:t>
            </a:r>
          </a:p>
        </p:txBody>
      </p:sp>
      <p:sp>
        <p:nvSpPr>
          <p:cNvPr id="4" name="Овал 3"/>
          <p:cNvSpPr/>
          <p:nvPr/>
        </p:nvSpPr>
        <p:spPr>
          <a:xfrm>
            <a:off x="214313" y="5000625"/>
            <a:ext cx="2857500" cy="50006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15000" y="4929188"/>
            <a:ext cx="2857500" cy="50006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Содержимое 2"/>
          <p:cNvSpPr>
            <a:spLocks noGrp="1"/>
          </p:cNvSpPr>
          <p:nvPr>
            <p:ph idx="1"/>
          </p:nvPr>
        </p:nvSpPr>
        <p:spPr>
          <a:xfrm>
            <a:off x="-323850" y="3860800"/>
            <a:ext cx="9467850" cy="2782888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20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ru-RU" sz="20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- Отмечается рост общего количества обращений и жалоб в абсолютных цифрах. 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ru-RU" sz="20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- В процентном соотношении наблюдается снижение количества зарегистрированных жалоб с 10,3% (2007 год) до 5,3 % (2012 год). 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ru-RU" sz="20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- В динамике наблюдается снижение количества жалоб на качество оказанной медицинской помощи по сравнению с 2007 годом в 2,3 раза, по вопросам нарушения прав граждан на получение бесплатной медицинской помощи также отмечается снижение по сравнению с 2007 годом в 18 раз.</a:t>
            </a:r>
          </a:p>
          <a:p>
            <a:pPr eaLnBrk="1" hangingPunct="1">
              <a:buFont typeface="Wingdings 3" pitchFamily="18" charset="2"/>
              <a:buNone/>
            </a:pP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Итоги работы «горячей линии» за 2007 - 2012 гг.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 cstate="print"/>
          <a:srcRect l="26903" t="34734" r="33369" b="43359"/>
          <a:stretch>
            <a:fillRect/>
          </a:stretch>
        </p:blipFill>
        <p:spPr bwMode="auto">
          <a:xfrm>
            <a:off x="-12700" y="1268413"/>
            <a:ext cx="9156700" cy="28384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2124075" y="3716338"/>
            <a:ext cx="1008063" cy="504825"/>
          </a:xfrm>
          <a:prstGeom prst="ellipse">
            <a:avLst/>
          </a:prstGeom>
          <a:noFill/>
          <a:ln w="381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812088" y="3789363"/>
            <a:ext cx="863600" cy="431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8893175" y="3789363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348038" y="3789363"/>
            <a:ext cx="0" cy="3603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50"/>
            <a:ext cx="9144000" cy="2998788"/>
          </a:xfrm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2012 год общее количество обращений граждан в ЛПУ составило </a:t>
            </a:r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15272,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количество жалоб граждан, зарегистрированных в медицинских учреждениях Санкт-Петербурга, в абсолютном отношении составило 2880.   Из них, количество обоснованных – </a:t>
            </a:r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752 (26 %).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В  таблице показана структура жалоб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(2880 причины в 2974 обращениях).</a:t>
            </a:r>
            <a:endParaRPr lang="ru-RU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9254" t="49023" r="43411" b="24609"/>
          <a:stretch>
            <a:fillRect/>
          </a:stretch>
        </p:blipFill>
        <p:spPr bwMode="auto">
          <a:xfrm>
            <a:off x="0" y="3227388"/>
            <a:ext cx="9144000" cy="36306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6994525" y="3211513"/>
            <a:ext cx="2232025" cy="1152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57150">
                <a:solidFill>
                  <a:schemeClr val="accent2">
                    <a:satMod val="140000"/>
                  </a:schemeClr>
                </a:solidFill>
                <a:prstDash val="sysDash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Участники внедрения системы с 2007 года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14282" y="2071678"/>
            <a:ext cx="3857652" cy="4000528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rgbClr val="FFFF9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Управления </a:t>
            </a:r>
          </a:p>
          <a:p>
            <a:pPr algn="ctr" eaLnBrk="0" hangingPunct="0">
              <a:defRPr/>
            </a:pPr>
            <a:r>
              <a:rPr lang="ru-RU" sz="3400" b="1" dirty="0">
                <a:solidFill>
                  <a:srgbClr val="FFFF9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КМП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5" name="Стрелка влево 4"/>
          <p:cNvSpPr/>
          <p:nvPr/>
        </p:nvSpPr>
        <p:spPr>
          <a:xfrm>
            <a:off x="2357438" y="1643063"/>
            <a:ext cx="5429250" cy="928687"/>
          </a:xfrm>
          <a:prstGeom prst="leftArrow">
            <a:avLst/>
          </a:prstGeom>
          <a:ln w="3175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Законодательное собрание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9" name="Стрелка влево 8"/>
          <p:cNvSpPr/>
          <p:nvPr/>
        </p:nvSpPr>
        <p:spPr>
          <a:xfrm>
            <a:off x="3214688" y="2143125"/>
            <a:ext cx="5429250" cy="1143000"/>
          </a:xfrm>
          <a:prstGeom prst="leftArrow">
            <a:avLst/>
          </a:prstGeom>
          <a:ln w="3175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Комитет по здравоохранению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3643313" y="2928938"/>
            <a:ext cx="5500687" cy="1214437"/>
          </a:xfrm>
          <a:prstGeom prst="leftArrow">
            <a:avLst/>
          </a:prstGeom>
          <a:ln w="3175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районов Санкт-Петербурга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3500438" y="3643313"/>
            <a:ext cx="5643562" cy="1285875"/>
          </a:xfrm>
          <a:prstGeom prst="leftArrow">
            <a:avLst/>
          </a:prstGeom>
          <a:ln w="3175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Территориальный фонд ОМС и страховые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мед.организации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2" name="Стрелка влево 11"/>
          <p:cNvSpPr/>
          <p:nvPr/>
        </p:nvSpPr>
        <p:spPr>
          <a:xfrm>
            <a:off x="3214688" y="4572000"/>
            <a:ext cx="5715000" cy="1000125"/>
          </a:xfrm>
          <a:prstGeom prst="leftArrow">
            <a:avLst/>
          </a:prstGeom>
          <a:ln w="3175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Ассоциация медицинских  организаций  СПБ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2714625" y="5357813"/>
            <a:ext cx="6429375" cy="1143000"/>
          </a:xfrm>
          <a:prstGeom prst="leftArrow">
            <a:avLst/>
          </a:prstGeom>
          <a:ln w="3175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организации здравоохранения и управления  качеством медицинской помощи СЗГМУ им. И.И.Мечникова Минздрава России 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88"/>
            <a:ext cx="9144000" cy="1143000"/>
          </a:xfrm>
        </p:spPr>
        <p:txBody>
          <a:bodyPr>
            <a:normAutofit lnSpcReduction="1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реестр экспертов включены – 240 в ТФ ОМС  и 50 в Комитете по здравоохранению (по всем специальностям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28625" y="1571625"/>
            <a:ext cx="8229600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en-US" sz="2800" dirty="0">
                <a:latin typeface="+mn-lt"/>
                <a:cs typeface="+mn-cs"/>
              </a:rPr>
              <a:t/>
            </a:r>
            <a:br>
              <a:rPr lang="en-US" sz="2800" dirty="0">
                <a:latin typeface="+mn-lt"/>
                <a:cs typeface="+mn-cs"/>
              </a:rPr>
            </a:br>
            <a:endParaRPr lang="ru-RU" sz="2800" dirty="0">
              <a:latin typeface="+mn-lt"/>
              <a:cs typeface="+mn-cs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endParaRPr lang="ru-RU" sz="2800" dirty="0">
              <a:latin typeface="+mn-lt"/>
              <a:cs typeface="+mn-cs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2928938" y="1428750"/>
            <a:ext cx="3429000" cy="1785938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Виды экспертиз</a:t>
            </a:r>
          </a:p>
          <a:p>
            <a:pPr algn="ctr" eaLnBrk="0" hangingPunct="0"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КМП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3714750"/>
            <a:ext cx="3071813" cy="2143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b="1" dirty="0">
              <a:solidFill>
                <a:srgbClr val="000000"/>
              </a:solidFill>
            </a:endParaRPr>
          </a:p>
          <a:p>
            <a:pPr algn="ctr" eaLnBrk="0" hangingPunct="0"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ЦЕЛЕВАЯ</a:t>
            </a:r>
          </a:p>
          <a:p>
            <a:pPr algn="ctr" eaLnBrk="0" hangingPunct="0"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ЭКСПЕРТИЗА ПО ОТДЕЛЬНОМУ СЛУЧАЮ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ОКАЗАНИЯ  МЕДИЦИНСКОЙ ПОМОЩИ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3625" y="3714750"/>
            <a:ext cx="3000375" cy="20716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b="1" dirty="0">
              <a:solidFill>
                <a:srgbClr val="000000"/>
              </a:solidFill>
            </a:endParaRPr>
          </a:p>
          <a:p>
            <a:pPr algn="ctr" eaLnBrk="0" hangingPunct="0"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ТЕМАТИЧЕСКАЯ</a:t>
            </a:r>
          </a:p>
          <a:p>
            <a:pPr algn="ctr" eaLnBrk="0" hangingPunct="0"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ЭКСПЕРТИЗА ПО СОВОКУПНОСТИ  СЛУЧАЕВ ОКАЗАНИЯ МЕДИЦИНСКОЙ ПОМОЩИ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2" name="Freeform 7"/>
          <p:cNvSpPr>
            <a:spLocks/>
          </p:cNvSpPr>
          <p:nvPr/>
        </p:nvSpPr>
        <p:spPr bwMode="gray">
          <a:xfrm>
            <a:off x="3214688" y="33575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3" name="Freeform 9"/>
          <p:cNvSpPr>
            <a:spLocks/>
          </p:cNvSpPr>
          <p:nvPr/>
        </p:nvSpPr>
        <p:spPr bwMode="gray">
          <a:xfrm flipH="1">
            <a:off x="5214938" y="33575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57158" y="2643182"/>
          <a:ext cx="8401050" cy="3757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6322" name="Содержимое 2"/>
          <p:cNvSpPr txBox="1">
            <a:spLocks/>
          </p:cNvSpPr>
          <p:nvPr/>
        </p:nvSpPr>
        <p:spPr bwMode="auto">
          <a:xfrm>
            <a:off x="0" y="285750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algn="ctr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ru-RU" sz="2800"/>
              <a:t> </a:t>
            </a:r>
            <a:r>
              <a:rPr lang="ru-RU" sz="27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Обязательные основания для проведения </a:t>
            </a:r>
            <a:br>
              <a:rPr lang="ru-RU" sz="27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целевой экспертизы качества медицинской помощи : </a:t>
            </a:r>
          </a:p>
        </p:txBody>
      </p:sp>
      <p:grpSp>
        <p:nvGrpSpPr>
          <p:cNvPr id="56323" name="Group 5"/>
          <p:cNvGrpSpPr>
            <a:grpSpLocks/>
          </p:cNvGrpSpPr>
          <p:nvPr/>
        </p:nvGrpSpPr>
        <p:grpSpPr bwMode="auto">
          <a:xfrm>
            <a:off x="714375" y="1428750"/>
            <a:ext cx="7500938" cy="990600"/>
            <a:chOff x="624" y="1152"/>
            <a:chExt cx="4080" cy="720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flatTx/>
            </a:bodyPr>
            <a:lstStyle/>
            <a:p>
              <a:pPr algn="ctr">
                <a:defRPr/>
              </a:pPr>
              <a:endParaRPr lang="ru-RU" dirty="0"/>
            </a:p>
          </p:txBody>
        </p:sp>
        <p:grpSp>
          <p:nvGrpSpPr>
            <p:cNvPr id="56329" name="Group 7"/>
            <p:cNvGrpSpPr>
              <a:grpSpLocks/>
            </p:cNvGrpSpPr>
            <p:nvPr/>
          </p:nvGrpSpPr>
          <p:grpSpPr bwMode="auto">
            <a:xfrm>
              <a:off x="1292" y="1296"/>
              <a:ext cx="623" cy="96"/>
              <a:chOff x="2003" y="3439"/>
              <a:chExt cx="468" cy="244"/>
            </a:xfrm>
          </p:grpSpPr>
          <p:sp>
            <p:nvSpPr>
              <p:cNvPr id="26" name="Oval 8"/>
              <p:cNvSpPr>
                <a:spLocks noChangeArrowheads="1"/>
              </p:cNvSpPr>
              <p:nvPr/>
            </p:nvSpPr>
            <p:spPr bwMode="gray">
              <a:xfrm>
                <a:off x="2003" y="3440"/>
                <a:ext cx="79" cy="24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gray">
              <a:xfrm>
                <a:off x="2048" y="3443"/>
                <a:ext cx="388" cy="24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8" name="Oval 10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Oval 11"/>
              <p:cNvSpPr>
                <a:spLocks noChangeArrowheads="1"/>
              </p:cNvSpPr>
              <p:nvPr/>
            </p:nvSpPr>
            <p:spPr bwMode="gray">
              <a:xfrm>
                <a:off x="2439" y="3519"/>
                <a:ext cx="20" cy="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3" name="Rectangle 12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flatTx/>
            </a:bodyPr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56331" name="Group 13"/>
            <p:cNvGrpSpPr>
              <a:grpSpLocks/>
            </p:cNvGrpSpPr>
            <p:nvPr/>
          </p:nvGrpSpPr>
          <p:grpSpPr bwMode="auto">
            <a:xfrm>
              <a:off x="2444" y="1296"/>
              <a:ext cx="623" cy="96"/>
              <a:chOff x="2003" y="3439"/>
              <a:chExt cx="468" cy="244"/>
            </a:xfrm>
          </p:grpSpPr>
          <p:sp>
            <p:nvSpPr>
              <p:cNvPr id="22" name="Oval 14"/>
              <p:cNvSpPr>
                <a:spLocks noChangeArrowheads="1"/>
              </p:cNvSpPr>
              <p:nvPr/>
            </p:nvSpPr>
            <p:spPr bwMode="gray">
              <a:xfrm>
                <a:off x="2003" y="3440"/>
                <a:ext cx="79" cy="24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3" name="Rectangle 15"/>
              <p:cNvSpPr>
                <a:spLocks noChangeArrowheads="1"/>
              </p:cNvSpPr>
              <p:nvPr/>
            </p:nvSpPr>
            <p:spPr bwMode="gray">
              <a:xfrm>
                <a:off x="2048" y="3443"/>
                <a:ext cx="388" cy="24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4" name="Oval 16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Oval 17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5" name="Rectangle 18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flatTx/>
            </a:bodyPr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56333" name="Group 19"/>
            <p:cNvGrpSpPr>
              <a:grpSpLocks/>
            </p:cNvGrpSpPr>
            <p:nvPr/>
          </p:nvGrpSpPr>
          <p:grpSpPr bwMode="auto">
            <a:xfrm>
              <a:off x="3605" y="1296"/>
              <a:ext cx="817" cy="96"/>
              <a:chOff x="2003" y="3439"/>
              <a:chExt cx="468" cy="244"/>
            </a:xfrm>
          </p:grpSpPr>
          <p:sp>
            <p:nvSpPr>
              <p:cNvPr id="18" name="Oval 20"/>
              <p:cNvSpPr>
                <a:spLocks noChangeArrowheads="1"/>
              </p:cNvSpPr>
              <p:nvPr/>
            </p:nvSpPr>
            <p:spPr bwMode="gray">
              <a:xfrm>
                <a:off x="2003" y="3440"/>
                <a:ext cx="79" cy="24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9" name="Rectangle 21"/>
              <p:cNvSpPr>
                <a:spLocks noChangeArrowheads="1"/>
              </p:cNvSpPr>
              <p:nvPr/>
            </p:nvSpPr>
            <p:spPr bwMode="gray">
              <a:xfrm>
                <a:off x="2048" y="3443"/>
                <a:ext cx="388" cy="24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0" name="Oval 2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2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7" name="Rectangle 24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flatTx/>
            </a:bodyPr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56324" name="Text Box 25"/>
          <p:cNvSpPr txBox="1">
            <a:spLocks noChangeArrowheads="1"/>
          </p:cNvSpPr>
          <p:nvPr/>
        </p:nvSpPr>
        <p:spPr bwMode="gray">
          <a:xfrm>
            <a:off x="1071563" y="1857375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b="1">
                <a:solidFill>
                  <a:schemeClr val="bg1"/>
                </a:solidFill>
              </a:rPr>
              <a:t>1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6325" name="Text Box 25"/>
          <p:cNvSpPr txBox="1">
            <a:spLocks noChangeArrowheads="1"/>
          </p:cNvSpPr>
          <p:nvPr/>
        </p:nvSpPr>
        <p:spPr bwMode="gray">
          <a:xfrm>
            <a:off x="3355975" y="1714500"/>
            <a:ext cx="3143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b="1">
                <a:solidFill>
                  <a:schemeClr val="bg1"/>
                </a:solidFill>
              </a:rPr>
              <a:t>2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6326" name="Text Box 25"/>
          <p:cNvSpPr txBox="1">
            <a:spLocks noChangeArrowheads="1"/>
          </p:cNvSpPr>
          <p:nvPr/>
        </p:nvSpPr>
        <p:spPr bwMode="gray">
          <a:xfrm>
            <a:off x="5429250" y="17145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b="1">
                <a:solidFill>
                  <a:schemeClr val="bg1"/>
                </a:solidFill>
              </a:rPr>
              <a:t>3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6327" name="Text Box 25"/>
          <p:cNvSpPr txBox="1">
            <a:spLocks noChangeArrowheads="1"/>
          </p:cNvSpPr>
          <p:nvPr/>
        </p:nvSpPr>
        <p:spPr bwMode="gray">
          <a:xfrm>
            <a:off x="7500938" y="17145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b="1">
                <a:solidFill>
                  <a:schemeClr val="bg1"/>
                </a:solidFill>
              </a:rPr>
              <a:t>4</a:t>
            </a:r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57158" y="2643182"/>
          <a:ext cx="8401050" cy="3757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7346" name="Содержимое 2"/>
          <p:cNvSpPr txBox="1">
            <a:spLocks/>
          </p:cNvSpPr>
          <p:nvPr/>
        </p:nvSpPr>
        <p:spPr bwMode="auto">
          <a:xfrm>
            <a:off x="0" y="285750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algn="ctr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ru-RU" sz="2800" b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Дополнительные основания для проведения </a:t>
            </a:r>
            <a:br>
              <a:rPr lang="ru-RU" sz="2800" b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целевой экспертизы КМП :</a:t>
            </a:r>
            <a:endParaRPr lang="ru-RU" sz="2700" b="1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7347" name="Group 5"/>
          <p:cNvGrpSpPr>
            <a:grpSpLocks/>
          </p:cNvGrpSpPr>
          <p:nvPr/>
        </p:nvGrpSpPr>
        <p:grpSpPr bwMode="auto">
          <a:xfrm>
            <a:off x="714375" y="1428750"/>
            <a:ext cx="7500938" cy="990600"/>
            <a:chOff x="624" y="1152"/>
            <a:chExt cx="4080" cy="720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57353" name="Group 7"/>
            <p:cNvGrpSpPr>
              <a:grpSpLocks/>
            </p:cNvGrpSpPr>
            <p:nvPr/>
          </p:nvGrpSpPr>
          <p:grpSpPr bwMode="auto">
            <a:xfrm>
              <a:off x="1292" y="1296"/>
              <a:ext cx="623" cy="96"/>
              <a:chOff x="2003" y="3439"/>
              <a:chExt cx="468" cy="244"/>
            </a:xfrm>
          </p:grpSpPr>
          <p:sp>
            <p:nvSpPr>
              <p:cNvPr id="26" name="Oval 8"/>
              <p:cNvSpPr>
                <a:spLocks noChangeArrowheads="1"/>
              </p:cNvSpPr>
              <p:nvPr/>
            </p:nvSpPr>
            <p:spPr bwMode="gray">
              <a:xfrm>
                <a:off x="2003" y="3440"/>
                <a:ext cx="79" cy="24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gray">
              <a:xfrm>
                <a:off x="2048" y="3443"/>
                <a:ext cx="388" cy="24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Oval 10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11"/>
              <p:cNvSpPr>
                <a:spLocks noChangeArrowheads="1"/>
              </p:cNvSpPr>
              <p:nvPr/>
            </p:nvSpPr>
            <p:spPr bwMode="gray">
              <a:xfrm>
                <a:off x="2439" y="3519"/>
                <a:ext cx="20" cy="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Rectangle 12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57355" name="Group 13"/>
            <p:cNvGrpSpPr>
              <a:grpSpLocks/>
            </p:cNvGrpSpPr>
            <p:nvPr/>
          </p:nvGrpSpPr>
          <p:grpSpPr bwMode="auto">
            <a:xfrm>
              <a:off x="2444" y="1296"/>
              <a:ext cx="623" cy="96"/>
              <a:chOff x="2003" y="3439"/>
              <a:chExt cx="468" cy="244"/>
            </a:xfrm>
          </p:grpSpPr>
          <p:sp>
            <p:nvSpPr>
              <p:cNvPr id="22" name="Oval 14"/>
              <p:cNvSpPr>
                <a:spLocks noChangeArrowheads="1"/>
              </p:cNvSpPr>
              <p:nvPr/>
            </p:nvSpPr>
            <p:spPr bwMode="gray">
              <a:xfrm>
                <a:off x="2003" y="3440"/>
                <a:ext cx="79" cy="24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15"/>
              <p:cNvSpPr>
                <a:spLocks noChangeArrowheads="1"/>
              </p:cNvSpPr>
              <p:nvPr/>
            </p:nvSpPr>
            <p:spPr bwMode="gray">
              <a:xfrm>
                <a:off x="2048" y="3443"/>
                <a:ext cx="388" cy="24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val 16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17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Rectangle 18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57357" name="Group 19"/>
            <p:cNvGrpSpPr>
              <a:grpSpLocks/>
            </p:cNvGrpSpPr>
            <p:nvPr/>
          </p:nvGrpSpPr>
          <p:grpSpPr bwMode="auto">
            <a:xfrm>
              <a:off x="3605" y="1296"/>
              <a:ext cx="817" cy="96"/>
              <a:chOff x="2003" y="3439"/>
              <a:chExt cx="468" cy="244"/>
            </a:xfrm>
          </p:grpSpPr>
          <p:sp>
            <p:nvSpPr>
              <p:cNvPr id="18" name="Oval 20"/>
              <p:cNvSpPr>
                <a:spLocks noChangeArrowheads="1"/>
              </p:cNvSpPr>
              <p:nvPr/>
            </p:nvSpPr>
            <p:spPr bwMode="gray">
              <a:xfrm>
                <a:off x="2003" y="3440"/>
                <a:ext cx="79" cy="24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21"/>
              <p:cNvSpPr>
                <a:spLocks noChangeArrowheads="1"/>
              </p:cNvSpPr>
              <p:nvPr/>
            </p:nvSpPr>
            <p:spPr bwMode="gray">
              <a:xfrm>
                <a:off x="2048" y="3443"/>
                <a:ext cx="388" cy="24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2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Rectangle 24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57348" name="Text Box 25"/>
          <p:cNvSpPr txBox="1">
            <a:spLocks noChangeArrowheads="1"/>
          </p:cNvSpPr>
          <p:nvPr/>
        </p:nvSpPr>
        <p:spPr bwMode="gray">
          <a:xfrm>
            <a:off x="1143000" y="17145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b="1"/>
              <a:t>1</a:t>
            </a:r>
            <a:endParaRPr lang="en-US" b="1"/>
          </a:p>
        </p:txBody>
      </p:sp>
      <p:sp>
        <p:nvSpPr>
          <p:cNvPr id="57349" name="Text Box 25"/>
          <p:cNvSpPr txBox="1">
            <a:spLocks noChangeArrowheads="1"/>
          </p:cNvSpPr>
          <p:nvPr/>
        </p:nvSpPr>
        <p:spPr bwMode="gray">
          <a:xfrm>
            <a:off x="3214688" y="1714500"/>
            <a:ext cx="312737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b="1"/>
              <a:t>2</a:t>
            </a:r>
            <a:endParaRPr lang="en-US" b="1"/>
          </a:p>
        </p:txBody>
      </p:sp>
      <p:sp>
        <p:nvSpPr>
          <p:cNvPr id="57350" name="Text Box 25"/>
          <p:cNvSpPr txBox="1">
            <a:spLocks noChangeArrowheads="1"/>
          </p:cNvSpPr>
          <p:nvPr/>
        </p:nvSpPr>
        <p:spPr bwMode="gray">
          <a:xfrm>
            <a:off x="5214938" y="1714500"/>
            <a:ext cx="3825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/>
              <a:t>3</a:t>
            </a:r>
            <a:endParaRPr lang="en-US" b="1"/>
          </a:p>
        </p:txBody>
      </p:sp>
      <p:sp>
        <p:nvSpPr>
          <p:cNvPr id="57351" name="Text Box 25"/>
          <p:cNvSpPr txBox="1">
            <a:spLocks noChangeArrowheads="1"/>
          </p:cNvSpPr>
          <p:nvPr/>
        </p:nvSpPr>
        <p:spPr bwMode="gray">
          <a:xfrm>
            <a:off x="7429500" y="17145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b="1"/>
              <a:t>4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FF"/>
          </a:solidFill>
        </p:spPr>
        <p:txBody>
          <a:bodyPr/>
          <a:lstStyle/>
          <a:p>
            <a:endParaRPr lang="ru-RU" smtClean="0"/>
          </a:p>
        </p:txBody>
      </p:sp>
      <p:pic>
        <p:nvPicPr>
          <p:cNvPr id="58370" name="Picture 2" descr="C:\Users\home\Desktop\11454603-n--n-----n----n-n-n--n-n-----n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63" y="357188"/>
            <a:ext cx="5453063" cy="616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1"/>
          <p:cNvSpPr txBox="1">
            <a:spLocks/>
          </p:cNvSpPr>
          <p:nvPr/>
        </p:nvSpPr>
        <p:spPr bwMode="auto">
          <a:xfrm>
            <a:off x="3643313" y="642938"/>
            <a:ext cx="5500687" cy="65008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bg1"/>
              </a:buClr>
              <a:buSzPct val="68000"/>
              <a:buFont typeface="Wingdings" pitchFamily="2" charset="2"/>
              <a:buChar char="v"/>
              <a:defRPr/>
            </a:pP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достижения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комплайнса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особенно важен процесс общения с врачом и врачебная компетентность. </a:t>
            </a:r>
          </a:p>
          <a:p>
            <a:pPr marL="365125" indent="-255588" eaLnBrk="0" hangingPunct="0">
              <a:spcBef>
                <a:spcPts val="400"/>
              </a:spcBef>
              <a:buClr>
                <a:schemeClr val="bg1"/>
              </a:buClr>
              <a:buSzPct val="68000"/>
              <a:buFont typeface="Wingdings" pitchFamily="2" charset="2"/>
              <a:buChar char="v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Врач должен адекватно излагать необходимую больному информацию, чтоб она была доступна любому пациенту с учетом образовательного ценза и уровня сложности материала. </a:t>
            </a:r>
          </a:p>
          <a:p>
            <a:pPr marL="365125" indent="-255588" eaLnBrk="0" hangingPunct="0">
              <a:spcBef>
                <a:spcPts val="400"/>
              </a:spcBef>
              <a:buClr>
                <a:schemeClr val="bg1"/>
              </a:buClr>
              <a:buSzPct val="68000"/>
              <a:buFont typeface="Wingdings" pitchFamily="2" charset="2"/>
              <a:buChar char="v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В современной медицине патернализм изменяется на сотрудничество. </a:t>
            </a:r>
          </a:p>
          <a:p>
            <a:pPr marL="365125" indent="-255588" eaLnBrk="0" hangingPunct="0">
              <a:spcBef>
                <a:spcPts val="400"/>
              </a:spcBef>
              <a:buClr>
                <a:schemeClr val="bg1"/>
              </a:buClr>
              <a:buSzPct val="68000"/>
              <a:buFont typeface="Wingdings" pitchFamily="2" charset="2"/>
              <a:buChar char="v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Однако не все врачи являются сторонниками этой тактики, так как она приводит к усложнению работы медицинского персонала. </a:t>
            </a:r>
          </a:p>
          <a:p>
            <a:pPr marL="365125" indent="-255588" eaLnBrk="0" hangingPunct="0">
              <a:spcBef>
                <a:spcPts val="400"/>
              </a:spcBef>
              <a:buClr>
                <a:schemeClr val="bg1"/>
              </a:buClr>
              <a:buSzPct val="68000"/>
              <a:buFont typeface="Wingdings" pitchFamily="2" charset="2"/>
              <a:buChar char="v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Больные также не хотят брать на себя ответственность за принятие решения.</a:t>
            </a:r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ru-RU" sz="20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9459" name="Picture 2" descr="http://img0.liveinternet.ru/images/attach/c/3/77/708/77708580_3330929_7270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0" y="0"/>
            <a:ext cx="889317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500" b="1">
                <a:solidFill>
                  <a:srgbClr val="FFFFFF"/>
                </a:solidFill>
                <a:latin typeface="Cambria" pitchFamily="18" charset="0"/>
              </a:rPr>
              <a:t>«Три орудия есть у врача: слово, растение и нож».</a:t>
            </a:r>
          </a:p>
          <a:p>
            <a:r>
              <a:rPr lang="ru-RU" sz="2500">
                <a:solidFill>
                  <a:schemeClr val="tx2"/>
                </a:solidFill>
                <a:latin typeface="Cambria" pitchFamily="18" charset="0"/>
              </a:rPr>
              <a:t>мудрость Древнего Ирана </a:t>
            </a:r>
          </a:p>
          <a:p>
            <a:pPr>
              <a:buFont typeface="Wingdings" pitchFamily="2" charset="2"/>
              <a:buChar char="v"/>
            </a:pPr>
            <a:r>
              <a:rPr lang="ru-RU" sz="2500" b="1">
                <a:solidFill>
                  <a:srgbClr val="FFFFFF"/>
                </a:solidFill>
                <a:latin typeface="Cambria" pitchFamily="18" charset="0"/>
              </a:rPr>
              <a:t>«Веру в исцеление надлежит внушать пациенту»</a:t>
            </a:r>
            <a:r>
              <a:rPr lang="ru-RU" sz="2500">
                <a:solidFill>
                  <a:srgbClr val="FFFFFF"/>
                </a:solidFill>
                <a:latin typeface="Cambria" pitchFamily="18" charset="0"/>
              </a:rPr>
              <a:t>. </a:t>
            </a:r>
          </a:p>
          <a:p>
            <a:r>
              <a:rPr lang="ru-RU" sz="2500">
                <a:solidFill>
                  <a:schemeClr val="tx2"/>
                </a:solidFill>
                <a:latin typeface="Cambria" pitchFamily="18" charset="0"/>
              </a:rPr>
              <a:t>Амбруаз Паре </a:t>
            </a:r>
          </a:p>
          <a:p>
            <a:pPr>
              <a:buFont typeface="Wingdings" pitchFamily="2" charset="2"/>
              <a:buChar char="v"/>
            </a:pPr>
            <a:r>
              <a:rPr lang="ru-RU" sz="2500">
                <a:solidFill>
                  <a:srgbClr val="FFFFFF"/>
                </a:solidFill>
                <a:latin typeface="Cambria" pitchFamily="18" charset="0"/>
              </a:rPr>
              <a:t>«Отнесись к больному так, как бы хотел ты, чтобы отнеслись к тебе в час болезни». </a:t>
            </a:r>
          </a:p>
          <a:p>
            <a:r>
              <a:rPr lang="ru-RU" sz="2500">
                <a:solidFill>
                  <a:schemeClr val="tx2"/>
                </a:solidFill>
                <a:latin typeface="Cambria" pitchFamily="18" charset="0"/>
              </a:rPr>
              <a:t>Гиппократ</a:t>
            </a:r>
          </a:p>
          <a:p>
            <a:pPr>
              <a:buFont typeface="Wingdings" pitchFamily="2" charset="2"/>
              <a:buChar char="v"/>
            </a:pPr>
            <a:r>
              <a:rPr lang="ru-RU" sz="2500">
                <a:solidFill>
                  <a:srgbClr val="FFFFFF"/>
                </a:solidFill>
                <a:latin typeface="Cambria" pitchFamily="18" charset="0"/>
              </a:rPr>
              <a:t>«Сила врача — в его сердце, в любви к человеку. Я глубоко убежден, что решающим и определяющим качеством врачебной работы является культура собственной личности». </a:t>
            </a:r>
          </a:p>
          <a:p>
            <a:r>
              <a:rPr lang="ru-RU" sz="2500">
                <a:solidFill>
                  <a:schemeClr val="tx2"/>
                </a:solidFill>
                <a:latin typeface="Cambria" pitchFamily="18" charset="0"/>
              </a:rPr>
              <a:t>академик Е.А. Вагнер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1" descr="C:\Users\home\Desktop\vivir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75000" cy="538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214688" y="615950"/>
            <a:ext cx="5929312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4000" b="1">
                <a:solidFill>
                  <a:srgbClr val="3075FF"/>
                </a:solidFill>
                <a:latin typeface="Times New Roman" pitchFamily="18" charset="0"/>
                <a:cs typeface="Times New Roman" pitchFamily="18" charset="0"/>
              </a:rPr>
              <a:t>Тест  Мориски–Грина:</a:t>
            </a:r>
          </a:p>
          <a:p>
            <a:pPr eaLnBrk="0" hangingPunct="0"/>
            <a:endParaRPr lang="ru-RU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1) забывали ли вы когда-либо принять препараты?</a:t>
            </a:r>
          </a:p>
          <a:p>
            <a:pPr eaLnBrk="0" hangingPunct="0"/>
            <a:r>
              <a:rPr lang="ru-RU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2) не относитесь ли вы иногда невнимательно к часам приема лекарств?</a:t>
            </a:r>
          </a:p>
          <a:p>
            <a:pPr eaLnBrk="0" hangingPunct="0"/>
            <a:r>
              <a:rPr lang="ru-RU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3) не пропускаете ли вы прием препаратов, если чувствуете себя хорошо </a:t>
            </a:r>
          </a:p>
          <a:p>
            <a:pPr eaLnBrk="0" hangingPunct="0"/>
            <a:r>
              <a:rPr lang="ru-RU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4) если вы чувствуете себя плохо после приема лекарств, не пропускаете ли Вы следующий прием?</a:t>
            </a:r>
          </a:p>
          <a:p>
            <a:pPr eaLnBrk="0" hangingPunct="0"/>
            <a:r>
              <a:rPr lang="ru-RU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9395" name="Прямоугольник 5"/>
          <p:cNvSpPr>
            <a:spLocks noChangeArrowheads="1"/>
          </p:cNvSpPr>
          <p:nvPr/>
        </p:nvSpPr>
        <p:spPr bwMode="auto">
          <a:xfrm>
            <a:off x="1214438" y="5572125"/>
            <a:ext cx="7929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Комплаентными согласно данному тесту являются больных, набирающие 4 балла, некомплаентными – менее 3.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FF"/>
          </a:solidFill>
        </p:spPr>
        <p:txBody>
          <a:bodyPr/>
          <a:lstStyle/>
          <a:p>
            <a:pPr>
              <a:buFont typeface="Wingdings 3" pitchFamily="18" charset="2"/>
              <a:buNone/>
            </a:pPr>
            <a:endParaRPr lang="ru-RU" smtClean="0"/>
          </a:p>
        </p:txBody>
      </p:sp>
      <p:pic>
        <p:nvPicPr>
          <p:cNvPr id="96258" name="Picture 2" descr="C:\Users\home\Desktop\vip_pacient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59481"/>
            <a:ext cx="4292323" cy="3098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419" name="Прямоугольник 5"/>
          <p:cNvSpPr>
            <a:spLocks noChangeArrowheads="1"/>
          </p:cNvSpPr>
          <p:nvPr/>
        </p:nvSpPr>
        <p:spPr bwMode="auto">
          <a:xfrm>
            <a:off x="0" y="285750"/>
            <a:ext cx="9144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3075FF"/>
                </a:solidFill>
                <a:latin typeface="Times New Roman" pitchFamily="18" charset="0"/>
                <a:cs typeface="Times New Roman" pitchFamily="18" charset="0"/>
              </a:rPr>
              <a:t>Мероприятия, направленные на повышение приверженности к терапии:</a:t>
            </a:r>
          </a:p>
          <a:p>
            <a:pPr eaLnBrk="0" hangingPunct="0">
              <a:buFontTx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обучение пациентов;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организационные мероприятия (напоминания, пометки на истории болезни и т. п.);</a:t>
            </a:r>
            <a:endParaRPr lang="ru-RU" sz="2400"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психологические (консультирование, поведенческая терапия, мультипрофессиональные команды и др.);</a:t>
            </a:r>
            <a:endParaRPr lang="ru-RU" sz="2400"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технологические (крышки для упаковок с напоминаниями, лекарственные формы, телемониторинг и т. п.);</a:t>
            </a:r>
            <a:endParaRPr lang="ru-RU" sz="2400"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экономические (денежные и немонетарные стимулы);</a:t>
            </a:r>
            <a:endParaRPr lang="ru-RU" sz="2400"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комплексные.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Прямоугольник 3"/>
          <p:cNvSpPr>
            <a:spLocks noChangeArrowheads="1"/>
          </p:cNvSpPr>
          <p:nvPr/>
        </p:nvSpPr>
        <p:spPr bwMode="auto">
          <a:xfrm>
            <a:off x="-428625" y="0"/>
            <a:ext cx="10001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Пять шагов, позволяющие превратить  спор с пациентом  в </a:t>
            </a:r>
          </a:p>
          <a:p>
            <a:pPr algn="ctr"/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продуктивное сотрудничество:</a:t>
            </a:r>
            <a:endParaRPr lang="ru-RU" sz="2000" b="1"/>
          </a:p>
        </p:txBody>
      </p:sp>
      <p:sp>
        <p:nvSpPr>
          <p:cNvPr id="5" name="Прямоугольник 4"/>
          <p:cNvSpPr/>
          <p:nvPr/>
        </p:nvSpPr>
        <p:spPr>
          <a:xfrm>
            <a:off x="0" y="1000125"/>
            <a:ext cx="5286375" cy="708025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Пауза, определение тактики работы с возражением</a:t>
            </a:r>
          </a:p>
        </p:txBody>
      </p:sp>
      <p:pic>
        <p:nvPicPr>
          <p:cNvPr id="1026" name="Picture 2" descr="C:\Users\home\Desktop\04_2012_v_18_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0837" y="714356"/>
            <a:ext cx="3883163" cy="1681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429000" y="2571750"/>
            <a:ext cx="5715000" cy="708025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Выслушивание всех возражений пациента, которые он  готов предъявить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3857625"/>
            <a:ext cx="6500813" cy="400050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Психологическое присоединение к возражению</a:t>
            </a:r>
          </a:p>
        </p:txBody>
      </p:sp>
      <p:pic>
        <p:nvPicPr>
          <p:cNvPr id="10" name="Picture 2" descr="C:\Users\home\Desktop\svish_pryamoi_kishki.jpg"/>
          <p:cNvPicPr>
            <a:picLocks noChangeAspect="1" noChangeArrowheads="1"/>
          </p:cNvPicPr>
          <p:nvPr/>
        </p:nvPicPr>
        <p:blipFill>
          <a:blip r:embed="rId3" cstate="print"/>
          <a:srcRect l="20000" t="-1644"/>
          <a:stretch>
            <a:fillRect/>
          </a:stretch>
        </p:blipFill>
        <p:spPr bwMode="auto">
          <a:xfrm>
            <a:off x="6500826" y="3428999"/>
            <a:ext cx="2643174" cy="2255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4572000"/>
            <a:ext cx="6500813" cy="400050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Уточняющие вопросы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43225" y="5715000"/>
            <a:ext cx="6200775" cy="523875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Призыв к действию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3" descr="C:\Users\home\Desktop\group_doc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977289"/>
            <a:ext cx="3000365" cy="1990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4" name="Picture 12" descr="C:\Users\home\Desktop\doktor_smi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785926"/>
            <a:ext cx="2936830" cy="1960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Прямая со стрелкой 14"/>
          <p:cNvCxnSpPr/>
          <p:nvPr/>
        </p:nvCxnSpPr>
        <p:spPr>
          <a:xfrm rot="16200000" flipH="1">
            <a:off x="4107657" y="5107781"/>
            <a:ext cx="785812" cy="4286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1678781" y="4250532"/>
            <a:ext cx="428625" cy="3571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5000625" y="3286125"/>
            <a:ext cx="642938" cy="6429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4036219" y="1893094"/>
            <a:ext cx="785813" cy="4286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FF"/>
          </a:solidFill>
        </p:spPr>
        <p:txBody>
          <a:bodyPr/>
          <a:lstStyle/>
          <a:p>
            <a:pPr>
              <a:buFont typeface="Wingdings 3" pitchFamily="18" charset="2"/>
              <a:buNone/>
            </a:pPr>
            <a:endParaRPr lang="ru-RU" smtClean="0"/>
          </a:p>
        </p:txBody>
      </p:sp>
      <p:pic>
        <p:nvPicPr>
          <p:cNvPr id="62466" name="Picture 2" descr="C:\Users\home\Desktop\doktor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0" y="-285750"/>
            <a:ext cx="299085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428875" y="785813"/>
            <a:ext cx="671512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Пути улучшению качества оказания медицинской помощи и уменьшения врачебных ошибок</a:t>
            </a:r>
            <a:r>
              <a:rPr lang="ru-RU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333625"/>
            <a:ext cx="9144000" cy="44577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Lucida Sans Unicode" pitchFamily="34" charset="0"/>
              <a:buAutoNum type="arabicPeriod"/>
              <a:defRPr/>
            </a:pPr>
            <a:r>
              <a:rPr lang="ru-RU" sz="24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Общественные организации и ассоциации.</a:t>
            </a:r>
          </a:p>
          <a:p>
            <a:pPr marL="342900" indent="-342900">
              <a:lnSpc>
                <a:spcPct val="150000"/>
              </a:lnSpc>
              <a:buFont typeface="Lucida Sans Unicode" pitchFamily="34" charset="0"/>
              <a:buAutoNum type="arabicPeriod"/>
              <a:defRPr/>
            </a:pPr>
            <a:r>
              <a:rPr lang="ru-RU" sz="24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Целенаправленное повышение квалификации врачей и руководителей ЛПУ для устранения системных причин ненадлежащего КМП.</a:t>
            </a:r>
          </a:p>
          <a:p>
            <a:pPr marL="342900" indent="-342900">
              <a:lnSpc>
                <a:spcPct val="150000"/>
              </a:lnSpc>
              <a:buFont typeface="Lucida Sans Unicode" pitchFamily="34" charset="0"/>
              <a:buAutoNum type="arabicPeriod"/>
              <a:defRPr/>
            </a:pPr>
            <a:r>
              <a:rPr lang="ru-RU" sz="24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 программы.</a:t>
            </a:r>
          </a:p>
          <a:p>
            <a:pPr marL="342900" indent="-342900">
              <a:lnSpc>
                <a:spcPct val="150000"/>
              </a:lnSpc>
              <a:buFont typeface="Lucida Sans Unicode" pitchFamily="34" charset="0"/>
              <a:buAutoNum type="arabicPeriod"/>
              <a:defRPr/>
            </a:pPr>
            <a:r>
              <a:rPr lang="ru-RU" sz="24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партнерства и доверия между врачом и больным.</a:t>
            </a:r>
          </a:p>
          <a:p>
            <a:pPr marL="342900" indent="-342900">
              <a:lnSpc>
                <a:spcPct val="150000"/>
              </a:lnSpc>
              <a:buFont typeface="Lucida Sans Unicode" pitchFamily="34" charset="0"/>
              <a:buAutoNum type="arabicPeriod"/>
              <a:defRPr/>
            </a:pPr>
            <a:r>
              <a:rPr lang="ru-RU" sz="24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Поощрения и награды.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Способы снижения риска сестринских ошибок</a:t>
            </a:r>
          </a:p>
        </p:txBody>
      </p:sp>
      <p:sp>
        <p:nvSpPr>
          <p:cNvPr id="63490" name="Rectangle 1027"/>
          <p:cNvSpPr>
            <a:spLocks noGrp="1"/>
          </p:cNvSpPr>
          <p:nvPr>
            <p:ph type="body" idx="1"/>
          </p:nvPr>
        </p:nvSpPr>
        <p:spPr>
          <a:xfrm>
            <a:off x="3857625" y="1143000"/>
            <a:ext cx="5286375" cy="5715000"/>
          </a:xfrm>
          <a:ln>
            <a:solidFill>
              <a:schemeClr val="tx2"/>
            </a:solidFill>
          </a:ln>
        </p:spPr>
        <p:txBody>
          <a:bodyPr/>
          <a:lstStyle/>
          <a:p>
            <a:pPr marL="565150" indent="-457200" eaLnBrk="1" hangingPunct="1">
              <a:buClr>
                <a:srgbClr val="FFFFFF"/>
              </a:buClr>
              <a:buFont typeface="Lucida Sans Unicode" pitchFamily="34" charset="0"/>
              <a:buAutoNum type="arabicParenR"/>
            </a:pPr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</a:rPr>
              <a:t>Само- и взаимоконтроль (работа в команде «опытный работник – молодой специалист»)</a:t>
            </a:r>
          </a:p>
          <a:p>
            <a:pPr marL="565150" indent="-457200" eaLnBrk="1" hangingPunct="1">
              <a:buClr>
                <a:srgbClr val="FFFFFF"/>
              </a:buClr>
              <a:buFont typeface="Lucida Sans Unicode" pitchFamily="34" charset="0"/>
              <a:buAutoNum type="arabicParenR"/>
            </a:pPr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</a:rPr>
              <a:t>Наставничество</a:t>
            </a:r>
          </a:p>
          <a:p>
            <a:pPr marL="565150" indent="-457200" eaLnBrk="1" hangingPunct="1">
              <a:buClr>
                <a:srgbClr val="FFFFFF"/>
              </a:buClr>
              <a:buFont typeface="Lucida Sans Unicode" pitchFamily="34" charset="0"/>
              <a:buAutoNum type="arabicParenR"/>
            </a:pPr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</a:rPr>
              <a:t>Регулярные занятия с психологом (профилактика синдрома выгорания)</a:t>
            </a:r>
          </a:p>
          <a:p>
            <a:pPr marL="565150" indent="-457200" eaLnBrk="1" hangingPunct="1">
              <a:buClr>
                <a:srgbClr val="FFFFFF"/>
              </a:buClr>
              <a:buFont typeface="Lucida Sans Unicode" pitchFamily="34" charset="0"/>
              <a:buAutoNum type="arabicParenR"/>
            </a:pPr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</a:rPr>
              <a:t>Сбор, систематизация и анализ сестринских ошибок в медицинских организациях</a:t>
            </a:r>
          </a:p>
          <a:p>
            <a:pPr marL="565150" indent="-457200" eaLnBrk="1" hangingPunct="1">
              <a:buClr>
                <a:srgbClr val="FFFFFF"/>
              </a:buClr>
              <a:buFont typeface="Lucida Sans Unicode" pitchFamily="34" charset="0"/>
              <a:buAutoNum type="arabicParenR"/>
            </a:pPr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</a:rPr>
              <a:t>Непрерывное медицинское образование</a:t>
            </a:r>
          </a:p>
          <a:p>
            <a:pPr marL="565150" indent="-457200" eaLnBrk="1" hangingPunct="1">
              <a:buClr>
                <a:srgbClr val="FFFFFF"/>
              </a:buClr>
              <a:buFont typeface="Lucida Sans Unicode" pitchFamily="34" charset="0"/>
              <a:buAutoNum type="arabicParenR"/>
            </a:pPr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</a:rPr>
              <a:t>Внедрение системы аттестации на рабочем месте</a:t>
            </a:r>
          </a:p>
        </p:txBody>
      </p:sp>
      <p:pic>
        <p:nvPicPr>
          <p:cNvPr id="92162" name="Picture 2" descr="C:\Users\home\Desktop\0918956d972cf6e2a7bd8311900c289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1857364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buFont typeface="Wingdings 3" pitchFamily="18" charset="2"/>
              <a:buNone/>
              <a:defRPr/>
            </a:pPr>
            <a:endParaRPr lang="ru-RU" dirty="0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-714412" y="0"/>
          <a:ext cx="1028707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home\Desktop\706.jpg"/>
          <p:cNvPicPr>
            <a:picLocks noChangeAspect="1" noChangeArrowheads="1"/>
          </p:cNvPicPr>
          <p:nvPr/>
        </p:nvPicPr>
        <p:blipFill>
          <a:blip r:embed="rId2" cstate="print"/>
          <a:srcRect l="45084"/>
          <a:stretch>
            <a:fillRect/>
          </a:stretch>
        </p:blipFill>
        <p:spPr bwMode="auto">
          <a:xfrm>
            <a:off x="6643702" y="0"/>
            <a:ext cx="2500298" cy="6858000"/>
          </a:xfrm>
          <a:prstGeom prst="rect">
            <a:avLst/>
          </a:prstGeom>
          <a:ln>
            <a:solidFill>
              <a:schemeClr val="accent2"/>
            </a:solidFill>
          </a:ln>
          <a:effectLst>
            <a:softEdge rad="112500"/>
          </a:effectLst>
        </p:spPr>
      </p:pic>
      <p:sp>
        <p:nvSpPr>
          <p:cNvPr id="65538" name="Прямоугольник 4"/>
          <p:cNvSpPr>
            <a:spLocks noChangeArrowheads="1"/>
          </p:cNvSpPr>
          <p:nvPr/>
        </p:nvSpPr>
        <p:spPr bwMode="auto">
          <a:xfrm>
            <a:off x="-857250" y="0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Профессиональный уровень медицинских работников</a:t>
            </a:r>
          </a:p>
        </p:txBody>
      </p:sp>
      <p:pic>
        <p:nvPicPr>
          <p:cNvPr id="7170" name="Picture 2" descr="C:\Users\home\Desktop\0_82d7c_56290dcc_L.jpg"/>
          <p:cNvPicPr>
            <a:picLocks noChangeAspect="1" noChangeArrowheads="1"/>
          </p:cNvPicPr>
          <p:nvPr/>
        </p:nvPicPr>
        <p:blipFill>
          <a:blip r:embed="rId3" cstate="print"/>
          <a:srcRect b="13513"/>
          <a:stretch>
            <a:fillRect/>
          </a:stretch>
        </p:blipFill>
        <p:spPr bwMode="auto">
          <a:xfrm>
            <a:off x="0" y="1785926"/>
            <a:ext cx="3969770" cy="2286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home\Desktop\vnutribol_infekc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571612"/>
            <a:ext cx="3272609" cy="2159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home\Desktop\ph000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81463"/>
            <a:ext cx="3578258" cy="2676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20" name="Picture 8" descr="C:\Users\home\Desktop\31312.jpg"/>
          <p:cNvPicPr>
            <a:picLocks noChangeAspect="1" noChangeArrowheads="1"/>
          </p:cNvPicPr>
          <p:nvPr/>
        </p:nvPicPr>
        <p:blipFill>
          <a:blip r:embed="rId6" cstate="print"/>
          <a:srcRect t="7266"/>
          <a:stretch>
            <a:fillRect/>
          </a:stretch>
        </p:blipFill>
        <p:spPr bwMode="auto">
          <a:xfrm>
            <a:off x="3428992" y="3714752"/>
            <a:ext cx="4002273" cy="2735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Содержимое 1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solidFill>
            <a:srgbClr val="FFFFFF"/>
          </a:solidFill>
        </p:spPr>
        <p:txBody>
          <a:bodyPr/>
          <a:lstStyle/>
          <a:p>
            <a:endParaRPr lang="ru-RU" smtClean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 l="25805" t="31250" r="29722" b="13086"/>
          <a:stretch>
            <a:fillRect/>
          </a:stretch>
        </p:blipFill>
        <p:spPr bwMode="auto">
          <a:xfrm>
            <a:off x="714348" y="1981668"/>
            <a:ext cx="6929486" cy="4876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3" cstate="print"/>
          <a:srcRect l="3294" t="11719" r="19290" b="58984"/>
          <a:stretch>
            <a:fillRect/>
          </a:stretch>
        </p:blipFill>
        <p:spPr bwMode="auto">
          <a:xfrm>
            <a:off x="0" y="0"/>
            <a:ext cx="91440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000625" y="3214688"/>
            <a:ext cx="1071563" cy="9286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396413" cy="6858000"/>
          </a:xfrm>
          <a:solidFill>
            <a:srgbClr val="FFFFFF"/>
          </a:solidFill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57166"/>
            <a:ext cx="9644098" cy="202108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«Если после разговора с врачом больному не стало легче, то это не врач»</a:t>
            </a:r>
            <a:r>
              <a:rPr lang="ru-RU" sz="44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В.М.Бехтерев</a:t>
            </a:r>
            <a:endParaRPr lang="ru-RU" sz="3600" dirty="0">
              <a:solidFill>
                <a:schemeClr val="bg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65400"/>
            <a:ext cx="5724525" cy="429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C:\Users\home\Desktop\6e4eb0def81ab8cad0f6a7fbfcb09ff6.jpg"/>
          <p:cNvPicPr>
            <a:picLocks noChangeAspect="1" noChangeArrowheads="1"/>
          </p:cNvPicPr>
          <p:nvPr/>
        </p:nvPicPr>
        <p:blipFill>
          <a:blip r:embed="rId2" cstate="print"/>
          <a:srcRect t="10797"/>
          <a:stretch>
            <a:fillRect/>
          </a:stretch>
        </p:blipFill>
        <p:spPr bwMode="auto">
          <a:xfrm>
            <a:off x="-357188" y="0"/>
            <a:ext cx="10055226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9634" name="Прямоугольник 2"/>
          <p:cNvSpPr>
            <a:spLocks noChangeArrowheads="1"/>
          </p:cNvSpPr>
          <p:nvPr/>
        </p:nvSpPr>
        <p:spPr bwMode="auto">
          <a:xfrm>
            <a:off x="1714500" y="3071813"/>
            <a:ext cx="7689850" cy="7699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1"/>
          <p:cNvSpPr txBox="1">
            <a:spLocks/>
          </p:cNvSpPr>
          <p:nvPr/>
        </p:nvSpPr>
        <p:spPr bwMode="auto">
          <a:xfrm>
            <a:off x="-214313" y="1785938"/>
            <a:ext cx="9572626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Я ТОРЖЕСТВЕННО ОБЯЗУЮСЬ</a:t>
            </a: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посвятить свою жизнь служению идеалам гуманности; </a:t>
            </a:r>
            <a:b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Я БУДУ ОТДАВАТЬ</a:t>
            </a: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моим учителям дань уважения и благодарности, которую они заслуживают; </a:t>
            </a:r>
            <a:b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Я БУДУ ИСПОЛНЯТЬ</a:t>
            </a: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мой профессиональный долг по совести и с достоинством; </a:t>
            </a:r>
            <a:b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ЗДОРОВЬЕ МОЕГО ПАЦИЕНТА</a:t>
            </a: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будет моим первейшим вознаграждением; </a:t>
            </a:r>
            <a:b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Я БУДУ УВАЖАТЬ</a:t>
            </a: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доверенные мне тайны, даже после смерти моего пациента; </a:t>
            </a:r>
            <a:b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Я БУДУ ПОДДЕРЖИВАТЬ</a:t>
            </a: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всеми моими силами честь и благородные традиции медицинского сообщества; </a:t>
            </a:r>
            <a:b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МОИ КОЛЛЕГИ</a:t>
            </a: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станут моими братьями и сестрами; </a:t>
            </a:r>
            <a:b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Я НЕ ПОЗВОЛЮ</a:t>
            </a: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соображениям пола или возраста, болезни или недееспособности, вероисповедания, этнической, национальной или расовой принадлежности, партийно-политической идеологии, сексуальной ориентации или социального положения встать между исполнением моего долга и моим пациентом; </a:t>
            </a:r>
            <a:b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Я БУДУ</a:t>
            </a: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проявлять высочайшее уважение к человеческой жизни с момента ее зачатия и никогда, даже под угрозой, не использую свои медицинские знания в ущерб нормам гуманности; </a:t>
            </a:r>
            <a:b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Я ПРИНИМАЮ НА СЕБЯ ЭТИ ОБЯЗАТЕЛЬСТВА</a:t>
            </a: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торжественно, свободно и честно».</a:t>
            </a:r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ru-RU" sz="2700" dirty="0">
              <a:solidFill>
                <a:srgbClr val="FFFF99"/>
              </a:solidFill>
              <a:latin typeface="+mn-lt"/>
              <a:cs typeface="+mn-cs"/>
            </a:endParaRPr>
          </a:p>
        </p:txBody>
      </p:sp>
      <p:sp>
        <p:nvSpPr>
          <p:cNvPr id="20482" name="Прямоугольник 7"/>
          <p:cNvSpPr>
            <a:spLocks noChangeArrowheads="1"/>
          </p:cNvSpPr>
          <p:nvPr/>
        </p:nvSpPr>
        <p:spPr bwMode="auto">
          <a:xfrm>
            <a:off x="1714500" y="285750"/>
            <a:ext cx="7429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«ВСТУПАЯ В ЧЛЕНЫ МЕДИЦИНСКОГО СООБЩЕСТВА:</a:t>
            </a:r>
            <a:endParaRPr lang="ru-RU" sz="3200" b="1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25256" t="14648" r="40154" b="21875"/>
          <a:stretch>
            <a:fillRect/>
          </a:stretch>
        </p:blipFill>
        <p:spPr bwMode="auto">
          <a:xfrm>
            <a:off x="0" y="0"/>
            <a:ext cx="1730375" cy="1785938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www.medsestre.ru/files/pimg/kodeks_obl.jpg"/>
          <p:cNvPicPr>
            <a:picLocks noChangeAspect="1" noChangeArrowheads="1"/>
          </p:cNvPicPr>
          <p:nvPr/>
        </p:nvPicPr>
        <p:blipFill>
          <a:blip r:embed="rId2" cstate="print"/>
          <a:srcRect l="3053" t="8707" b="4651"/>
          <a:stretch>
            <a:fillRect/>
          </a:stretch>
        </p:blipFill>
        <p:spPr bwMode="auto">
          <a:xfrm>
            <a:off x="4705350" y="981075"/>
            <a:ext cx="4438650" cy="5876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506" name="Прямоугольник 5"/>
          <p:cNvSpPr>
            <a:spLocks noChangeArrowheads="1"/>
          </p:cNvSpPr>
          <p:nvPr/>
        </p:nvSpPr>
        <p:spPr bwMode="auto">
          <a:xfrm>
            <a:off x="0" y="763588"/>
            <a:ext cx="4932363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2"/>
              </a:buClr>
            </a:pPr>
            <a:endParaRPr lang="ru-RU" sz="2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2"/>
              </a:buClr>
            </a:pPr>
            <a:r>
              <a:rPr lang="ru-RU" sz="2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Важнейшими задачами профессиональной деятельности медицинской сестры являются: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комплексный всесторонний уход за пациентами и облегчение их страданий;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восстановление здоровья и реабилитация;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содействие укреплению здоровья;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предупреждение заболеваний.</a:t>
            </a:r>
          </a:p>
        </p:txBody>
      </p:sp>
      <p:sp>
        <p:nvSpPr>
          <p:cNvPr id="21507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Этический кодекс дает четкие нравственные ориентиры профессиональной деятельности медицинской сестры.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 bwMode="auto">
          <a:xfrm>
            <a:off x="2195513" y="0"/>
            <a:ext cx="6804025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smtClean="0">
                <a:effectLst/>
                <a:latin typeface="Times New Roman" pitchFamily="18" charset="0"/>
              </a:rPr>
              <a:t>Кодекс</a:t>
            </a:r>
            <a:r>
              <a:rPr lang="en-US" sz="2800" smtClean="0">
                <a:effectLst/>
                <a:latin typeface="Times New Roman" pitchFamily="18" charset="0"/>
              </a:rPr>
              <a:t> </a:t>
            </a:r>
            <a:r>
              <a:rPr lang="ru-RU" sz="2800" smtClean="0">
                <a:effectLst/>
                <a:latin typeface="Times New Roman" pitchFamily="18" charset="0"/>
              </a:rPr>
              <a:t> профессиональной этики врача Врачебного Ордена Франции</a:t>
            </a:r>
            <a:r>
              <a:rPr lang="ru-RU" sz="3700" smtClean="0">
                <a:effectLst/>
              </a:rPr>
              <a:t> </a:t>
            </a:r>
          </a:p>
        </p:txBody>
      </p:sp>
      <p:pic>
        <p:nvPicPr>
          <p:cNvPr id="83972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32025" cy="1517650"/>
          </a:xfrm>
          <a:prstGeom prst="rect">
            <a:avLst/>
          </a:prstGeom>
          <a:noFill/>
        </p:spPr>
      </p:pic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1484313"/>
            <a:ext cx="9144000" cy="641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1600">
                <a:solidFill>
                  <a:srgbClr val="FFFFFF"/>
                </a:solidFill>
                <a:latin typeface="Times New Roman" pitchFamily="18" charset="0"/>
              </a:rPr>
              <a:t>Находясь на службе охраны здоровья людей, врач должен выполнять свои </a:t>
            </a:r>
            <a:endParaRPr lang="en-US" sz="1600">
              <a:solidFill>
                <a:srgbClr val="FFFFFF"/>
              </a:solidFill>
              <a:latin typeface="Times New Roman" pitchFamily="18" charset="0"/>
            </a:endParaRPr>
          </a:p>
          <a:p>
            <a:pPr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1600">
                <a:solidFill>
                  <a:srgbClr val="FFFFFF"/>
                </a:solidFill>
                <a:latin typeface="Times New Roman" pitchFamily="18" charset="0"/>
              </a:rPr>
              <a:t>обязанности с уважением к человеческой жизни и достоинству человека</a:t>
            </a:r>
            <a:r>
              <a:rPr lang="en-US" sz="1600">
                <a:solidFill>
                  <a:srgbClr val="FFFFFF"/>
                </a:solidFill>
                <a:latin typeface="Times New Roman" pitchFamily="18" charset="0"/>
              </a:rPr>
              <a:t>.</a:t>
            </a:r>
            <a:endParaRPr lang="ru-R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220503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200">
                <a:solidFill>
                  <a:srgbClr val="FFFF99"/>
                </a:solidFill>
                <a:latin typeface="Times New Roman" pitchFamily="18" charset="0"/>
              </a:rPr>
              <a:t>Французский Кодекс профессиональной этики относит медицину к некоммерческой деятельности, и врачу запрещаются любые прямые или косвенные действия рекламного характера. Врач не должен распространять информацию рекламного характера относительно себя, организаций, в которых он работает или с которыми сотрудничает. </a:t>
            </a:r>
            <a:endParaRPr lang="en-US" sz="1200">
              <a:solidFill>
                <a:srgbClr val="FFFF99"/>
              </a:solidFill>
              <a:latin typeface="Times New Roman" pitchFamily="18" charset="0"/>
            </a:endParaRPr>
          </a:p>
          <a:p>
            <a:r>
              <a:rPr lang="ru-RU" sz="1200">
                <a:solidFill>
                  <a:srgbClr val="FFFF99"/>
                </a:solidFill>
                <a:latin typeface="Times New Roman" pitchFamily="18" charset="0"/>
              </a:rPr>
              <a:t>Кроме предусмотренных законом исключений медицинским работникам запрещается распространение в целях извлечения прибыли медицинских препаратов и других товаров. Врачу также запрещаются действия, дающие возможность пациенту получить необоснованные материальные льготы. </a:t>
            </a:r>
            <a:endParaRPr lang="en-US" sz="1200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500438"/>
            <a:ext cx="91440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FFFF"/>
                </a:solidFill>
              </a:rPr>
              <a:t>Статья 2-ая. </a:t>
            </a:r>
            <a:r>
              <a:rPr lang="ru-RU" b="1">
                <a:solidFill>
                  <a:srgbClr val="FFFFFF"/>
                </a:solidFill>
              </a:rPr>
              <a:t>Находясь на службе охраны здоровья людей, врач исполняет свои функции с уважением к человеческой жизни, к человеку и его достоинству. Уважение к человеку должно быть и после его смерти.</a:t>
            </a:r>
          </a:p>
          <a:p>
            <a:r>
              <a:rPr lang="ru-RU" b="1" i="1">
                <a:solidFill>
                  <a:srgbClr val="FFFFFF"/>
                </a:solidFill>
              </a:rPr>
              <a:t>Статья 3-ья. </a:t>
            </a:r>
            <a:r>
              <a:rPr lang="ru-RU" b="1">
                <a:solidFill>
                  <a:srgbClr val="FFFFFF"/>
                </a:solidFill>
              </a:rPr>
              <a:t>В любых условиях врач должен соблюдать обязательные для медицинской практики принципы морали, порядочности и преданности своей профессии.</a:t>
            </a:r>
          </a:p>
          <a:p>
            <a:r>
              <a:rPr lang="ru-RU" b="1" i="1">
                <a:solidFill>
                  <a:srgbClr val="FFFFFF"/>
                </a:solidFill>
              </a:rPr>
              <a:t>Статья 4-ая. </a:t>
            </a:r>
            <a:r>
              <a:rPr lang="ru-RU" b="1">
                <a:solidFill>
                  <a:srgbClr val="FFFFFF"/>
                </a:solidFill>
              </a:rPr>
              <a:t>Каждый врач обязан соблюдать установленную в интересах пациентов профессиональную врачебную тайну в соответствии с нормами законодательства.</a:t>
            </a:r>
          </a:p>
          <a:p>
            <a:r>
              <a:rPr lang="ru-RU" b="1" i="1">
                <a:solidFill>
                  <a:srgbClr val="FFFFFF"/>
                </a:solidFill>
              </a:rPr>
              <a:t>Статья 5-ая. </a:t>
            </a:r>
            <a:r>
              <a:rPr lang="ru-RU" b="1">
                <a:solidFill>
                  <a:srgbClr val="FFFFFF"/>
                </a:solidFill>
              </a:rPr>
              <a:t>Врач должен быть объективен, и не может отказаться от своей профессиональной независимости в какой-то ни было форме.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 bwMode="auto">
          <a:xfrm>
            <a:off x="2643174" y="357166"/>
            <a:ext cx="6264275" cy="141763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dirty="0" smtClean="0">
                <a:effectLst/>
                <a:latin typeface="Times New Roman" pitchFamily="18" charset="0"/>
              </a:rPr>
              <a:t>Профессиональный  кодекс  для врачей, работающих в Германии – (MBO-Ä 1997)-, сформулированный на основании решения 114-го съезда врачей в г.Киль 2011</a:t>
            </a:r>
            <a:r>
              <a:rPr lang="en-US" sz="2400" dirty="0" smtClean="0">
                <a:effectLst/>
                <a:latin typeface="Times New Roman" pitchFamily="18" charset="0"/>
              </a:rPr>
              <a:t>.</a:t>
            </a:r>
            <a:endParaRPr lang="ru-RU" sz="2400" dirty="0" smtClean="0">
              <a:effectLst/>
              <a:latin typeface="Times New Roman" pitchFamily="18" charset="0"/>
            </a:endParaRPr>
          </a:p>
        </p:txBody>
      </p:sp>
      <p:pic>
        <p:nvPicPr>
          <p:cNvPr id="77828" name="Picture 4" descr="images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90800" cy="1762125"/>
          </a:xfrm>
          <a:prstGeom prst="rect">
            <a:avLst/>
          </a:prstGeom>
          <a:noFill/>
        </p:spPr>
      </p:pic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1852987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Times New Roman" pitchFamily="18" charset="0"/>
              </a:rPr>
              <a:t>Для каждого врача считается обязательным следующее торжественное обещание:</a:t>
            </a:r>
          </a:p>
          <a:p>
            <a:r>
              <a:rPr lang="ru-RU" dirty="0">
                <a:solidFill>
                  <a:srgbClr val="FFFFFF"/>
                </a:solidFill>
                <a:latin typeface="Times New Roman" pitchFamily="18" charset="0"/>
              </a:rPr>
              <a:t>«При моем принятии в медицинский круг профессионалов я обещаю, поставить свою жизнь на службу идеалам человечности</a:t>
            </a:r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</a:rPr>
              <a:t>. Я </a:t>
            </a:r>
            <a:r>
              <a:rPr lang="ru-RU" dirty="0">
                <a:solidFill>
                  <a:srgbClr val="FFFFFF"/>
                </a:solidFill>
                <a:latin typeface="Times New Roman" pitchFamily="18" charset="0"/>
              </a:rPr>
              <a:t>буду работать по моей профессии добросовестно и честно</a:t>
            </a:r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</a:rPr>
              <a:t>. Сохранение </a:t>
            </a:r>
            <a:r>
              <a:rPr lang="ru-RU" dirty="0">
                <a:solidFill>
                  <a:srgbClr val="FFFFFF"/>
                </a:solidFill>
                <a:latin typeface="Times New Roman" pitchFamily="18" charset="0"/>
              </a:rPr>
              <a:t>и восстановление здоровья моих пациентов должно быть высшим императивом моих действий.</a:t>
            </a:r>
          </a:p>
          <a:p>
            <a:r>
              <a:rPr lang="ru-RU" dirty="0">
                <a:solidFill>
                  <a:srgbClr val="FFFFFF"/>
                </a:solidFill>
                <a:latin typeface="Times New Roman" pitchFamily="18" charset="0"/>
              </a:rPr>
              <a:t>Я обязуюсь сохранять все доверенные мне тайны даже после смерти пациента.</a:t>
            </a:r>
          </a:p>
          <a:p>
            <a:r>
              <a:rPr lang="ru-RU" dirty="0">
                <a:solidFill>
                  <a:srgbClr val="FFFFFF"/>
                </a:solidFill>
                <a:latin typeface="Times New Roman" pitchFamily="18" charset="0"/>
              </a:rPr>
              <a:t>Я поддержу всеми моими силами честь и благородное предание медицинской профессии и при исполнении</a:t>
            </a:r>
          </a:p>
          <a:p>
            <a:r>
              <a:rPr lang="ru-RU" dirty="0">
                <a:solidFill>
                  <a:srgbClr val="FFFFFF"/>
                </a:solidFill>
                <a:latin typeface="Times New Roman" pitchFamily="18" charset="0"/>
              </a:rPr>
              <a:t>моих медицинских обязанностей обязуюсь не допускать никаких вариантов дискриминации на основании: возможной отсрочки, религии, национальности,</a:t>
            </a:r>
          </a:p>
          <a:p>
            <a:r>
              <a:rPr lang="ru-RU" dirty="0">
                <a:solidFill>
                  <a:srgbClr val="FFFFFF"/>
                </a:solidFill>
                <a:latin typeface="Times New Roman" pitchFamily="18" charset="0"/>
              </a:rPr>
              <a:t>расовой принадлежности, принадлежности к партии, а также на основании социального положения пациентов.</a:t>
            </a:r>
          </a:p>
          <a:p>
            <a:r>
              <a:rPr lang="ru-RU" dirty="0">
                <a:solidFill>
                  <a:srgbClr val="FFFFFF"/>
                </a:solidFill>
                <a:latin typeface="Times New Roman" pitchFamily="18" charset="0"/>
              </a:rPr>
              <a:t>Я буду относиться с почтением к зачатию каждой человеческой жизни, и даже в случае угрозы не применять свое медицинское искусство, если ситуация противоречит императивам человечности и гуманизма.</a:t>
            </a:r>
          </a:p>
          <a:p>
            <a:r>
              <a:rPr lang="ru-RU" dirty="0">
                <a:solidFill>
                  <a:srgbClr val="FFFFFF"/>
                </a:solidFill>
                <a:latin typeface="Times New Roman" pitchFamily="18" charset="0"/>
              </a:rPr>
              <a:t>Я обещаю бережно и внимательно соблюдать свой долг и в случае допущения вины чистосердечно сообщить об этом моим коллегам и учителям. Все вышесказанное я обещаю на основании своей чести».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19">
      <a:dk1>
        <a:sysClr val="windowText" lastClr="000000"/>
      </a:dk1>
      <a:lt1>
        <a:srgbClr val="002060"/>
      </a:lt1>
      <a:dk2>
        <a:srgbClr val="FFFF00"/>
      </a:dk2>
      <a:lt2>
        <a:srgbClr val="35385A"/>
      </a:lt2>
      <a:accent1>
        <a:srgbClr val="0042C7"/>
      </a:accent1>
      <a:accent2>
        <a:srgbClr val="DA1F28"/>
      </a:accent2>
      <a:accent3>
        <a:srgbClr val="EB641B"/>
      </a:accent3>
      <a:accent4>
        <a:srgbClr val="39639D"/>
      </a:accent4>
      <a:accent5>
        <a:srgbClr val="7030A0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9">
    <a:dk1>
      <a:sysClr val="windowText" lastClr="000000"/>
    </a:dk1>
    <a:lt1>
      <a:srgbClr val="002060"/>
    </a:lt1>
    <a:dk2>
      <a:srgbClr val="FFFF00"/>
    </a:dk2>
    <a:lt2>
      <a:srgbClr val="35385A"/>
    </a:lt2>
    <a:accent1>
      <a:srgbClr val="0042C7"/>
    </a:accent1>
    <a:accent2>
      <a:srgbClr val="DA1F28"/>
    </a:accent2>
    <a:accent3>
      <a:srgbClr val="EB641B"/>
    </a:accent3>
    <a:accent4>
      <a:srgbClr val="39639D"/>
    </a:accent4>
    <a:accent5>
      <a:srgbClr val="7030A0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Другая 19">
    <a:dk1>
      <a:sysClr val="windowText" lastClr="000000"/>
    </a:dk1>
    <a:lt1>
      <a:srgbClr val="002060"/>
    </a:lt1>
    <a:dk2>
      <a:srgbClr val="FFFF00"/>
    </a:dk2>
    <a:lt2>
      <a:srgbClr val="35385A"/>
    </a:lt2>
    <a:accent1>
      <a:srgbClr val="0042C7"/>
    </a:accent1>
    <a:accent2>
      <a:srgbClr val="DA1F28"/>
    </a:accent2>
    <a:accent3>
      <a:srgbClr val="EB641B"/>
    </a:accent3>
    <a:accent4>
      <a:srgbClr val="39639D"/>
    </a:accent4>
    <a:accent5>
      <a:srgbClr val="7030A0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Другая 19">
    <a:dk1>
      <a:sysClr val="windowText" lastClr="000000"/>
    </a:dk1>
    <a:lt1>
      <a:srgbClr val="002060"/>
    </a:lt1>
    <a:dk2>
      <a:srgbClr val="FFFF00"/>
    </a:dk2>
    <a:lt2>
      <a:srgbClr val="35385A"/>
    </a:lt2>
    <a:accent1>
      <a:srgbClr val="0042C7"/>
    </a:accent1>
    <a:accent2>
      <a:srgbClr val="DA1F28"/>
    </a:accent2>
    <a:accent3>
      <a:srgbClr val="EB641B"/>
    </a:accent3>
    <a:accent4>
      <a:srgbClr val="39639D"/>
    </a:accent4>
    <a:accent5>
      <a:srgbClr val="7030A0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Другая 19">
    <a:dk1>
      <a:sysClr val="windowText" lastClr="000000"/>
    </a:dk1>
    <a:lt1>
      <a:srgbClr val="002060"/>
    </a:lt1>
    <a:dk2>
      <a:srgbClr val="FFFF00"/>
    </a:dk2>
    <a:lt2>
      <a:srgbClr val="35385A"/>
    </a:lt2>
    <a:accent1>
      <a:srgbClr val="0042C7"/>
    </a:accent1>
    <a:accent2>
      <a:srgbClr val="DA1F28"/>
    </a:accent2>
    <a:accent3>
      <a:srgbClr val="EB641B"/>
    </a:accent3>
    <a:accent4>
      <a:srgbClr val="39639D"/>
    </a:accent4>
    <a:accent5>
      <a:srgbClr val="7030A0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2541</TotalTime>
  <Words>3729</Words>
  <Application>Microsoft Office PowerPoint</Application>
  <PresentationFormat>Экран (4:3)</PresentationFormat>
  <Paragraphs>350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Кодекс  профессиональной этики врача Врачебного Ордена Франции </vt:lpstr>
      <vt:lpstr>Профессиональный  кодекс  для врачей, работающих в Германии – (MBO-Ä 1997)-, сформулированный на основании решения 114-го съезда врачей в г.Киль 2011.</vt:lpstr>
      <vt:lpstr>Слайд 10</vt:lpstr>
      <vt:lpstr>Руководство  «Добросовестная медицинская практика»  </vt:lpstr>
      <vt:lpstr>Слайд 12</vt:lpstr>
      <vt:lpstr>Слайд 13</vt:lpstr>
      <vt:lpstr>Слайд 14</vt:lpstr>
      <vt:lpstr>            ВРАЧ-ОБЩЕСТВО</vt:lpstr>
      <vt:lpstr>Слайд 16</vt:lpstr>
      <vt:lpstr>                      ВРАЧ-ПАЦИЕНТ</vt:lpstr>
      <vt:lpstr>Слайд 18</vt:lpstr>
      <vt:lpstr>Слайд 19</vt:lpstr>
      <vt:lpstr>Слайд 20</vt:lpstr>
      <vt:lpstr>Слайд 21</vt:lpstr>
      <vt:lpstr>Слайд 22</vt:lpstr>
      <vt:lpstr>Врач и научно-исследовательская деятельность, биоэтика</vt:lpstr>
      <vt:lpstr>Слайд 24</vt:lpstr>
      <vt:lpstr>Слайд 25</vt:lpstr>
      <vt:lpstr>Слайд 26</vt:lpstr>
      <vt:lpstr>Слайд 27</vt:lpstr>
      <vt:lpstr>Распределение рабочего времени палатной медсестры</vt:lpstr>
      <vt:lpstr>Основные  сестринские ошибки</vt:lpstr>
      <vt:lpstr>Слайд 30</vt:lpstr>
      <vt:lpstr>Примеров подвигов врачей сотни!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Классификация ненадлежащего качества медицинской    помощи по тяжести негативных следствий (по классам) </vt:lpstr>
      <vt:lpstr>Анализ случаев НОМП</vt:lpstr>
      <vt:lpstr>Итоги работы «горячей линии» за 2007 - 2012 гг.</vt:lpstr>
      <vt:lpstr>Слайд 44</vt:lpstr>
      <vt:lpstr>Участники внедрения системы с 2007 года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Способы снижения риска сестринских ошибок</vt:lpstr>
      <vt:lpstr>Слайд 55</vt:lpstr>
      <vt:lpstr>Слайд 56</vt:lpstr>
      <vt:lpstr>Слайд 57</vt:lpstr>
      <vt:lpstr>«Если после разговора с врачом больному не стало легче, то это не врач» В.М.Бехтерев</vt:lpstr>
      <vt:lpstr>Слайд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1290</cp:revision>
  <dcterms:created xsi:type="dcterms:W3CDTF">2013-04-26T22:08:06Z</dcterms:created>
  <dcterms:modified xsi:type="dcterms:W3CDTF">2013-06-25T18:26:13Z</dcterms:modified>
</cp:coreProperties>
</file>