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76" r:id="rId2"/>
    <p:sldId id="306" r:id="rId3"/>
    <p:sldId id="310" r:id="rId4"/>
    <p:sldId id="290" r:id="rId5"/>
    <p:sldId id="309" r:id="rId6"/>
    <p:sldId id="314" r:id="rId7"/>
    <p:sldId id="313" r:id="rId8"/>
    <p:sldId id="318" r:id="rId9"/>
    <p:sldId id="319" r:id="rId10"/>
    <p:sldId id="321" r:id="rId11"/>
    <p:sldId id="315" r:id="rId12"/>
    <p:sldId id="317" r:id="rId13"/>
    <p:sldId id="322" r:id="rId14"/>
    <p:sldId id="334" r:id="rId15"/>
    <p:sldId id="323" r:id="rId16"/>
    <p:sldId id="324" r:id="rId17"/>
    <p:sldId id="325" r:id="rId18"/>
    <p:sldId id="326" r:id="rId19"/>
    <p:sldId id="330" r:id="rId20"/>
    <p:sldId id="329" r:id="rId21"/>
    <p:sldId id="320" r:id="rId22"/>
    <p:sldId id="328" r:id="rId23"/>
    <p:sldId id="332" r:id="rId24"/>
    <p:sldId id="333" r:id="rId25"/>
    <p:sldId id="308" r:id="rId26"/>
    <p:sldId id="275" r:id="rId27"/>
  </p:sldIdLst>
  <p:sldSz cx="10691813" cy="7559675"/>
  <p:notesSz cx="6794500" cy="9906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oreis" initials="f" lastIdx="0" clrIdx="0">
    <p:extLst>
      <p:ext uri="{19B8F6BF-5375-455C-9EA6-DF929625EA0E}">
        <p15:presenceInfo xmlns:p15="http://schemas.microsoft.com/office/powerpoint/2012/main" userId="forei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4087"/>
    <a:srgbClr val="FF5050"/>
    <a:srgbClr val="8B4B99"/>
    <a:srgbClr val="B37CB4"/>
    <a:srgbClr val="36174D"/>
    <a:srgbClr val="4472C4"/>
    <a:srgbClr val="AD6300"/>
    <a:srgbClr val="C679C1"/>
    <a:srgbClr val="692C6E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17" autoAdjust="0"/>
    <p:restoredTop sz="94343" autoAdjust="0"/>
  </p:normalViewPr>
  <p:slideViewPr>
    <p:cSldViewPr snapToGrid="0">
      <p:cViewPr varScale="1">
        <p:scale>
          <a:sx n="106" d="100"/>
          <a:sy n="106" d="100"/>
        </p:scale>
        <p:origin x="126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E2021-58E7-463E-8EDC-531D13BFFFDC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3463" y="1238250"/>
            <a:ext cx="4727575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67263"/>
            <a:ext cx="5435600" cy="39004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09113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8100" y="9409113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698D6E-9491-4A51-BB0D-78679DC2D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807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892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616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514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M_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1.png" descr="Euromed_logo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74561" y="302750"/>
            <a:ext cx="928557" cy="620749"/>
          </a:xfrm>
          <a:prstGeom prst="rect">
            <a:avLst/>
          </a:prstGeom>
          <a:ln w="12700">
            <a:miter lim="400000"/>
          </a:ln>
        </p:spPr>
      </p:pic>
      <p:pic>
        <p:nvPicPr>
          <p:cNvPr id="48" name="image2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45962" y="0"/>
            <a:ext cx="8856999" cy="4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xfrm>
            <a:off x="2274527" y="0"/>
            <a:ext cx="8417287" cy="1346722"/>
          </a:xfrm>
          <a:prstGeom prst="rect">
            <a:avLst/>
          </a:prstGeom>
          <a:solidFill>
            <a:srgbClr val="371941"/>
          </a:solidFill>
        </p:spPr>
        <p:txBody>
          <a:bodyPr/>
          <a:lstStyle>
            <a:lvl1pPr indent="179981" algn="l">
              <a:defRPr sz="2200" b="1">
                <a:solidFill>
                  <a:srgbClr val="FFFFFF"/>
                </a:solidFill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2200" b="1">
                <a:solidFill>
                  <a:srgbClr val="FFFFFF"/>
                </a:solidFill>
              </a:rPr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31804732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137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849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689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46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748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668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308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67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801E5-2286-42EC-B3C2-9DDCFB875C5E}" type="datetimeFigureOut">
              <a:rPr lang="ru-RU" smtClean="0"/>
              <a:t>30.01.2023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0D6AC5-30BD-412E-8141-CDB6D2E6B3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73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polisoms.ru/" TargetMode="Externa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/>
          <p:nvPr/>
        </p:nvSpPr>
        <p:spPr>
          <a:xfrm>
            <a:off x="0" y="1665838"/>
            <a:ext cx="10691813" cy="2937127"/>
          </a:xfrm>
          <a:prstGeom prst="rect">
            <a:avLst/>
          </a:prstGeom>
          <a:solidFill>
            <a:srgbClr val="371941"/>
          </a:solidFill>
          <a:ln w="12700">
            <a:solidFill>
              <a:srgbClr val="000000">
                <a:alpha val="0"/>
              </a:srgbClr>
            </a:solidFill>
          </a:ln>
        </p:spPr>
        <p:txBody>
          <a:bodyPr lIns="0" tIns="0" rIns="0" bIns="0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r>
              <a:rPr lang="ru-RU" sz="4000" dirty="0" smtClean="0">
                <a:solidFill>
                  <a:srgbClr val="FFFFFF"/>
                </a:solidFill>
              </a:rPr>
              <a:t> </a:t>
            </a:r>
            <a:endParaRPr sz="4000" dirty="0">
              <a:solidFill>
                <a:srgbClr val="FFFFFF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0657" y="4789283"/>
            <a:ext cx="9940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21 медицинский цент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69750"/>
            <a:ext cx="10691813" cy="18107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8352" y="1900672"/>
            <a:ext cx="100402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Полис– крупнейший медицинский Работодатель  Санкт-Петербурга</a:t>
            </a:r>
          </a:p>
          <a:p>
            <a:pPr algn="ctr"/>
            <a:endParaRPr lang="ru-RU" sz="3600" dirty="0">
              <a:solidFill>
                <a:schemeClr val="bg1"/>
              </a:solidFill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21 медицинский центр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0727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5758" y="1208668"/>
            <a:ext cx="9125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Современные комфортные условия труда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976103" y="2906162"/>
            <a:ext cx="226336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Вид взрослого и детского кабинета врача</a:t>
            </a:r>
            <a:endParaRPr lang="ru-RU" sz="2000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43" y="2716185"/>
            <a:ext cx="5496539" cy="36475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081" y="4285492"/>
            <a:ext cx="4905991" cy="32706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04194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Удобное территориальное расположение</a:t>
            </a:r>
          </a:p>
          <a:p>
            <a:pPr algn="ctr"/>
            <a:r>
              <a:rPr lang="ru-RU" sz="2800" b="1" dirty="0" smtClean="0"/>
              <a:t> рядом с домом – </a:t>
            </a:r>
            <a:r>
              <a:rPr lang="ru-RU" sz="2800" b="1" dirty="0" smtClean="0"/>
              <a:t>21</a:t>
            </a:r>
            <a:r>
              <a:rPr lang="ru-RU" sz="2800" b="1" dirty="0" smtClean="0"/>
              <a:t> центр </a:t>
            </a:r>
            <a:r>
              <a:rPr lang="ru-RU" sz="2800" b="1" dirty="0" smtClean="0"/>
              <a:t>в </a:t>
            </a:r>
            <a:r>
              <a:rPr lang="ru-RU" sz="2800" b="1" dirty="0" smtClean="0"/>
              <a:t>разных районах СПб </a:t>
            </a:r>
            <a:r>
              <a:rPr lang="ru-RU" sz="2800" b="1" dirty="0" smtClean="0"/>
              <a:t>и ЛО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09" y="2960074"/>
            <a:ext cx="6618004" cy="44143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975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Удобный график для «совы» и «жаворонка»</a:t>
            </a:r>
          </a:p>
          <a:p>
            <a:pPr algn="ctr"/>
            <a:r>
              <a:rPr lang="ru-RU" sz="2800" b="1" dirty="0" smtClean="0"/>
              <a:t>Удобный график для ординаторов «выходные и вечера»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</a:rPr>
              <a:t>Все центры Полис работают ежедневно с 08.00 до 20.00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</a:rPr>
              <a:t>Ваш рабочий день может начаться с 8.00 или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     с 12.00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err="1" smtClean="0">
                <a:solidFill>
                  <a:srgbClr val="FF0000"/>
                </a:solidFill>
              </a:rPr>
              <a:t>Сб</a:t>
            </a:r>
            <a:r>
              <a:rPr lang="ru-RU" sz="2000" b="1" dirty="0" smtClean="0">
                <a:solidFill>
                  <a:srgbClr val="FF0000"/>
                </a:solidFill>
              </a:rPr>
              <a:t> и </a:t>
            </a:r>
            <a:r>
              <a:rPr lang="ru-RU" sz="2000" b="1" dirty="0" err="1" smtClean="0">
                <a:solidFill>
                  <a:srgbClr val="FF0000"/>
                </a:solidFill>
              </a:rPr>
              <a:t>Вс</a:t>
            </a:r>
            <a:r>
              <a:rPr lang="ru-RU" sz="2000" b="1" dirty="0" smtClean="0">
                <a:solidFill>
                  <a:srgbClr val="FF0000"/>
                </a:solidFill>
              </a:rPr>
              <a:t>: с 09.00 до 17.00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" y="2957091"/>
            <a:ext cx="5451279" cy="45032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340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Современную медицинскую информационную </a:t>
            </a:r>
            <a:r>
              <a:rPr lang="ru-RU" sz="2800" b="1" dirty="0" smtClean="0"/>
              <a:t>систему и удаленный доступ на дом</a:t>
            </a:r>
            <a:endParaRPr lang="ru-RU" sz="2800" b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Никаких карточек в регистратуре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Электронное заполнение карты пациента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Разработанные шаблоны ЭМК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УДАЛЕНКА! 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75" y="3144822"/>
            <a:ext cx="5589029" cy="419177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102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Общение на едином корпоративном портале с мобильным приложением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Все новости компании он-</a:t>
            </a:r>
            <a:r>
              <a:rPr lang="ru-RU" sz="2000" b="1" dirty="0" err="1" smtClean="0">
                <a:solidFill>
                  <a:srgbClr val="FF0000"/>
                </a:solidFill>
              </a:rPr>
              <a:t>лайн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Обсуждение сложных клинических случаев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Возможность общаться с любым сотрудником, включая руководство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208" y="2916310"/>
            <a:ext cx="6275009" cy="441342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4609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Обучение  перспективных врачей в управленческом Корпоративном Университете</a:t>
            </a:r>
            <a:endParaRPr lang="ru-RU" sz="2800" b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215613" y="2842788"/>
            <a:ext cx="333167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Открытие каждый год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Обучение управлению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Самые нужные и важные темы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Преподаватели- управленцы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Практика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50" y="2929752"/>
            <a:ext cx="6301211" cy="44591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845390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2905" y="1910281"/>
            <a:ext cx="1040775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Участие </a:t>
            </a:r>
            <a:r>
              <a:rPr lang="ru-RU" sz="2800" b="1" dirty="0" smtClean="0"/>
              <a:t>во внутреннем  проекте «Золотой Кубок Превосходства»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Интересные критерии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Возможность себя проявить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Командная работа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Существенное вознаграждение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287" y="2673301"/>
            <a:ext cx="4780229" cy="47802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17849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Дальнейшее профессиональное развитие и поддержку при прохождении следующей аккредитации</a:t>
            </a:r>
            <a:endParaRPr lang="ru-RU" sz="2800" b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Обучение за счет средств Компании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Полная и частичная оплата нужной Компании специальности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  <p:sp>
        <p:nvSpPr>
          <p:cNvPr id="6" name="AutoShape 2" descr="Улыбающийся Студент-медик, Стоящий С Блокнотом И Смотрящий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52" y="3131124"/>
            <a:ext cx="6197896" cy="41379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610378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Карьерный рост и продвижение</a:t>
            </a:r>
            <a:endParaRPr lang="ru-RU" sz="2800" b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Все руководители и заведующие Полис – выходцы из врачей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Путь для уверенных и способных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err="1" smtClean="0">
                <a:solidFill>
                  <a:srgbClr val="FF0000"/>
                </a:solidFill>
              </a:rPr>
              <a:t>Оргздрав</a:t>
            </a:r>
            <a:r>
              <a:rPr lang="ru-RU" sz="2000" b="1" dirty="0" smtClean="0">
                <a:solidFill>
                  <a:srgbClr val="FF0000"/>
                </a:solidFill>
              </a:rPr>
              <a:t> «рулит»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0598" y="5970571"/>
            <a:ext cx="2505861" cy="14177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67" y="3032910"/>
            <a:ext cx="5721791" cy="42913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560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Веселые корпоративные </a:t>
            </a:r>
            <a:r>
              <a:rPr lang="ru-RU" sz="2800" b="1" dirty="0" smtClean="0"/>
              <a:t>мероприятия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530413"/>
            <a:ext cx="5534119" cy="36894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303" y="3892990"/>
            <a:ext cx="5357510" cy="35720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807215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4805" y="466517"/>
            <a:ext cx="7197504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/>
              <a:t>Полис </a:t>
            </a:r>
            <a:r>
              <a:rPr lang="ru-RU" sz="2400" dirty="0" smtClean="0"/>
              <a:t>– </a:t>
            </a:r>
            <a:r>
              <a:rPr lang="ru-RU" sz="2400" b="1" dirty="0" smtClean="0">
                <a:solidFill>
                  <a:srgbClr val="FF0000"/>
                </a:solidFill>
              </a:rPr>
              <a:t>первый проект </a:t>
            </a:r>
            <a:r>
              <a:rPr lang="ru-RU" sz="2400" b="1" dirty="0">
                <a:solidFill>
                  <a:srgbClr val="FF0000"/>
                </a:solidFill>
              </a:rPr>
              <a:t>ГЧП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dirty="0" smtClean="0"/>
              <a:t>(</a:t>
            </a:r>
            <a:r>
              <a:rPr lang="ru-RU" sz="2400" dirty="0"/>
              <a:t>государственно-частного партнерства) </a:t>
            </a:r>
            <a:r>
              <a:rPr lang="ru-RU" sz="2400" dirty="0" smtClean="0"/>
              <a:t>в России в </a:t>
            </a:r>
            <a:r>
              <a:rPr lang="ru-RU" sz="2400" dirty="0"/>
              <a:t>сфере первичной медицинской </a:t>
            </a:r>
            <a:r>
              <a:rPr lang="ru-RU" sz="2400" dirty="0" smtClean="0"/>
              <a:t>помощи. 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11 лет на рынке </a:t>
            </a:r>
            <a:r>
              <a:rPr lang="ru-RU" sz="2400" b="1" dirty="0" err="1" smtClean="0">
                <a:solidFill>
                  <a:srgbClr val="FF0000"/>
                </a:solidFill>
              </a:rPr>
              <a:t>медуслуг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400" b="1" dirty="0" smtClean="0">
              <a:cs typeface="Times New Roman" panose="02020603050405020304" pitchFamily="18" charset="0"/>
              <a:sym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>
                <a:cs typeface="Times New Roman" panose="02020603050405020304" pitchFamily="18" charset="0"/>
                <a:sym typeface="Arial"/>
              </a:rPr>
              <a:t>Полис</a:t>
            </a:r>
            <a:r>
              <a:rPr lang="ru-RU" sz="2400" b="1" dirty="0"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– 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это </a:t>
            </a:r>
            <a:r>
              <a:rPr lang="ru-RU" sz="2400" b="1" dirty="0" smtClean="0">
                <a:solidFill>
                  <a:srgbClr val="FF0000"/>
                </a:solidFill>
                <a:cs typeface="Times New Roman" panose="02020603050405020304" pitchFamily="18" charset="0"/>
                <a:sym typeface="Arial"/>
              </a:rPr>
              <a:t>21 медицинский центр 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в 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различных </a:t>
            </a:r>
            <a:r>
              <a:rPr lang="ru-RU" sz="2400" dirty="0">
                <a:cs typeface="Times New Roman" panose="02020603050405020304" pitchFamily="18" charset="0"/>
                <a:sym typeface="Arial"/>
              </a:rPr>
              <a:t>районах 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СПб, </a:t>
            </a:r>
            <a:r>
              <a:rPr lang="ru-RU" sz="2400" dirty="0">
                <a:cs typeface="Times New Roman" panose="02020603050405020304" pitchFamily="18" charset="0"/>
                <a:sym typeface="Arial"/>
              </a:rPr>
              <a:t>работающих в системе ОМС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.</a:t>
            </a:r>
          </a:p>
          <a:p>
            <a:r>
              <a:rPr lang="ru-RU" sz="2400" dirty="0"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  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>
                <a:cs typeface="Times New Roman" panose="02020603050405020304" pitchFamily="18" charset="0"/>
                <a:sym typeface="Arial"/>
              </a:rPr>
              <a:t>Полис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 – это </a:t>
            </a:r>
            <a:r>
              <a:rPr lang="ru-RU" sz="2400" b="1" dirty="0" smtClean="0">
                <a:solidFill>
                  <a:srgbClr val="FF0000"/>
                </a:solidFill>
                <a:cs typeface="Times New Roman" panose="02020603050405020304" pitchFamily="18" charset="0"/>
                <a:sym typeface="Arial"/>
              </a:rPr>
              <a:t>аналог государственной поликлиники 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с более современными и комфортными условиями труда, заботой о своих сотрудниках.</a:t>
            </a:r>
            <a:endParaRPr lang="ru-RU" sz="2400" dirty="0" smtClean="0">
              <a:cs typeface="Times New Roman" panose="02020603050405020304" pitchFamily="18" charset="0"/>
              <a:sym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400" dirty="0">
              <a:cs typeface="Times New Roman" panose="02020603050405020304" pitchFamily="18" charset="0"/>
              <a:sym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400" b="1" dirty="0" smtClean="0">
                <a:cs typeface="Times New Roman" panose="02020603050405020304" pitchFamily="18" charset="0"/>
                <a:sym typeface="Arial"/>
              </a:rPr>
              <a:t>Полис</a:t>
            </a:r>
            <a:r>
              <a:rPr lang="en-US" sz="2400" b="1" dirty="0" smtClean="0"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400" b="1" dirty="0" smtClean="0">
                <a:cs typeface="Times New Roman" panose="02020603050405020304" pitchFamily="18" charset="0"/>
                <a:sym typeface="Arial"/>
              </a:rPr>
              <a:t> </a:t>
            </a:r>
            <a:r>
              <a:rPr lang="ru-RU" sz="2400" dirty="0">
                <a:cs typeface="Times New Roman" panose="02020603050405020304" pitchFamily="18" charset="0"/>
                <a:sym typeface="Arial"/>
              </a:rPr>
              <a:t>– это </a:t>
            </a:r>
            <a:r>
              <a:rPr lang="ru-RU" sz="2400" b="1" dirty="0" smtClean="0">
                <a:solidFill>
                  <a:srgbClr val="FF0000"/>
                </a:solidFill>
                <a:cs typeface="Times New Roman" panose="02020603050405020304" pitchFamily="18" charset="0"/>
                <a:sym typeface="Arial"/>
              </a:rPr>
              <a:t>47 амбулаторий </a:t>
            </a:r>
            <a:r>
              <a:rPr lang="ru-RU" sz="2400" b="1" dirty="0" smtClean="0">
                <a:solidFill>
                  <a:srgbClr val="FF0000"/>
                </a:solidFill>
                <a:cs typeface="Times New Roman" panose="02020603050405020304" pitchFamily="18" charset="0"/>
                <a:sym typeface="Arial"/>
              </a:rPr>
              <a:t>в </a:t>
            </a:r>
            <a:r>
              <a:rPr lang="ru-RU" sz="2400" b="1" dirty="0">
                <a:solidFill>
                  <a:srgbClr val="FF0000"/>
                </a:solidFill>
                <a:cs typeface="Times New Roman" panose="02020603050405020304" pitchFamily="18" charset="0"/>
                <a:sym typeface="Arial"/>
              </a:rPr>
              <a:t>садоводствах и дачных </a:t>
            </a:r>
            <a:r>
              <a:rPr lang="ru-RU" sz="2400" b="1" dirty="0" smtClean="0">
                <a:solidFill>
                  <a:srgbClr val="FF0000"/>
                </a:solidFill>
                <a:cs typeface="Times New Roman" panose="02020603050405020304" pitchFamily="18" charset="0"/>
                <a:sym typeface="Arial"/>
              </a:rPr>
              <a:t>массивах </a:t>
            </a:r>
            <a:r>
              <a:rPr lang="ru-RU" sz="2400" b="1" dirty="0" smtClean="0">
                <a:cs typeface="Times New Roman" panose="02020603050405020304" pitchFamily="18" charset="0"/>
                <a:sym typeface="Arial"/>
              </a:rPr>
              <a:t>Ленинградской области 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, </a:t>
            </a:r>
            <a:r>
              <a:rPr lang="ru-RU" sz="2400" dirty="0">
                <a:cs typeface="Times New Roman" panose="02020603050405020304" pitchFamily="18" charset="0"/>
                <a:sym typeface="Arial"/>
              </a:rPr>
              <a:t>оказывающих бесплатную помощь по полису 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ОМС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sz="2400" dirty="0">
              <a:cs typeface="Times New Roman" panose="02020603050405020304" pitchFamily="18" charset="0"/>
              <a:sym typeface="Arial"/>
            </a:endParaRPr>
          </a:p>
          <a:p>
            <a:r>
              <a:rPr lang="ru-RU" sz="2400" b="1" dirty="0" smtClean="0">
                <a:cs typeface="Times New Roman" panose="02020603050405020304" pitchFamily="18" charset="0"/>
                <a:sym typeface="Arial"/>
              </a:rPr>
              <a:t>ВАЖНО</a:t>
            </a:r>
            <a:r>
              <a:rPr lang="ru-RU" sz="2400" b="1" dirty="0">
                <a:cs typeface="Times New Roman" panose="02020603050405020304" pitchFamily="18" charset="0"/>
                <a:sym typeface="Arial"/>
              </a:rPr>
              <a:t>: </a:t>
            </a:r>
            <a:r>
              <a:rPr lang="ru-RU" sz="2400" dirty="0">
                <a:cs typeface="Times New Roman" panose="02020603050405020304" pitchFamily="18" charset="0"/>
                <a:sym typeface="Arial"/>
              </a:rPr>
              <a:t>все центры Полис работают в системе ОМС и платных услуг не </a:t>
            </a:r>
            <a:r>
              <a:rPr lang="ru-RU" sz="2400" dirty="0" smtClean="0">
                <a:cs typeface="Times New Roman" panose="02020603050405020304" pitchFamily="18" charset="0"/>
                <a:sym typeface="Arial"/>
              </a:rPr>
              <a:t>оказывают</a:t>
            </a:r>
            <a:endParaRPr lang="ru-RU" sz="2400" dirty="0">
              <a:cs typeface="Times New Roman" panose="02020603050405020304" pitchFamily="18" charset="0"/>
              <a:sym typeface="Arial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35" y="1321267"/>
            <a:ext cx="2511770" cy="1621677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335" y="3454467"/>
            <a:ext cx="2514216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35" y="5585989"/>
            <a:ext cx="2511770" cy="17657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865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8764" y="1710225"/>
            <a:ext cx="91077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Обязательные детские новогодние подарки и конкурсы для детей сотрудников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13" y="2921445"/>
            <a:ext cx="3295339" cy="4393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657" y="2878852"/>
            <a:ext cx="4436379" cy="44363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475435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Высокую </a:t>
            </a:r>
            <a:r>
              <a:rPr lang="ru-RU" sz="2800" b="1" dirty="0" smtClean="0"/>
              <a:t>заработную </a:t>
            </a:r>
            <a:r>
              <a:rPr lang="ru-RU" sz="2800" b="1" dirty="0" smtClean="0"/>
              <a:t>плату. </a:t>
            </a:r>
          </a:p>
          <a:p>
            <a:pPr algn="ctr"/>
            <a:r>
              <a:rPr lang="ru-RU" sz="2800" b="1" dirty="0" smtClean="0"/>
              <a:t>Возможность зарабатывать больше.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Зарплаты наших врачей выше «рынка»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>
                <a:solidFill>
                  <a:srgbClr val="FF0000"/>
                </a:solidFill>
              </a:rPr>
              <a:t>П</a:t>
            </a:r>
            <a:r>
              <a:rPr lang="ru-RU" sz="2000" b="1" dirty="0" smtClean="0">
                <a:solidFill>
                  <a:srgbClr val="FF0000"/>
                </a:solidFill>
              </a:rPr>
              <a:t>онятная система </a:t>
            </a:r>
            <a:r>
              <a:rPr lang="ru-RU" sz="2000" b="1" dirty="0" smtClean="0">
                <a:solidFill>
                  <a:srgbClr val="FF0000"/>
                </a:solidFill>
              </a:rPr>
              <a:t>мотивации врача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000" b="1" dirty="0" smtClean="0">
                <a:solidFill>
                  <a:srgbClr val="FF0000"/>
                </a:solidFill>
              </a:rPr>
              <a:t>Возможность зарабатывать больше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46" y="2987499"/>
            <a:ext cx="6330048" cy="42200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6636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0246" y="1208668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/>
              <a:t>Официальное трудоустройство</a:t>
            </a:r>
            <a:endParaRPr lang="en-US" sz="2800" b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smtClean="0"/>
              <a:t>Белая заработная </a:t>
            </a:r>
            <a:r>
              <a:rPr lang="ru-RU" sz="2800" b="1" dirty="0" smtClean="0"/>
              <a:t>плата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dirty="0" err="1" smtClean="0"/>
              <a:t>Соцпакет</a:t>
            </a:r>
            <a:endParaRPr lang="ru-RU" sz="2800" b="1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275" y="3415189"/>
            <a:ext cx="5893805" cy="39201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46583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5259" y="1270999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Кого мы ждем в своей команде?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17671" y="2096497"/>
            <a:ext cx="388393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94087"/>
                </a:solidFill>
              </a:rPr>
              <a:t>Активных</a:t>
            </a:r>
          </a:p>
          <a:p>
            <a:pPr algn="ctr"/>
            <a:r>
              <a:rPr lang="ru-RU" sz="2800" b="1" dirty="0" smtClean="0">
                <a:solidFill>
                  <a:srgbClr val="794087"/>
                </a:solidFill>
              </a:rPr>
              <a:t>Позитивных</a:t>
            </a:r>
          </a:p>
          <a:p>
            <a:pPr algn="ctr"/>
            <a:r>
              <a:rPr lang="ru-RU" sz="2800" b="1" dirty="0" smtClean="0">
                <a:solidFill>
                  <a:srgbClr val="794087"/>
                </a:solidFill>
              </a:rPr>
              <a:t>Грамотных</a:t>
            </a:r>
          </a:p>
          <a:p>
            <a:pPr algn="ctr"/>
            <a:r>
              <a:rPr lang="ru-RU" sz="2800" b="1" dirty="0" smtClean="0">
                <a:solidFill>
                  <a:srgbClr val="794087"/>
                </a:solidFill>
              </a:rPr>
              <a:t>Трудолюбивых</a:t>
            </a:r>
          </a:p>
          <a:p>
            <a:pPr algn="ctr"/>
            <a:r>
              <a:rPr lang="ru-RU" sz="2800" b="1" dirty="0" smtClean="0">
                <a:solidFill>
                  <a:srgbClr val="794087"/>
                </a:solidFill>
              </a:rPr>
              <a:t>Дерзких</a:t>
            </a:r>
          </a:p>
          <a:p>
            <a:pPr algn="ctr"/>
            <a:r>
              <a:rPr lang="ru-RU" sz="2800" b="1" dirty="0" smtClean="0">
                <a:solidFill>
                  <a:srgbClr val="794087"/>
                </a:solidFill>
              </a:rPr>
              <a:t>Целеустремленных</a:t>
            </a:r>
          </a:p>
          <a:p>
            <a:pPr algn="ctr"/>
            <a:r>
              <a:rPr lang="ru-RU" sz="2800" b="1" dirty="0" smtClean="0">
                <a:solidFill>
                  <a:srgbClr val="794087"/>
                </a:solidFill>
              </a:rPr>
              <a:t>Идейных</a:t>
            </a:r>
          </a:p>
          <a:p>
            <a:pPr algn="ctr"/>
            <a:r>
              <a:rPr lang="ru-RU" sz="2800" b="1" dirty="0" smtClean="0">
                <a:solidFill>
                  <a:srgbClr val="794087"/>
                </a:solidFill>
              </a:rPr>
              <a:t>Ответственных</a:t>
            </a:r>
          </a:p>
          <a:p>
            <a:pPr algn="ctr"/>
            <a:r>
              <a:rPr lang="ru-RU" sz="2800" b="1" dirty="0" smtClean="0">
                <a:solidFill>
                  <a:srgbClr val="794087"/>
                </a:solidFill>
              </a:rPr>
              <a:t>Добрых</a:t>
            </a:r>
          </a:p>
          <a:p>
            <a:pPr algn="ctr"/>
            <a:r>
              <a:rPr lang="ru-RU" sz="2800" b="1" dirty="0" smtClean="0">
                <a:solidFill>
                  <a:srgbClr val="794087"/>
                </a:solidFill>
              </a:rPr>
              <a:t>Смелых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98" y="2533955"/>
            <a:ext cx="6126947" cy="40802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1963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5259" y="1270999"/>
            <a:ext cx="91077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Полис приглашает на работу!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3453" y="1794219"/>
            <a:ext cx="924358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1. Врачей </a:t>
            </a:r>
            <a:r>
              <a:rPr lang="ru-RU" sz="2800" b="1" dirty="0" smtClean="0">
                <a:solidFill>
                  <a:srgbClr val="FF0000"/>
                </a:solidFill>
              </a:rPr>
              <a:t>общей практики </a:t>
            </a:r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2. Врачей-терапевтов </a:t>
            </a: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3. </a:t>
            </a:r>
            <a:r>
              <a:rPr lang="ru-RU" sz="2800" b="1" dirty="0" smtClean="0">
                <a:solidFill>
                  <a:srgbClr val="FF0000"/>
                </a:solidFill>
              </a:rPr>
              <a:t>Врачей-педиатров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>
                <a:solidFill>
                  <a:srgbClr val="FF0000"/>
                </a:solidFill>
              </a:rPr>
              <a:t>5</a:t>
            </a:r>
            <a:r>
              <a:rPr lang="ru-RU" sz="2800" b="1" dirty="0" smtClean="0">
                <a:solidFill>
                  <a:srgbClr val="FF0000"/>
                </a:solidFill>
              </a:rPr>
              <a:t>. Узких врачей-специалистов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323923" y="3349782"/>
            <a:ext cx="3367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000" b="1" dirty="0" smtClean="0">
              <a:solidFill>
                <a:srgbClr val="FF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838" y="3974388"/>
            <a:ext cx="4082948" cy="2916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973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3085" y="1122630"/>
            <a:ext cx="10013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94087"/>
                </a:solidFill>
              </a:rPr>
              <a:t>Добро пожаловать в нашу дружную команду!</a:t>
            </a:r>
            <a:endParaRPr lang="ru-RU" sz="3600" b="1" dirty="0">
              <a:solidFill>
                <a:srgbClr val="794087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057" y="1894397"/>
            <a:ext cx="8329188" cy="5551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509650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56373" y="-497941"/>
            <a:ext cx="63283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r>
              <a:rPr lang="ru-RU" sz="2800" dirty="0" smtClean="0"/>
              <a:t>             </a:t>
            </a:r>
            <a:r>
              <a:rPr lang="ru-RU" sz="2800" b="1" dirty="0" smtClean="0">
                <a:solidFill>
                  <a:srgbClr val="794087"/>
                </a:solidFill>
              </a:rPr>
              <a:t>Спасибо за внимание!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7775" y="4327557"/>
            <a:ext cx="96962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 smtClean="0">
                <a:solidFill>
                  <a:srgbClr val="1E2024"/>
                </a:solidFill>
                <a:latin typeface="NotoSerifRegular"/>
              </a:rPr>
              <a:t>«Компания </a:t>
            </a:r>
            <a:r>
              <a:rPr lang="ru-RU" dirty="0">
                <a:solidFill>
                  <a:srgbClr val="1E2024"/>
                </a:solidFill>
                <a:latin typeface="NotoSerifRegular"/>
              </a:rPr>
              <a:t>является живым организмом. Вы должны хотеть построить организацию, где каждый чувствует себя членом команды, знает, что компания понимает их </a:t>
            </a:r>
            <a:r>
              <a:rPr lang="ru-RU" dirty="0" smtClean="0">
                <a:solidFill>
                  <a:srgbClr val="1E2024"/>
                </a:solidFill>
                <a:latin typeface="NotoSerifRegular"/>
              </a:rPr>
              <a:t>роль» </a:t>
            </a:r>
            <a:r>
              <a:rPr lang="ru-RU" dirty="0">
                <a:solidFill>
                  <a:srgbClr val="1E2024"/>
                </a:solidFill>
                <a:latin typeface="NotoSerifRegular"/>
              </a:rPr>
              <a:t>– </a:t>
            </a:r>
            <a:endParaRPr lang="ru-RU" dirty="0" smtClean="0">
              <a:solidFill>
                <a:srgbClr val="1E2024"/>
              </a:solidFill>
              <a:latin typeface="NotoSerifRegular"/>
            </a:endParaRPr>
          </a:p>
          <a:p>
            <a:pPr fontAlgn="base"/>
            <a:endParaRPr lang="ru-RU" b="1" dirty="0">
              <a:solidFill>
                <a:srgbClr val="1E2024"/>
              </a:solidFill>
              <a:latin typeface="NotoSerifRegular"/>
            </a:endParaRPr>
          </a:p>
          <a:p>
            <a:pPr fontAlgn="base"/>
            <a:r>
              <a:rPr lang="ru-RU" b="1" i="1" dirty="0" err="1" smtClean="0">
                <a:solidFill>
                  <a:srgbClr val="1E2024"/>
                </a:solidFill>
                <a:latin typeface="NotoSerifRegular"/>
              </a:rPr>
              <a:t>Эстер</a:t>
            </a:r>
            <a:r>
              <a:rPr lang="ru-RU" b="1" i="1" dirty="0" smtClean="0">
                <a:solidFill>
                  <a:srgbClr val="1E2024"/>
                </a:solidFill>
                <a:latin typeface="NotoSerifRegular"/>
              </a:rPr>
              <a:t> </a:t>
            </a:r>
            <a:r>
              <a:rPr lang="ru-RU" b="1" i="1" dirty="0">
                <a:solidFill>
                  <a:srgbClr val="1E2024"/>
                </a:solidFill>
                <a:latin typeface="NotoSerifRegular"/>
              </a:rPr>
              <a:t>Дайсон</a:t>
            </a:r>
            <a:r>
              <a:rPr lang="ru-RU" i="1" dirty="0">
                <a:solidFill>
                  <a:srgbClr val="1E2024"/>
                </a:solidFill>
                <a:latin typeface="NotoSerifRegular"/>
              </a:rPr>
              <a:t>, американская предпринимательница, </a:t>
            </a:r>
            <a:r>
              <a:rPr lang="ru-RU" i="1" dirty="0" smtClean="0">
                <a:solidFill>
                  <a:srgbClr val="1E2024"/>
                </a:solidFill>
                <a:latin typeface="NotoSerifRegular"/>
              </a:rPr>
              <a:t>инвестор</a:t>
            </a:r>
            <a:endParaRPr lang="ru-RU" b="1" i="1" dirty="0">
              <a:solidFill>
                <a:srgbClr val="F78A0B"/>
              </a:solidFill>
              <a:effectLst/>
              <a:latin typeface="NotoSerifRegular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8965"/>
            <a:ext cx="10691813" cy="18107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10942" y="1539020"/>
            <a:ext cx="94699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Наш сайт: </a:t>
            </a:r>
          </a:p>
          <a:p>
            <a:r>
              <a:rPr lang="en-US" sz="2400" b="1" dirty="0" smtClean="0">
                <a:hlinkClick r:id="rId3"/>
              </a:rPr>
              <a:t>http</a:t>
            </a:r>
            <a:r>
              <a:rPr lang="en-US" sz="2400" b="1" dirty="0">
                <a:hlinkClick r:id="rId3"/>
              </a:rPr>
              <a:t>://</a:t>
            </a:r>
            <a:r>
              <a:rPr lang="en-US" sz="2400" b="1" dirty="0" smtClean="0">
                <a:hlinkClick r:id="rId3"/>
              </a:rPr>
              <a:t>polisoms.ru</a:t>
            </a:r>
            <a:r>
              <a:rPr lang="ru-RU" sz="2400" b="1" dirty="0" smtClean="0"/>
              <a:t> </a:t>
            </a:r>
          </a:p>
          <a:p>
            <a:r>
              <a:rPr lang="ru-RU" sz="2400" b="1" dirty="0" smtClean="0"/>
              <a:t>Можно заполнить анкету Соискателя в разделе Персонал</a:t>
            </a:r>
          </a:p>
          <a:p>
            <a:endParaRPr lang="ru-RU" sz="2400" b="1" dirty="0" smtClean="0"/>
          </a:p>
          <a:p>
            <a:r>
              <a:rPr lang="ru-RU" sz="2400" b="1" dirty="0" smtClean="0">
                <a:solidFill>
                  <a:srgbClr val="FF0000"/>
                </a:solidFill>
              </a:rPr>
              <a:t>Контакты для связи: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/>
              <a:t>8-900-653-53-31 Татьяна Александровна, менеджер по персоналу</a:t>
            </a:r>
            <a:endParaRPr lang="ru-RU" sz="2400" b="1" dirty="0" smtClean="0"/>
          </a:p>
          <a:p>
            <a:r>
              <a:rPr lang="ru-RU" sz="2400" b="1" dirty="0" smtClean="0"/>
              <a:t>8-921-367-43-13 Любовь Юрьевна, директор по персоналу</a:t>
            </a:r>
            <a:endParaRPr lang="ru-RU" sz="24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7295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4277" y="1424872"/>
            <a:ext cx="688063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Куда пойти работать: </a:t>
            </a:r>
          </a:p>
          <a:p>
            <a:r>
              <a:rPr lang="ru-RU" sz="2800" dirty="0" smtClean="0"/>
              <a:t>в государственную или частную компанию?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Возьмут ли меня без опыта работы?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Будет ли у меня наставник?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Достаточно ли моих знаний для начала работы?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Сколько мне будут платить?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Помогут ли мне с жильём?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Есть ли возможности карьерного развития?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800" dirty="0" smtClean="0"/>
              <a:t>Можно ли совмещать работу с учебой в ординатуре?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0"/>
          <a:stretch/>
        </p:blipFill>
        <p:spPr>
          <a:xfrm>
            <a:off x="7421309" y="2226944"/>
            <a:ext cx="3270504" cy="48375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4277" y="1095469"/>
            <a:ext cx="92345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794087"/>
                </a:solidFill>
              </a:rPr>
              <a:t>Что волнует вас, </a:t>
            </a:r>
            <a:r>
              <a:rPr lang="ru-RU" sz="3200" b="1" dirty="0" smtClean="0">
                <a:solidFill>
                  <a:srgbClr val="794087"/>
                </a:solidFill>
              </a:rPr>
              <a:t>молодых врачей-специалистов</a:t>
            </a:r>
            <a:r>
              <a:rPr lang="ru-RU" sz="3200" b="1" dirty="0">
                <a:solidFill>
                  <a:srgbClr val="794087"/>
                </a:solidFill>
              </a:rPr>
              <a:t>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7753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7934" y="487095"/>
            <a:ext cx="4749196" cy="96325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2"/>
          <a:stretch/>
        </p:blipFill>
        <p:spPr>
          <a:xfrm>
            <a:off x="679011" y="2158232"/>
            <a:ext cx="8528364" cy="493417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907934" y="-97680"/>
            <a:ext cx="76320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Подход и основные ценности Полис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41560" y="1450346"/>
            <a:ext cx="86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8B4B99"/>
                </a:solidFill>
              </a:rPr>
              <a:t>Миссия компании ПОЛИС</a:t>
            </a:r>
            <a:endParaRPr lang="ru-RU" sz="4000" b="1" dirty="0">
              <a:solidFill>
                <a:srgbClr val="8B4B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6711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97109" y="63374"/>
            <a:ext cx="76773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Подход и основные ценности Полис</a:t>
            </a:r>
          </a:p>
          <a:p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8475" y="1017481"/>
            <a:ext cx="97053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94087"/>
                </a:solidFill>
              </a:rPr>
              <a:t>Корпоративные ценности </a:t>
            </a:r>
            <a:r>
              <a:rPr lang="ru-RU" sz="3200" b="1" dirty="0" smtClean="0">
                <a:solidFill>
                  <a:srgbClr val="794087"/>
                </a:solidFill>
              </a:rPr>
              <a:t>Полис</a:t>
            </a:r>
            <a:endParaRPr lang="ru-RU" sz="3200" b="1" dirty="0">
              <a:solidFill>
                <a:srgbClr val="79408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246" y="1716458"/>
            <a:ext cx="100855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FF0000"/>
                </a:solidFill>
              </a:rPr>
              <a:t>Пациент превыше всего: </a:t>
            </a:r>
            <a:r>
              <a:rPr lang="ru-RU" sz="2800" dirty="0" smtClean="0">
                <a:solidFill>
                  <a:srgbClr val="794087"/>
                </a:solidFill>
              </a:rPr>
              <a:t>его ожидания, потребности, нужды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FF0000"/>
                </a:solidFill>
              </a:rPr>
              <a:t>Комфортная профессиональная среда для врачей: </a:t>
            </a:r>
            <a:r>
              <a:rPr lang="ru-RU" sz="2800" dirty="0" smtClean="0">
                <a:solidFill>
                  <a:srgbClr val="794087"/>
                </a:solidFill>
              </a:rPr>
              <a:t>командная работа, достойные условия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FF0000"/>
                </a:solidFill>
              </a:rPr>
              <a:t>Уважительное отношение к коллегам </a:t>
            </a:r>
            <a:r>
              <a:rPr lang="ru-RU" sz="2800" dirty="0" smtClean="0">
                <a:solidFill>
                  <a:srgbClr val="794087"/>
                </a:solidFill>
              </a:rPr>
              <a:t>вне зависимости от их должности и функциональных обязанностей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FF0000"/>
                </a:solidFill>
              </a:rPr>
              <a:t>Постоянное стремление к совершенствованию:</a:t>
            </a:r>
            <a:r>
              <a:rPr lang="ru-RU" sz="2800" dirty="0" smtClean="0">
                <a:solidFill>
                  <a:srgbClr val="794087"/>
                </a:solidFill>
              </a:rPr>
              <a:t> обучению, улучшению рабочих процессов, саморазвитию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FF0000"/>
                </a:solidFill>
              </a:rPr>
              <a:t>Бизнес- это люди! </a:t>
            </a:r>
            <a:r>
              <a:rPr lang="ru-RU" sz="2800" dirty="0" smtClean="0">
                <a:solidFill>
                  <a:srgbClr val="794087"/>
                </a:solidFill>
              </a:rPr>
              <a:t>Мы верим, что наши сотрудники самые лучшие и хотим быть достойными их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b="1" dirty="0" smtClean="0">
                <a:solidFill>
                  <a:srgbClr val="FF0000"/>
                </a:solidFill>
              </a:rPr>
              <a:t>Принцип совместного принятия решений: </a:t>
            </a:r>
            <a:r>
              <a:rPr lang="ru-RU" sz="2800" dirty="0" smtClean="0">
                <a:solidFill>
                  <a:srgbClr val="794087"/>
                </a:solidFill>
              </a:rPr>
              <a:t>большинство медицинских и немедицинских решений в компании принимается в результате обсуждения с коллегами</a:t>
            </a:r>
            <a:endParaRPr lang="ru-RU" sz="2800" dirty="0">
              <a:solidFill>
                <a:srgbClr val="794087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9177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0246" y="1041149"/>
            <a:ext cx="96962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8B4B99"/>
                </a:solidFill>
              </a:rPr>
              <a:t>Открытие всех наших центров активно поддерживает Правительство СПб</a:t>
            </a:r>
            <a:endParaRPr lang="ru-RU" sz="2800" b="1" dirty="0">
              <a:solidFill>
                <a:srgbClr val="8B4B99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11" y="1995256"/>
            <a:ext cx="9053379" cy="50958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0247" y="6491334"/>
            <a:ext cx="8781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Открытие медицинского центра на Парнасе (</a:t>
            </a:r>
            <a:r>
              <a:rPr lang="ru-RU" sz="2400" b="1" dirty="0" err="1" smtClean="0">
                <a:solidFill>
                  <a:schemeClr val="bg1"/>
                </a:solidFill>
              </a:rPr>
              <a:t>В.Гаврилина</a:t>
            </a:r>
            <a:r>
              <a:rPr lang="ru-RU" sz="2400" b="1" dirty="0" smtClean="0">
                <a:solidFill>
                  <a:schemeClr val="bg1"/>
                </a:solidFill>
              </a:rPr>
              <a:t> 15)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8262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5758" y="1208668"/>
            <a:ext cx="9125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</a:t>
            </a:r>
            <a:r>
              <a:rPr lang="ru-RU" sz="2800" b="1" dirty="0" smtClean="0">
                <a:solidFill>
                  <a:srgbClr val="794087"/>
                </a:solidFill>
              </a:rPr>
              <a:t>предложит ПОЛИС молодым врачам?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Поддержку и наставничество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22" y="2710500"/>
            <a:ext cx="6835327" cy="45858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831248" y="2833735"/>
            <a:ext cx="24987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В компании есть </a:t>
            </a:r>
            <a:r>
              <a:rPr lang="ru-RU" b="1" dirty="0" smtClean="0">
                <a:solidFill>
                  <a:srgbClr val="FF0000"/>
                </a:solidFill>
              </a:rPr>
              <a:t>Программа обучения врача, Программа адаптации</a:t>
            </a:r>
            <a:endParaRPr lang="ru-RU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С вами будет работать наставник- заведующий одного из наших </a:t>
            </a:r>
            <a:r>
              <a:rPr lang="ru-RU" b="1" dirty="0" smtClean="0">
                <a:solidFill>
                  <a:srgbClr val="FF0000"/>
                </a:solidFill>
              </a:rPr>
              <a:t>центров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b="1" dirty="0">
              <a:solidFill>
                <a:srgbClr val="FF000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Первая </a:t>
            </a:r>
            <a:r>
              <a:rPr lang="ru-RU" b="1" dirty="0" err="1" smtClean="0">
                <a:solidFill>
                  <a:srgbClr val="FF0000"/>
                </a:solidFill>
              </a:rPr>
              <a:t>Лайт</a:t>
            </a:r>
            <a:r>
              <a:rPr lang="ru-RU" b="1" dirty="0" smtClean="0">
                <a:solidFill>
                  <a:srgbClr val="FF0000"/>
                </a:solidFill>
              </a:rPr>
              <a:t>-неделя после оформления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8549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5758" y="1208668"/>
            <a:ext cx="9125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Дружный молодой коллектив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641125" y="2906162"/>
            <a:ext cx="259834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Средний возраст врача Полис –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     27- 30 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лет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Лёгкие </a:t>
            </a:r>
            <a:r>
              <a:rPr lang="ru-RU" b="1" dirty="0" smtClean="0">
                <a:solidFill>
                  <a:srgbClr val="FF0000"/>
                </a:solidFill>
              </a:rPr>
              <a:t>комфортные коммуникации </a:t>
            </a:r>
            <a:r>
              <a:rPr lang="ru-RU" b="1" dirty="0" smtClean="0">
                <a:solidFill>
                  <a:srgbClr val="FF0000"/>
                </a:solidFill>
              </a:rPr>
              <a:t>в коллективе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Помощь и </a:t>
            </a:r>
            <a:r>
              <a:rPr lang="ru-RU" b="1" dirty="0" smtClean="0">
                <a:solidFill>
                  <a:srgbClr val="FF0000"/>
                </a:solidFill>
              </a:rPr>
              <a:t>поддержка коллег</a:t>
            </a:r>
            <a:endParaRPr lang="ru-RU" b="1" dirty="0">
              <a:solidFill>
                <a:srgbClr val="FF000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56" y="2673448"/>
            <a:ext cx="6424871" cy="484220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191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5758" y="1208668"/>
            <a:ext cx="9125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94087"/>
                </a:solidFill>
              </a:rPr>
              <a:t>Что Полис предложит молодым врачам-специалистам?</a:t>
            </a:r>
            <a:endParaRPr lang="ru-RU" sz="2800" b="1" dirty="0">
              <a:solidFill>
                <a:srgbClr val="794087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208" y="1910281"/>
            <a:ext cx="91077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Отсутствие иерархических барьеров в должностях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08206" y="2906162"/>
            <a:ext cx="34312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FF0000"/>
                </a:solidFill>
              </a:rPr>
              <a:t>Полис– это единая команда, где каждый сотрудник является полноправным членом коллектива, имеет свое мнение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rgbClr val="FF0000"/>
                </a:solidFill>
              </a:rPr>
              <a:t>У нас нет сестринской и ординаторской. У нас есть комната отдыха для всех сотрудников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47" y="2788468"/>
            <a:ext cx="5691754" cy="446335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904" y="261782"/>
            <a:ext cx="2639983" cy="65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4926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19802</TotalTime>
  <Words>810</Words>
  <Application>Microsoft Office PowerPoint</Application>
  <PresentationFormat>Произвольный</PresentationFormat>
  <Paragraphs>172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NotoSerifRegular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kir64-manager6</dc:creator>
  <cp:lastModifiedBy>Любовь Васильева</cp:lastModifiedBy>
  <cp:revision>368</cp:revision>
  <cp:lastPrinted>2017-01-19T08:56:38Z</cp:lastPrinted>
  <dcterms:created xsi:type="dcterms:W3CDTF">2016-03-02T19:51:05Z</dcterms:created>
  <dcterms:modified xsi:type="dcterms:W3CDTF">2023-02-01T08:26:19Z</dcterms:modified>
</cp:coreProperties>
</file>