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462" r:id="rId2"/>
    <p:sldId id="466" r:id="rId3"/>
    <p:sldId id="464" r:id="rId4"/>
    <p:sldId id="473" r:id="rId5"/>
    <p:sldId id="465" r:id="rId6"/>
    <p:sldId id="470" r:id="rId7"/>
    <p:sldId id="471" r:id="rId8"/>
    <p:sldId id="472" r:id="rId9"/>
  </p:sldIdLst>
  <p:sldSz cx="8020050" cy="5667375"/>
  <p:notesSz cx="6888163" cy="10018713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785">
          <p15:clr>
            <a:srgbClr val="A4A3A4"/>
          </p15:clr>
        </p15:guide>
        <p15:guide id="2" pos="252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2D"/>
    <a:srgbClr val="002060"/>
    <a:srgbClr val="76B64A"/>
    <a:srgbClr val="002A13"/>
    <a:srgbClr val="3C1A56"/>
    <a:srgbClr val="2F508B"/>
    <a:srgbClr val="003618"/>
    <a:srgbClr val="FFCCFF"/>
    <a:srgbClr val="80F0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31" autoAdjust="0"/>
    <p:restoredTop sz="94629" autoAdjust="0"/>
  </p:normalViewPr>
  <p:slideViewPr>
    <p:cSldViewPr snapToGrid="0" snapToObjects="1">
      <p:cViewPr>
        <p:scale>
          <a:sx n="80" d="100"/>
          <a:sy n="80" d="100"/>
        </p:scale>
        <p:origin x="-3012" y="-966"/>
      </p:cViewPr>
      <p:guideLst>
        <p:guide orient="horz" pos="1785"/>
        <p:guide pos="25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4499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85813" y="750888"/>
            <a:ext cx="5316537" cy="375761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8975" y="4759325"/>
            <a:ext cx="5510213" cy="4508500"/>
          </a:xfrm>
          <a:prstGeom prst="rect">
            <a:avLst/>
          </a:prstGeom>
        </p:spPr>
        <p:txBody>
          <a:bodyPr lIns="112921" tIns="56459" rIns="112921" bIns="5645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02075" y="9515475"/>
            <a:ext cx="2984500" cy="501650"/>
          </a:xfrm>
          <a:prstGeom prst="rect">
            <a:avLst/>
          </a:prstGeom>
        </p:spPr>
        <p:txBody>
          <a:bodyPr lIns="112921" tIns="56459" rIns="112921" bIns="56459"/>
          <a:lstStyle/>
          <a:p>
            <a:fld id="{F7021451-1387-4CA6-816F-3879F97B5CBC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436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85813" y="750888"/>
            <a:ext cx="5316537" cy="375761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8975" y="4759325"/>
            <a:ext cx="5510213" cy="4508500"/>
          </a:xfrm>
          <a:prstGeom prst="rect">
            <a:avLst/>
          </a:prstGeom>
        </p:spPr>
        <p:txBody>
          <a:bodyPr lIns="112921" tIns="56459" rIns="112921" bIns="5645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02075" y="9515475"/>
            <a:ext cx="2984500" cy="501650"/>
          </a:xfrm>
          <a:prstGeom prst="rect">
            <a:avLst/>
          </a:prstGeom>
        </p:spPr>
        <p:txBody>
          <a:bodyPr lIns="112921" tIns="56459" rIns="112921" bIns="56459"/>
          <a:lstStyle/>
          <a:p>
            <a:fld id="{F7021451-1387-4CA6-816F-3879F97B5CBC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27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85813" y="750888"/>
            <a:ext cx="5316537" cy="375761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8975" y="4759325"/>
            <a:ext cx="5510213" cy="4508500"/>
          </a:xfrm>
          <a:prstGeom prst="rect">
            <a:avLst/>
          </a:prstGeom>
        </p:spPr>
        <p:txBody>
          <a:bodyPr lIns="112921" tIns="56459" rIns="112921" bIns="5645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02075" y="9515475"/>
            <a:ext cx="2984500" cy="501650"/>
          </a:xfrm>
          <a:prstGeom prst="rect">
            <a:avLst/>
          </a:prstGeom>
        </p:spPr>
        <p:txBody>
          <a:bodyPr lIns="112921" tIns="56459" rIns="112921" bIns="56459"/>
          <a:lstStyle/>
          <a:p>
            <a:fld id="{F7021451-1387-4CA6-816F-3879F97B5CBC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74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85813" y="750888"/>
            <a:ext cx="5316537" cy="375761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8975" y="4759325"/>
            <a:ext cx="5510213" cy="4508500"/>
          </a:xfrm>
          <a:prstGeom prst="rect">
            <a:avLst/>
          </a:prstGeom>
        </p:spPr>
        <p:txBody>
          <a:bodyPr lIns="112921" tIns="56459" rIns="112921" bIns="5645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02075" y="9515475"/>
            <a:ext cx="2984500" cy="501650"/>
          </a:xfrm>
          <a:prstGeom prst="rect">
            <a:avLst/>
          </a:prstGeom>
        </p:spPr>
        <p:txBody>
          <a:bodyPr lIns="112921" tIns="56459" rIns="112921" bIns="56459"/>
          <a:lstStyle/>
          <a:p>
            <a:fld id="{F7021451-1387-4CA6-816F-3879F97B5CBC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289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85813" y="750888"/>
            <a:ext cx="5316537" cy="375761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8975" y="4759325"/>
            <a:ext cx="5510213" cy="4508500"/>
          </a:xfrm>
          <a:prstGeom prst="rect">
            <a:avLst/>
          </a:prstGeom>
        </p:spPr>
        <p:txBody>
          <a:bodyPr lIns="112921" tIns="56459" rIns="112921" bIns="5645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02075" y="9515475"/>
            <a:ext cx="2984500" cy="501650"/>
          </a:xfrm>
          <a:prstGeom prst="rect">
            <a:avLst/>
          </a:prstGeom>
        </p:spPr>
        <p:txBody>
          <a:bodyPr lIns="112921" tIns="56459" rIns="112921" bIns="56459"/>
          <a:lstStyle/>
          <a:p>
            <a:fld id="{F7021451-1387-4CA6-816F-3879F97B5CBC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780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85813" y="750888"/>
            <a:ext cx="5316537" cy="375761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8975" y="4759325"/>
            <a:ext cx="5510213" cy="4508500"/>
          </a:xfrm>
          <a:prstGeom prst="rect">
            <a:avLst/>
          </a:prstGeom>
        </p:spPr>
        <p:txBody>
          <a:bodyPr lIns="112921" tIns="56459" rIns="112921" bIns="5645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02075" y="9515475"/>
            <a:ext cx="2984500" cy="501650"/>
          </a:xfrm>
          <a:prstGeom prst="rect">
            <a:avLst/>
          </a:prstGeom>
        </p:spPr>
        <p:txBody>
          <a:bodyPr lIns="112921" tIns="56459" rIns="112921" bIns="56459"/>
          <a:lstStyle/>
          <a:p>
            <a:fld id="{F7021451-1387-4CA6-816F-3879F97B5CBC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138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BE3FF16-37DD-40B4-970A-E983AECDD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79" y="301735"/>
            <a:ext cx="6917293" cy="1095431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F7285D7-B4C8-4C73-B733-32856A6BE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79" y="1508676"/>
            <a:ext cx="6917293" cy="359589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0A288B0-9F33-420A-AE52-B519ADE6F4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1379" y="5252818"/>
            <a:ext cx="1804511" cy="301735"/>
          </a:xfrm>
          <a:prstGeom prst="rect">
            <a:avLst/>
          </a:prstGeom>
        </p:spPr>
        <p:txBody>
          <a:bodyPr/>
          <a:lstStyle/>
          <a:p>
            <a:fld id="{B8F6DA2C-79E3-4876-8676-01DF59C45977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A70FB21-69A2-468B-9C27-0BDABD0A7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56642" y="5252818"/>
            <a:ext cx="2706767" cy="30173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B6BBE48-17B5-437C-902C-2BFA8A56F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64160" y="5252818"/>
            <a:ext cx="1804511" cy="301735"/>
          </a:xfrm>
          <a:prstGeom prst="rect">
            <a:avLst/>
          </a:prstGeom>
        </p:spPr>
        <p:txBody>
          <a:bodyPr/>
          <a:lstStyle/>
          <a:p>
            <a:fld id="{14835E51-D69F-4EB9-B800-CD5C95469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589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24.sv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2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24.sv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124.sv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5.png"/><Relationship Id="rId7" Type="http://schemas.openxmlformats.org/officeDocument/2006/relationships/image" Target="../media/image1260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4.png"/><Relationship Id="rId5" Type="http://schemas.openxmlformats.org/officeDocument/2006/relationships/image" Target="../media/image1240.sv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8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26" Type="http://schemas.openxmlformats.org/officeDocument/2006/relationships/image" Target="../media/image17.png"/><Relationship Id="rId3" Type="http://schemas.openxmlformats.org/officeDocument/2006/relationships/image" Target="../media/image5.png"/><Relationship Id="rId7" Type="http://schemas.openxmlformats.org/officeDocument/2006/relationships/image" Target="../media/image1260.svg"/><Relationship Id="rId25" Type="http://schemas.openxmlformats.org/officeDocument/2006/relationships/image" Target="../media/image16.png"/><Relationship Id="rId12" Type="http://schemas.openxmlformats.org/officeDocument/2006/relationships/image" Target="../media/image9.sv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3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24" Type="http://schemas.openxmlformats.org/officeDocument/2006/relationships/image" Target="../media/image21.svg"/><Relationship Id="rId5" Type="http://schemas.openxmlformats.org/officeDocument/2006/relationships/image" Target="../media/image1240.sv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061223" cy="5667375"/>
          </a:xfrm>
          <a:prstGeom prst="rect">
            <a:avLst/>
          </a:prstGeom>
        </p:spPr>
      </p:pic>
      <p:sp>
        <p:nvSpPr>
          <p:cNvPr id="8" name="AutoShape 4" descr="Лекарственное обеспеч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2389" y="1610822"/>
            <a:ext cx="7516072" cy="4056553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599822" y="2277774"/>
            <a:ext cx="16276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bg1"/>
                </a:solidFill>
              </a:rPr>
              <a:t>Артамонов И. Г.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09845" y="533604"/>
            <a:ext cx="44157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«Развиваем Липецкую область вместе!»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635" y="2011029"/>
            <a:ext cx="1782433" cy="1205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53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006CDB73-35C9-4399-9686-5D5B5935F0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8048"/>
            <a:ext cx="8020050" cy="451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57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848100" y="0"/>
            <a:ext cx="4176668" cy="5475240"/>
          </a:xfrm>
          <a:prstGeom prst="rect">
            <a:avLst/>
          </a:prstGeom>
        </p:spPr>
      </p:pic>
      <p:sp>
        <p:nvSpPr>
          <p:cNvPr id="85" name="Прямоугольник с двумя скругленными противолежащими углами 84">
            <a:extLst>
              <a:ext uri="{FF2B5EF4-FFF2-40B4-BE49-F238E27FC236}">
                <a16:creationId xmlns="" xmlns:a16="http://schemas.microsoft.com/office/drawing/2014/main" id="{A4F83FA2-2303-6341-0E88-8D642258EB0A}"/>
              </a:ext>
            </a:extLst>
          </p:cNvPr>
          <p:cNvSpPr/>
          <p:nvPr/>
        </p:nvSpPr>
        <p:spPr>
          <a:xfrm>
            <a:off x="5445844" y="28575"/>
            <a:ext cx="2552977" cy="407816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Image 4" descr="preencoded.png">
            <a:extLst>
              <a:ext uri="{FF2B5EF4-FFF2-40B4-BE49-F238E27FC236}">
                <a16:creationId xmlns="" xmlns:a16="http://schemas.microsoft.com/office/drawing/2014/main" id="{A9E27F57-38EE-885B-82E0-A7D0E5B09D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692997" y="1822068"/>
            <a:ext cx="4660590" cy="3977869"/>
          </a:xfrm>
          <a:prstGeom prst="rect">
            <a:avLst/>
          </a:prstGeom>
        </p:spPr>
      </p:pic>
      <p:sp>
        <p:nvSpPr>
          <p:cNvPr id="8" name="AutoShape 4" descr="Лекарственное обеспеч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Image 1" descr="preencoded.png">
            <a:extLst>
              <a:ext uri="{FF2B5EF4-FFF2-40B4-BE49-F238E27FC236}">
                <a16:creationId xmlns="" xmlns:a16="http://schemas.microsoft.com/office/drawing/2014/main" id="{85DA12FE-3B4C-B030-666D-1C96B7E624A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843382" y="13122"/>
            <a:ext cx="4176668" cy="54752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58325" y="1341073"/>
            <a:ext cx="7203648" cy="4147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550" dirty="0" smtClean="0">
                <a:solidFill>
                  <a:srgbClr val="002060"/>
                </a:solidFill>
              </a:rPr>
              <a:t>социальная </a:t>
            </a:r>
            <a:r>
              <a:rPr lang="ru-RU" sz="1550" dirty="0">
                <a:solidFill>
                  <a:srgbClr val="002060"/>
                </a:solidFill>
              </a:rPr>
              <a:t>выплата на </a:t>
            </a:r>
            <a:r>
              <a:rPr lang="ru-RU" sz="1550" b="1" dirty="0">
                <a:solidFill>
                  <a:srgbClr val="002060"/>
                </a:solidFill>
              </a:rPr>
              <a:t>приобретение и строительство жилья</a:t>
            </a:r>
            <a:r>
              <a:rPr lang="ru-RU" sz="1550" dirty="0">
                <a:solidFill>
                  <a:srgbClr val="002060"/>
                </a:solidFill>
              </a:rPr>
              <a:t> врачам дефицитных специальностей, нуждающихся в улучшении жилищных условий (размер социальной выплаты в 2022 году </a:t>
            </a:r>
            <a:r>
              <a:rPr lang="ru-RU" sz="1550" dirty="0" smtClean="0">
                <a:solidFill>
                  <a:srgbClr val="002060"/>
                </a:solidFill>
              </a:rPr>
              <a:t>составил </a:t>
            </a:r>
            <a:r>
              <a:rPr lang="ru-RU" sz="1550" b="1" dirty="0" smtClean="0">
                <a:solidFill>
                  <a:srgbClr val="00B050"/>
                </a:solidFill>
              </a:rPr>
              <a:t>от 1,1 до 3,1 млн. руб</a:t>
            </a:r>
            <a:r>
              <a:rPr lang="ru-RU" sz="1550" dirty="0" smtClean="0">
                <a:solidFill>
                  <a:srgbClr val="002060"/>
                </a:solidFill>
              </a:rPr>
              <a:t>.);</a:t>
            </a:r>
            <a:endParaRPr lang="ru-RU" sz="1550" dirty="0">
              <a:solidFill>
                <a:srgbClr val="002060"/>
              </a:solidFill>
            </a:endParaRPr>
          </a:p>
          <a:p>
            <a:pPr algn="just"/>
            <a:endParaRPr lang="ru-RU" sz="1550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550" dirty="0" smtClean="0">
                <a:solidFill>
                  <a:srgbClr val="002060"/>
                </a:solidFill>
              </a:rPr>
              <a:t>ежемесячная </a:t>
            </a:r>
            <a:r>
              <a:rPr lang="ru-RU" sz="1550" b="1" dirty="0">
                <a:solidFill>
                  <a:srgbClr val="002060"/>
                </a:solidFill>
              </a:rPr>
              <a:t>денежная</a:t>
            </a:r>
            <a:r>
              <a:rPr lang="ru-RU" sz="1550" dirty="0">
                <a:solidFill>
                  <a:srgbClr val="002060"/>
                </a:solidFill>
              </a:rPr>
              <a:t> </a:t>
            </a:r>
            <a:r>
              <a:rPr lang="ru-RU" sz="1550" b="1" dirty="0">
                <a:solidFill>
                  <a:srgbClr val="002060"/>
                </a:solidFill>
              </a:rPr>
              <a:t>компенсация по оплате жилищно-коммунальных услуг </a:t>
            </a:r>
            <a:r>
              <a:rPr lang="ru-RU" sz="1550" dirty="0">
                <a:solidFill>
                  <a:srgbClr val="002060"/>
                </a:solidFill>
              </a:rPr>
              <a:t>медицинским работникам, работающим в сельской местности;</a:t>
            </a:r>
          </a:p>
          <a:p>
            <a:pPr algn="just"/>
            <a:endParaRPr lang="ru-RU" sz="1550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550" dirty="0" smtClean="0">
                <a:solidFill>
                  <a:srgbClr val="002060"/>
                </a:solidFill>
              </a:rPr>
              <a:t>ежемесячная </a:t>
            </a:r>
            <a:r>
              <a:rPr lang="ru-RU" sz="1550" b="1" dirty="0">
                <a:solidFill>
                  <a:srgbClr val="002060"/>
                </a:solidFill>
              </a:rPr>
              <a:t>денежная</a:t>
            </a:r>
            <a:r>
              <a:rPr lang="ru-RU" sz="1550" dirty="0">
                <a:solidFill>
                  <a:srgbClr val="002060"/>
                </a:solidFill>
              </a:rPr>
              <a:t> </a:t>
            </a:r>
            <a:r>
              <a:rPr lang="ru-RU" sz="1550" b="1" dirty="0">
                <a:solidFill>
                  <a:srgbClr val="002060"/>
                </a:solidFill>
              </a:rPr>
              <a:t>компенсация за наем жилых помещений</a:t>
            </a:r>
            <a:r>
              <a:rPr lang="ru-RU" sz="1550" dirty="0">
                <a:solidFill>
                  <a:srgbClr val="002060"/>
                </a:solidFill>
              </a:rPr>
              <a:t> врачам дефицитных специальностей (</a:t>
            </a:r>
            <a:r>
              <a:rPr lang="ru-RU" sz="1550" b="1" dirty="0">
                <a:solidFill>
                  <a:srgbClr val="00B050"/>
                </a:solidFill>
              </a:rPr>
              <a:t>от 10 до 15 тыс. руб. </a:t>
            </a:r>
            <a:r>
              <a:rPr lang="ru-RU" sz="1550" dirty="0">
                <a:solidFill>
                  <a:srgbClr val="002060"/>
                </a:solidFill>
              </a:rPr>
              <a:t>в зависимости от количества членов семьи);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550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550" dirty="0" smtClean="0">
                <a:solidFill>
                  <a:srgbClr val="002060"/>
                </a:solidFill>
              </a:rPr>
              <a:t>единовременная </a:t>
            </a:r>
            <a:r>
              <a:rPr lang="ru-RU" sz="1550" b="1" dirty="0">
                <a:solidFill>
                  <a:srgbClr val="002060"/>
                </a:solidFill>
              </a:rPr>
              <a:t>социальная выплата</a:t>
            </a:r>
            <a:r>
              <a:rPr lang="ru-RU" sz="1550" dirty="0">
                <a:solidFill>
                  <a:srgbClr val="002060"/>
                </a:solidFill>
              </a:rPr>
              <a:t> в размере </a:t>
            </a:r>
            <a:r>
              <a:rPr lang="ru-RU" sz="1550" b="1" dirty="0" smtClean="0">
                <a:solidFill>
                  <a:srgbClr val="00B050"/>
                </a:solidFill>
              </a:rPr>
              <a:t>1,5 </a:t>
            </a:r>
            <a:r>
              <a:rPr lang="ru-RU" sz="1550" b="1" dirty="0">
                <a:solidFill>
                  <a:srgbClr val="00B050"/>
                </a:solidFill>
              </a:rPr>
              <a:t>млн. руб</a:t>
            </a:r>
            <a:r>
              <a:rPr lang="ru-RU" sz="1550" dirty="0">
                <a:solidFill>
                  <a:srgbClr val="002060"/>
                </a:solidFill>
              </a:rPr>
              <a:t>. (</a:t>
            </a:r>
            <a:r>
              <a:rPr lang="ru-RU" sz="1550" b="1" dirty="0">
                <a:solidFill>
                  <a:srgbClr val="002060"/>
                </a:solidFill>
              </a:rPr>
              <a:t>«</a:t>
            </a:r>
            <a:r>
              <a:rPr lang="ru-RU" sz="1550" b="1" dirty="0" smtClean="0">
                <a:solidFill>
                  <a:srgbClr val="002060"/>
                </a:solidFill>
              </a:rPr>
              <a:t>Губернаторские полтора миллиона»</a:t>
            </a:r>
            <a:r>
              <a:rPr lang="ru-RU" sz="1550" dirty="0" smtClean="0">
                <a:solidFill>
                  <a:srgbClr val="002060"/>
                </a:solidFill>
              </a:rPr>
              <a:t>) </a:t>
            </a:r>
            <a:r>
              <a:rPr lang="ru-RU" sz="1550" dirty="0">
                <a:solidFill>
                  <a:srgbClr val="002060"/>
                </a:solidFill>
              </a:rPr>
              <a:t>для врачей, впервые трудоустраивающихся в городские и сельские государственные медицинские организации по </a:t>
            </a:r>
            <a:r>
              <a:rPr lang="ru-RU" sz="1550" dirty="0" smtClean="0">
                <a:solidFill>
                  <a:srgbClr val="002060"/>
                </a:solidFill>
              </a:rPr>
              <a:t>8 </a:t>
            </a:r>
            <a:r>
              <a:rPr lang="ru-RU" sz="1550" dirty="0">
                <a:solidFill>
                  <a:srgbClr val="002060"/>
                </a:solidFill>
              </a:rPr>
              <a:t>наиболее дефицитным специальностям, не обучавшимся ранее по договорам о целевом обучении и взявшим обязательство отработать не менее 5 лет в медицинской организации.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954752">
            <a:off x="205613" y="215763"/>
            <a:ext cx="990395" cy="99039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47918" y="359239"/>
            <a:ext cx="63612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rgbClr val="002060"/>
                </a:solidFill>
              </a:rPr>
              <a:t>За счет средств областного бюджета в области реализуются комплексные </a:t>
            </a:r>
            <a:r>
              <a:rPr lang="ru-RU" sz="1600" b="1" u="sng" dirty="0">
                <a:solidFill>
                  <a:srgbClr val="002060"/>
                </a:solidFill>
              </a:rPr>
              <a:t>меры социальной поддержки</a:t>
            </a:r>
            <a:r>
              <a:rPr lang="ru-RU" sz="1600" b="1" dirty="0">
                <a:solidFill>
                  <a:srgbClr val="002060"/>
                </a:solidFill>
              </a:rPr>
              <a:t> медицинским работников:</a:t>
            </a:r>
          </a:p>
        </p:txBody>
      </p:sp>
    </p:spTree>
    <p:extLst>
      <p:ext uri="{BB962C8B-B14F-4D97-AF65-F5344CB8AC3E}">
        <p14:creationId xmlns:p14="http://schemas.microsoft.com/office/powerpoint/2010/main" val="202687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preencoded.png">
            <a:extLst>
              <a:ext uri="{FF2B5EF4-FFF2-40B4-BE49-F238E27FC236}">
                <a16:creationId xmlns="" xmlns:a16="http://schemas.microsoft.com/office/drawing/2014/main" id="{A9E27F57-38EE-885B-82E0-A7D0E5B09D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359460" y="1510493"/>
            <a:ext cx="4660590" cy="397786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28929" y="353495"/>
            <a:ext cx="6464401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Дефицитные специальности врачей</a:t>
            </a:r>
          </a:p>
          <a:p>
            <a:pPr algn="ctr"/>
            <a:endParaRPr lang="ru-RU" b="1" dirty="0"/>
          </a:p>
          <a:p>
            <a:pPr algn="ctr"/>
            <a:endParaRPr lang="ru-RU" sz="2000" b="1" dirty="0" smtClean="0"/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Анестезиология-реаниматология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Инфекционные болезни</a:t>
            </a:r>
          </a:p>
          <a:p>
            <a:pPr marL="342900" indent="-342900">
              <a:buAutoNum type="arabicPeriod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Общая врачебная практика (семейная медицина)</a:t>
            </a:r>
          </a:p>
          <a:p>
            <a:pPr marL="342900" indent="-342900">
              <a:buAutoNum type="arabicPeriod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Онкология</a:t>
            </a:r>
          </a:p>
          <a:p>
            <a:pPr marL="342900" indent="-342900">
              <a:buAutoNum type="arabicPeriod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Офтальмология</a:t>
            </a:r>
          </a:p>
          <a:p>
            <a:pPr marL="342900" indent="-342900">
              <a:buAutoNum type="arabicPeriod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Педиатрия</a:t>
            </a:r>
          </a:p>
          <a:p>
            <a:pPr marL="342900" indent="-342900">
              <a:buAutoNum type="arabicPeriod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Терапия</a:t>
            </a:r>
          </a:p>
          <a:p>
            <a:pPr marL="342900" indent="-342900">
              <a:buAutoNum type="arabicPeriod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Неонатология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Image 1" descr="preencoded.png">
            <a:extLst>
              <a:ext uri="{FF2B5EF4-FFF2-40B4-BE49-F238E27FC236}">
                <a16:creationId xmlns="" xmlns:a16="http://schemas.microsoft.com/office/drawing/2014/main" id="{85DA12FE-3B4C-B030-666D-1C96B7E624A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843382" y="13122"/>
            <a:ext cx="4176668" cy="547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049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848100" y="0"/>
            <a:ext cx="4176668" cy="5475240"/>
          </a:xfrm>
          <a:prstGeom prst="rect">
            <a:avLst/>
          </a:prstGeom>
        </p:spPr>
      </p:pic>
      <p:sp>
        <p:nvSpPr>
          <p:cNvPr id="85" name="Прямоугольник с двумя скругленными противолежащими углами 84">
            <a:extLst>
              <a:ext uri="{FF2B5EF4-FFF2-40B4-BE49-F238E27FC236}">
                <a16:creationId xmlns="" xmlns:a16="http://schemas.microsoft.com/office/drawing/2014/main" id="{A4F83FA2-2303-6341-0E88-8D642258EB0A}"/>
              </a:ext>
            </a:extLst>
          </p:cNvPr>
          <p:cNvSpPr/>
          <p:nvPr/>
        </p:nvSpPr>
        <p:spPr>
          <a:xfrm>
            <a:off x="5445844" y="28575"/>
            <a:ext cx="2552977" cy="407816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Image 4" descr="preencoded.png">
            <a:extLst>
              <a:ext uri="{FF2B5EF4-FFF2-40B4-BE49-F238E27FC236}">
                <a16:creationId xmlns="" xmlns:a16="http://schemas.microsoft.com/office/drawing/2014/main" id="{A9E27F57-38EE-885B-82E0-A7D0E5B09D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692997" y="1822068"/>
            <a:ext cx="4660590" cy="3977869"/>
          </a:xfrm>
          <a:prstGeom prst="rect">
            <a:avLst/>
          </a:prstGeom>
        </p:spPr>
      </p:pic>
      <p:sp>
        <p:nvSpPr>
          <p:cNvPr id="8" name="AutoShape 4" descr="Лекарственное обеспеч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Image 1" descr="preencoded.png">
            <a:extLst>
              <a:ext uri="{FF2B5EF4-FFF2-40B4-BE49-F238E27FC236}">
                <a16:creationId xmlns="" xmlns:a16="http://schemas.microsoft.com/office/drawing/2014/main" id="{85DA12FE-3B4C-B030-666D-1C96B7E624A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843382" y="13122"/>
            <a:ext cx="4176668" cy="54752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34836" y="1114488"/>
            <a:ext cx="5781964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700" dirty="0">
                <a:solidFill>
                  <a:srgbClr val="002060"/>
                </a:solidFill>
              </a:rPr>
              <a:t>В целях повышения социального статуса, поднятия общественного престижа труда медицинских работников морального и материального поощрения Законом Липецкой области предусмотрены </a:t>
            </a:r>
            <a:r>
              <a:rPr lang="ru-RU" sz="1700" b="1" dirty="0">
                <a:solidFill>
                  <a:srgbClr val="002060"/>
                </a:solidFill>
              </a:rPr>
              <a:t>областные премии врачам</a:t>
            </a:r>
            <a:r>
              <a:rPr lang="ru-RU" sz="1700" dirty="0">
                <a:solidFill>
                  <a:srgbClr val="002060"/>
                </a:solidFill>
              </a:rPr>
              <a:t>, достигнувшим значительных результатов в профессиональной деятельности в сфере здравоохранения (</a:t>
            </a:r>
            <a:r>
              <a:rPr lang="ru-RU" sz="1700" b="1" dirty="0">
                <a:solidFill>
                  <a:srgbClr val="00B050"/>
                </a:solidFill>
              </a:rPr>
              <a:t>10 премий </a:t>
            </a:r>
            <a:r>
              <a:rPr lang="ru-RU" sz="1700" dirty="0">
                <a:solidFill>
                  <a:srgbClr val="002060"/>
                </a:solidFill>
              </a:rPr>
              <a:t>в размере </a:t>
            </a:r>
            <a:r>
              <a:rPr lang="ru-RU" sz="1700" b="1" dirty="0">
                <a:solidFill>
                  <a:srgbClr val="00B050"/>
                </a:solidFill>
              </a:rPr>
              <a:t>от 50,0 тысяч до 250,0 тысяч рублей</a:t>
            </a:r>
            <a:r>
              <a:rPr lang="ru-RU" sz="1700" dirty="0" smtClean="0">
                <a:solidFill>
                  <a:srgbClr val="002060"/>
                </a:solidFill>
              </a:rPr>
              <a:t>).</a:t>
            </a:r>
            <a:endParaRPr lang="ru-RU" sz="17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58630" y="3368727"/>
            <a:ext cx="585817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 smtClean="0">
                <a:solidFill>
                  <a:srgbClr val="002060"/>
                </a:solidFill>
              </a:rPr>
              <a:t>В регионе реализуются </a:t>
            </a:r>
            <a:r>
              <a:rPr lang="ru-RU" sz="1700" dirty="0" err="1" smtClean="0">
                <a:solidFill>
                  <a:srgbClr val="002060"/>
                </a:solidFill>
              </a:rPr>
              <a:t>софинансируемые</a:t>
            </a:r>
            <a:r>
              <a:rPr lang="ru-RU" sz="1700" dirty="0" smtClean="0">
                <a:solidFill>
                  <a:srgbClr val="002060"/>
                </a:solidFill>
              </a:rPr>
              <a:t> областью федеральные программы </a:t>
            </a:r>
            <a:r>
              <a:rPr lang="ru-RU" sz="1700" b="1" dirty="0" smtClean="0">
                <a:solidFill>
                  <a:srgbClr val="002060"/>
                </a:solidFill>
              </a:rPr>
              <a:t>«Земский доктор» </a:t>
            </a:r>
            <a:r>
              <a:rPr lang="ru-RU" sz="1700" dirty="0" smtClean="0">
                <a:solidFill>
                  <a:srgbClr val="002060"/>
                </a:solidFill>
              </a:rPr>
              <a:t>и </a:t>
            </a:r>
            <a:r>
              <a:rPr lang="ru-RU" sz="1700" b="1" dirty="0" smtClean="0">
                <a:solidFill>
                  <a:srgbClr val="002060"/>
                </a:solidFill>
              </a:rPr>
              <a:t>«Земский фельдшер» </a:t>
            </a:r>
            <a:r>
              <a:rPr lang="ru-RU" sz="1700" dirty="0" smtClean="0">
                <a:solidFill>
                  <a:srgbClr val="002060"/>
                </a:solidFill>
              </a:rPr>
              <a:t>(единовременная </a:t>
            </a:r>
            <a:r>
              <a:rPr lang="ru-RU" sz="1700" b="1" dirty="0" smtClean="0">
                <a:solidFill>
                  <a:srgbClr val="002060"/>
                </a:solidFill>
              </a:rPr>
              <a:t>компенсационная выплата</a:t>
            </a:r>
            <a:r>
              <a:rPr lang="ru-RU" sz="1700" dirty="0" smtClean="0">
                <a:solidFill>
                  <a:srgbClr val="002060"/>
                </a:solidFill>
              </a:rPr>
              <a:t> </a:t>
            </a:r>
            <a:r>
              <a:rPr lang="ru-RU" sz="1700" b="1" dirty="0" smtClean="0">
                <a:solidFill>
                  <a:srgbClr val="00B050"/>
                </a:solidFill>
              </a:rPr>
              <a:t>от 1,0 до 1,5 млн. руб. </a:t>
            </a:r>
            <a:r>
              <a:rPr lang="ru-RU" sz="1700" dirty="0" smtClean="0">
                <a:solidFill>
                  <a:srgbClr val="002060"/>
                </a:solidFill>
              </a:rPr>
              <a:t>для врачей).</a:t>
            </a:r>
            <a:endParaRPr lang="ru-RU" sz="1700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293" y="1524404"/>
            <a:ext cx="1119337" cy="111933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899" y="3431051"/>
            <a:ext cx="1014123" cy="101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66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848100" y="0"/>
            <a:ext cx="4176668" cy="5475240"/>
          </a:xfrm>
          <a:prstGeom prst="rect">
            <a:avLst/>
          </a:prstGeom>
        </p:spPr>
      </p:pic>
      <p:sp>
        <p:nvSpPr>
          <p:cNvPr id="85" name="Прямоугольник с двумя скругленными противолежащими углами 84">
            <a:extLst>
              <a:ext uri="{FF2B5EF4-FFF2-40B4-BE49-F238E27FC236}">
                <a16:creationId xmlns="" xmlns:a16="http://schemas.microsoft.com/office/drawing/2014/main" id="{A4F83FA2-2303-6341-0E88-8D642258EB0A}"/>
              </a:ext>
            </a:extLst>
          </p:cNvPr>
          <p:cNvSpPr/>
          <p:nvPr/>
        </p:nvSpPr>
        <p:spPr>
          <a:xfrm>
            <a:off x="5445844" y="28575"/>
            <a:ext cx="2552977" cy="407816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Image 4" descr="preencoded.png">
            <a:extLst>
              <a:ext uri="{FF2B5EF4-FFF2-40B4-BE49-F238E27FC236}">
                <a16:creationId xmlns="" xmlns:a16="http://schemas.microsoft.com/office/drawing/2014/main" id="{A9E27F57-38EE-885B-82E0-A7D0E5B09D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692997" y="1822068"/>
            <a:ext cx="4660590" cy="3977869"/>
          </a:xfrm>
          <a:prstGeom prst="rect">
            <a:avLst/>
          </a:prstGeom>
        </p:spPr>
      </p:pic>
      <p:sp>
        <p:nvSpPr>
          <p:cNvPr id="8" name="AutoShape 4" descr="Лекарственное обеспеч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Image 1" descr="preencoded.png">
            <a:extLst>
              <a:ext uri="{FF2B5EF4-FFF2-40B4-BE49-F238E27FC236}">
                <a16:creationId xmlns="" xmlns:a16="http://schemas.microsoft.com/office/drawing/2014/main" id="{85DA12FE-3B4C-B030-666D-1C96B7E624A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843382" y="13122"/>
            <a:ext cx="4176668" cy="547524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953504" y="449513"/>
            <a:ext cx="41449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«Проект приведи друга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» 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7981" y="1347425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Цель проекта: </a:t>
            </a:r>
            <a:r>
              <a:rPr lang="ru-RU" dirty="0"/>
              <a:t>привлечение врачей из других регионов </a:t>
            </a:r>
            <a:endParaRPr lang="ru-RU" dirty="0" smtClean="0"/>
          </a:p>
          <a:p>
            <a:pPr algn="just"/>
            <a:r>
              <a:rPr lang="ru-RU" dirty="0" smtClean="0"/>
              <a:t>силами </a:t>
            </a:r>
            <a:r>
              <a:rPr lang="ru-RU" dirty="0"/>
              <a:t>работающих сотрудников учреждения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16752" y="2165180"/>
            <a:ext cx="74168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Условия реализации проекта: </a:t>
            </a:r>
            <a:r>
              <a:rPr lang="ru-RU" dirty="0"/>
              <a:t>за счет средств от приносящей доход деятельности должна быть осуществлена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выплата в размере 50 тыс. рублей </a:t>
            </a:r>
            <a:r>
              <a:rPr lang="ru-RU" dirty="0"/>
              <a:t>любому работающему сотруднику учреждения, который привлечет для работы в свое же учреждение </a:t>
            </a:r>
            <a:r>
              <a:rPr lang="ru-RU" dirty="0" smtClean="0"/>
              <a:t>врача </a:t>
            </a:r>
            <a:r>
              <a:rPr lang="ru-RU" dirty="0"/>
              <a:t>из другого </a:t>
            </a:r>
            <a:r>
              <a:rPr lang="ru-RU" dirty="0" smtClean="0"/>
              <a:t>региона</a:t>
            </a:r>
            <a:r>
              <a:rPr lang="en-US" dirty="0" smtClean="0"/>
              <a:t> </a:t>
            </a:r>
            <a:r>
              <a:rPr lang="ru-RU" dirty="0" smtClean="0"/>
              <a:t>или не имеющего стаж работы в государственных медицинских организациях региона не менее 6 месяцев. </a:t>
            </a:r>
            <a:endParaRPr lang="ru-RU" dirty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Выплата </a:t>
            </a:r>
            <a:r>
              <a:rPr lang="ru-RU" dirty="0"/>
              <a:t>должна будет произведена после отработки врачом не менее 3-х месяцев в данном </a:t>
            </a:r>
            <a:r>
              <a:rPr lang="ru-RU" dirty="0" smtClean="0"/>
              <a:t>учреждении.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Количество выплат не ограничивается.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033" y="121960"/>
            <a:ext cx="1079086" cy="115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03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848100" y="0"/>
            <a:ext cx="4176668" cy="5475240"/>
          </a:xfrm>
          <a:prstGeom prst="rect">
            <a:avLst/>
          </a:prstGeom>
        </p:spPr>
      </p:pic>
      <p:sp>
        <p:nvSpPr>
          <p:cNvPr id="55" name="Прямоугольник с двумя скругленными противолежащими углами 54">
            <a:extLst>
              <a:ext uri="{FF2B5EF4-FFF2-40B4-BE49-F238E27FC236}">
                <a16:creationId xmlns="" xmlns:a16="http://schemas.microsoft.com/office/drawing/2014/main" id="{D4396BA3-DFFB-9924-8866-40C8464B8CDB}"/>
              </a:ext>
            </a:extLst>
          </p:cNvPr>
          <p:cNvSpPr/>
          <p:nvPr/>
        </p:nvSpPr>
        <p:spPr>
          <a:xfrm>
            <a:off x="-8614" y="15953"/>
            <a:ext cx="8033382" cy="601267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5" name="Прямоугольник с двумя скругленными противолежащими углами 84">
            <a:extLst>
              <a:ext uri="{FF2B5EF4-FFF2-40B4-BE49-F238E27FC236}">
                <a16:creationId xmlns="" xmlns:a16="http://schemas.microsoft.com/office/drawing/2014/main" id="{A4F83FA2-2303-6341-0E88-8D642258EB0A}"/>
              </a:ext>
            </a:extLst>
          </p:cNvPr>
          <p:cNvSpPr/>
          <p:nvPr/>
        </p:nvSpPr>
        <p:spPr>
          <a:xfrm>
            <a:off x="5445844" y="28575"/>
            <a:ext cx="2552977" cy="407816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Image 4" descr="preencoded.png">
            <a:extLst>
              <a:ext uri="{FF2B5EF4-FFF2-40B4-BE49-F238E27FC236}">
                <a16:creationId xmlns="" xmlns:a16="http://schemas.microsoft.com/office/drawing/2014/main" id="{A9E27F57-38EE-885B-82E0-A7D0E5B09D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692997" y="1822068"/>
            <a:ext cx="4660590" cy="3977869"/>
          </a:xfrm>
          <a:prstGeom prst="rect">
            <a:avLst/>
          </a:prstGeom>
        </p:spPr>
      </p:pic>
      <p:pic>
        <p:nvPicPr>
          <p:cNvPr id="56" name="Image 6" descr="preencoded.png">
            <a:extLst>
              <a:ext uri="{FF2B5EF4-FFF2-40B4-BE49-F238E27FC236}">
                <a16:creationId xmlns="" xmlns:a16="http://schemas.microsoft.com/office/drawing/2014/main" id="{D88FD14D-A1A9-C3C6-1ACD-6E190493DA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77512" y="1127038"/>
            <a:ext cx="6814279" cy="18288"/>
          </a:xfrm>
          <a:prstGeom prst="rect">
            <a:avLst/>
          </a:prstGeom>
        </p:spPr>
      </p:pic>
      <p:pic>
        <p:nvPicPr>
          <p:cNvPr id="57" name="Image 5" descr="preencoded.png">
            <a:extLst>
              <a:ext uri="{FF2B5EF4-FFF2-40B4-BE49-F238E27FC236}">
                <a16:creationId xmlns="" xmlns:a16="http://schemas.microsoft.com/office/drawing/2014/main" id="{42174D67-C7AA-0A38-259A-7090D480E2B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77512" y="1117132"/>
            <a:ext cx="967833" cy="381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62525" y="1226843"/>
            <a:ext cx="6573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8" name="AutoShape 4" descr="Лекарственное обеспеч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Picture 2" descr="\\192.168.100.1\Program\~ ! ПРОЕКТЫ\2020\Письма и запросы\2020-05-29 Единая Визуализация\Здравоохранение\Здравоохранение\Здравоохранение_логотипы_GMYK\Здравоохранение_лого_цвет_прав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44463"/>
            <a:ext cx="877294" cy="87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 1" descr="preencoded.png">
            <a:extLst>
              <a:ext uri="{FF2B5EF4-FFF2-40B4-BE49-F238E27FC236}">
                <a16:creationId xmlns="" xmlns:a16="http://schemas.microsoft.com/office/drawing/2014/main" id="{85DA12FE-3B4C-B030-666D-1C96B7E624A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843382" y="13122"/>
            <a:ext cx="4176668" cy="5475240"/>
          </a:xfrm>
          <a:prstGeom prst="rect">
            <a:avLst/>
          </a:prstGeom>
        </p:spPr>
      </p:pic>
      <p:sp>
        <p:nvSpPr>
          <p:cNvPr id="18" name="Text 1">
            <a:extLst>
              <a:ext uri="{FF2B5EF4-FFF2-40B4-BE49-F238E27FC236}">
                <a16:creationId xmlns="" xmlns:a16="http://schemas.microsoft.com/office/drawing/2014/main" id="{912CA825-D81E-090C-9862-BE3D6CB3E330}"/>
              </a:ext>
            </a:extLst>
          </p:cNvPr>
          <p:cNvSpPr/>
          <p:nvPr/>
        </p:nvSpPr>
        <p:spPr>
          <a:xfrm>
            <a:off x="1032869" y="165724"/>
            <a:ext cx="6703530" cy="33298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/>
            <a:r>
              <a:rPr lang="ru-RU" b="1" kern="0" spc="18" dirty="0" smtClean="0">
                <a:solidFill>
                  <a:srgbClr val="002859"/>
                </a:solidFill>
                <a:ea typeface="Golos Text DemiBold" pitchFamily="34" charset="-122"/>
              </a:rPr>
              <a:t>Национальный </a:t>
            </a:r>
            <a:r>
              <a:rPr lang="ru-RU" b="1" kern="0" spc="18" dirty="0">
                <a:solidFill>
                  <a:srgbClr val="002859"/>
                </a:solidFill>
                <a:ea typeface="Golos Text DemiBold" pitchFamily="34" charset="-122"/>
              </a:rPr>
              <a:t>проект «Здравоохранение»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79696" y="1305472"/>
            <a:ext cx="764018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165225" algn="just"/>
            <a:endParaRPr lang="ru-RU" sz="300" b="1" dirty="0" smtClean="0">
              <a:solidFill>
                <a:srgbClr val="002060"/>
              </a:solidFill>
            </a:endParaRPr>
          </a:p>
          <a:p>
            <a:pPr indent="1165225" algn="just"/>
            <a:endParaRPr lang="ru-RU" sz="300" b="1" dirty="0">
              <a:solidFill>
                <a:srgbClr val="002060"/>
              </a:solidFill>
            </a:endParaRPr>
          </a:p>
          <a:p>
            <a:pPr indent="1165225" algn="just"/>
            <a:endParaRPr lang="ru-RU" sz="300" b="1" dirty="0" smtClean="0">
              <a:solidFill>
                <a:srgbClr val="002060"/>
              </a:solidFill>
            </a:endParaRPr>
          </a:p>
          <a:p>
            <a:pPr indent="1165225" algn="just"/>
            <a:r>
              <a:rPr lang="ru-RU" b="1" dirty="0" smtClean="0">
                <a:solidFill>
                  <a:srgbClr val="002060"/>
                </a:solidFill>
              </a:rPr>
              <a:t>Строительство </a:t>
            </a:r>
            <a:r>
              <a:rPr lang="ru-RU" b="1" dirty="0">
                <a:solidFill>
                  <a:srgbClr val="002060"/>
                </a:solidFill>
              </a:rPr>
              <a:t>и </a:t>
            </a:r>
            <a:r>
              <a:rPr lang="ru-RU" b="1" dirty="0" smtClean="0">
                <a:solidFill>
                  <a:srgbClr val="002060"/>
                </a:solidFill>
              </a:rPr>
              <a:t>оснащение:</a:t>
            </a:r>
          </a:p>
          <a:p>
            <a:pPr indent="1165225" algn="just"/>
            <a:endParaRPr lang="ru-RU" sz="1200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2022 г.</a:t>
            </a:r>
            <a:endParaRPr lang="ru-RU" b="1" dirty="0">
              <a:solidFill>
                <a:srgbClr val="002060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операционного </a:t>
            </a:r>
            <a:r>
              <a:rPr lang="ru-RU" dirty="0">
                <a:solidFill>
                  <a:srgbClr val="002060"/>
                </a:solidFill>
              </a:rPr>
              <a:t>корпуса Областного онкологического диспансера, </a:t>
            </a:r>
            <a:endParaRPr lang="ru-RU" dirty="0" smtClean="0">
              <a:solidFill>
                <a:srgbClr val="002060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нового </a:t>
            </a:r>
            <a:r>
              <a:rPr lang="ru-RU" dirty="0">
                <a:solidFill>
                  <a:srgbClr val="002060"/>
                </a:solidFill>
              </a:rPr>
              <a:t>поликлинического корпуса Липецкой городской детской больницы, </a:t>
            </a:r>
            <a:endParaRPr lang="ru-RU" dirty="0" smtClean="0">
              <a:solidFill>
                <a:srgbClr val="002060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здания </a:t>
            </a:r>
            <a:r>
              <a:rPr lang="ru-RU" dirty="0">
                <a:solidFill>
                  <a:srgbClr val="002060"/>
                </a:solidFill>
              </a:rPr>
              <a:t>детской поликлиники и женской консультации в </a:t>
            </a:r>
            <a:r>
              <a:rPr lang="ru-RU" dirty="0" smtClean="0">
                <a:solidFill>
                  <a:srgbClr val="002060"/>
                </a:solidFill>
              </a:rPr>
              <a:t>г. Чаплыгин, 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2 </a:t>
            </a:r>
            <a:r>
              <a:rPr lang="ru-RU" dirty="0">
                <a:solidFill>
                  <a:srgbClr val="002060"/>
                </a:solidFill>
              </a:rPr>
              <a:t>отделений общей врачебной </a:t>
            </a:r>
            <a:r>
              <a:rPr lang="ru-RU" dirty="0" smtClean="0">
                <a:solidFill>
                  <a:srgbClr val="002060"/>
                </a:solidFill>
              </a:rPr>
              <a:t>практики,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4 </a:t>
            </a:r>
            <a:r>
              <a:rPr lang="ru-RU" dirty="0">
                <a:solidFill>
                  <a:srgbClr val="002060"/>
                </a:solidFill>
              </a:rPr>
              <a:t>фельдшерско-акушерских пунктов.</a:t>
            </a:r>
          </a:p>
          <a:p>
            <a:pPr algn="just"/>
            <a:endParaRPr lang="ru-RU" sz="1000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2023-2025 гг.</a:t>
            </a:r>
          </a:p>
          <a:p>
            <a:pPr algn="just">
              <a:tabLst>
                <a:tab pos="182563" algn="l"/>
              </a:tabLst>
            </a:pPr>
            <a:r>
              <a:rPr lang="ru-RU" dirty="0" smtClean="0">
                <a:solidFill>
                  <a:srgbClr val="002060"/>
                </a:solidFill>
              </a:rPr>
              <a:t>-</a:t>
            </a:r>
            <a:r>
              <a:rPr lang="ru-RU" dirty="0">
                <a:solidFill>
                  <a:srgbClr val="002060"/>
                </a:solidFill>
              </a:rPr>
              <a:t>	хирургического корпуса Областной детской больницы в г</a:t>
            </a:r>
            <a:r>
              <a:rPr lang="ru-RU" dirty="0" smtClean="0">
                <a:solidFill>
                  <a:srgbClr val="002060"/>
                </a:solidFill>
              </a:rPr>
              <a:t>. Липецк</a:t>
            </a:r>
            <a:r>
              <a:rPr lang="ru-RU" dirty="0">
                <a:solidFill>
                  <a:srgbClr val="002060"/>
                </a:solidFill>
              </a:rPr>
              <a:t>,</a:t>
            </a:r>
          </a:p>
          <a:p>
            <a:pPr algn="just">
              <a:tabLst>
                <a:tab pos="182563" algn="l"/>
              </a:tabLst>
            </a:pPr>
            <a:r>
              <a:rPr lang="ru-RU" dirty="0" smtClean="0">
                <a:solidFill>
                  <a:srgbClr val="002060"/>
                </a:solidFill>
              </a:rPr>
              <a:t>-</a:t>
            </a:r>
            <a:r>
              <a:rPr lang="ru-RU" dirty="0">
                <a:solidFill>
                  <a:srgbClr val="002060"/>
                </a:solidFill>
              </a:rPr>
              <a:t>	поликлиники для взрослых и детей </a:t>
            </a:r>
            <a:r>
              <a:rPr lang="ru-RU" dirty="0" err="1">
                <a:solidFill>
                  <a:srgbClr val="002060"/>
                </a:solidFill>
              </a:rPr>
              <a:t>мкр</a:t>
            </a:r>
            <a:r>
              <a:rPr lang="ru-RU" dirty="0">
                <a:solidFill>
                  <a:srgbClr val="002060"/>
                </a:solidFill>
              </a:rPr>
              <a:t>.«Елецкий» (г</a:t>
            </a:r>
            <a:r>
              <a:rPr lang="ru-RU" dirty="0" smtClean="0">
                <a:solidFill>
                  <a:srgbClr val="002060"/>
                </a:solidFill>
              </a:rPr>
              <a:t>. Липецк</a:t>
            </a:r>
            <a:r>
              <a:rPr lang="ru-RU" dirty="0">
                <a:solidFill>
                  <a:srgbClr val="002060"/>
                </a:solidFill>
              </a:rPr>
              <a:t>),</a:t>
            </a:r>
          </a:p>
          <a:p>
            <a:pPr algn="just">
              <a:tabLst>
                <a:tab pos="182563" algn="l"/>
              </a:tabLst>
            </a:pPr>
            <a:r>
              <a:rPr lang="ru-RU" dirty="0" smtClean="0">
                <a:solidFill>
                  <a:srgbClr val="002060"/>
                </a:solidFill>
              </a:rPr>
              <a:t>-</a:t>
            </a:r>
            <a:r>
              <a:rPr lang="ru-RU" dirty="0">
                <a:solidFill>
                  <a:srgbClr val="002060"/>
                </a:solidFill>
              </a:rPr>
              <a:t>	стационарно-поликлинического корпуса в с. Доброе, </a:t>
            </a:r>
          </a:p>
          <a:p>
            <a:pPr algn="just">
              <a:tabLst>
                <a:tab pos="182563" algn="l"/>
              </a:tabLst>
            </a:pPr>
            <a:r>
              <a:rPr lang="ru-RU" dirty="0" smtClean="0">
                <a:solidFill>
                  <a:srgbClr val="002060"/>
                </a:solidFill>
              </a:rPr>
              <a:t>-</a:t>
            </a:r>
            <a:r>
              <a:rPr lang="ru-RU" dirty="0">
                <a:solidFill>
                  <a:srgbClr val="002060"/>
                </a:solidFill>
              </a:rPr>
              <a:t>	6 отделений общей врачебной практики,</a:t>
            </a:r>
          </a:p>
          <a:p>
            <a:pPr algn="just">
              <a:tabLst>
                <a:tab pos="182563" algn="l"/>
              </a:tabLst>
            </a:pPr>
            <a:r>
              <a:rPr lang="ru-RU" dirty="0" smtClean="0">
                <a:solidFill>
                  <a:srgbClr val="002060"/>
                </a:solidFill>
              </a:rPr>
              <a:t>-</a:t>
            </a:r>
            <a:r>
              <a:rPr lang="ru-RU" dirty="0">
                <a:solidFill>
                  <a:srgbClr val="002060"/>
                </a:solidFill>
              </a:rPr>
              <a:t>	41 фельдшерско-акушерский пункт.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5574" y="715058"/>
            <a:ext cx="8020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Укрепление </a:t>
            </a:r>
            <a:r>
              <a:rPr lang="ru-RU" b="1" dirty="0">
                <a:solidFill>
                  <a:srgbClr val="002060"/>
                </a:solidFill>
              </a:rPr>
              <a:t>материально-технической базы учреждений </a:t>
            </a:r>
            <a:r>
              <a:rPr lang="ru-RU" b="1" dirty="0" smtClean="0">
                <a:solidFill>
                  <a:srgbClr val="002060"/>
                </a:solidFill>
              </a:rPr>
              <a:t>здравоохранения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33" y="1219880"/>
            <a:ext cx="752590" cy="75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295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848100" y="0"/>
            <a:ext cx="4176668" cy="5475240"/>
          </a:xfrm>
          <a:prstGeom prst="rect">
            <a:avLst/>
          </a:prstGeom>
        </p:spPr>
      </p:pic>
      <p:sp>
        <p:nvSpPr>
          <p:cNvPr id="55" name="Прямоугольник с двумя скругленными противолежащими углами 54">
            <a:extLst>
              <a:ext uri="{FF2B5EF4-FFF2-40B4-BE49-F238E27FC236}">
                <a16:creationId xmlns="" xmlns:a16="http://schemas.microsoft.com/office/drawing/2014/main" id="{D4396BA3-DFFB-9924-8866-40C8464B8CDB}"/>
              </a:ext>
            </a:extLst>
          </p:cNvPr>
          <p:cNvSpPr/>
          <p:nvPr/>
        </p:nvSpPr>
        <p:spPr>
          <a:xfrm>
            <a:off x="-8614" y="15953"/>
            <a:ext cx="8033382" cy="601267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5" name="Прямоугольник с двумя скругленными противолежащими углами 84">
            <a:extLst>
              <a:ext uri="{FF2B5EF4-FFF2-40B4-BE49-F238E27FC236}">
                <a16:creationId xmlns="" xmlns:a16="http://schemas.microsoft.com/office/drawing/2014/main" id="{A4F83FA2-2303-6341-0E88-8D642258EB0A}"/>
              </a:ext>
            </a:extLst>
          </p:cNvPr>
          <p:cNvSpPr/>
          <p:nvPr/>
        </p:nvSpPr>
        <p:spPr>
          <a:xfrm>
            <a:off x="5445844" y="28575"/>
            <a:ext cx="2552977" cy="407816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Image 4" descr="preencoded.png">
            <a:extLst>
              <a:ext uri="{FF2B5EF4-FFF2-40B4-BE49-F238E27FC236}">
                <a16:creationId xmlns="" xmlns:a16="http://schemas.microsoft.com/office/drawing/2014/main" id="{A9E27F57-38EE-885B-82E0-A7D0E5B09D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692997" y="1822068"/>
            <a:ext cx="4660590" cy="3977869"/>
          </a:xfrm>
          <a:prstGeom prst="rect">
            <a:avLst/>
          </a:prstGeom>
        </p:spPr>
      </p:pic>
      <p:pic>
        <p:nvPicPr>
          <p:cNvPr id="56" name="Image 6" descr="preencoded.png">
            <a:extLst>
              <a:ext uri="{FF2B5EF4-FFF2-40B4-BE49-F238E27FC236}">
                <a16:creationId xmlns="" xmlns:a16="http://schemas.microsoft.com/office/drawing/2014/main" id="{D88FD14D-A1A9-C3C6-1ACD-6E190493DA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77512" y="1127038"/>
            <a:ext cx="6814279" cy="18288"/>
          </a:xfrm>
          <a:prstGeom prst="rect">
            <a:avLst/>
          </a:prstGeom>
        </p:spPr>
      </p:pic>
      <p:pic>
        <p:nvPicPr>
          <p:cNvPr id="57" name="Image 5" descr="preencoded.png">
            <a:extLst>
              <a:ext uri="{FF2B5EF4-FFF2-40B4-BE49-F238E27FC236}">
                <a16:creationId xmlns="" xmlns:a16="http://schemas.microsoft.com/office/drawing/2014/main" id="{42174D67-C7AA-0A38-259A-7090D480E2B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77512" y="1117132"/>
            <a:ext cx="967833" cy="381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62525" y="1226843"/>
            <a:ext cx="6573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8" name="AutoShape 4" descr="Лекарственное обеспеч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Picture 2" descr="\\192.168.100.1\Program\~ ! ПРОЕКТЫ\2020\Письма и запросы\2020-05-29 Единая Визуализация\Здравоохранение\Здравоохранение\Здравоохранение_логотипы_GMYK\Здравоохранение_лого_цвет_прав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44463"/>
            <a:ext cx="877294" cy="87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 1" descr="preencoded.png">
            <a:extLst>
              <a:ext uri="{FF2B5EF4-FFF2-40B4-BE49-F238E27FC236}">
                <a16:creationId xmlns="" xmlns:a16="http://schemas.microsoft.com/office/drawing/2014/main" id="{85DA12FE-3B4C-B030-666D-1C96B7E624A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843382" y="13122"/>
            <a:ext cx="4176668" cy="5475240"/>
          </a:xfrm>
          <a:prstGeom prst="rect">
            <a:avLst/>
          </a:prstGeom>
        </p:spPr>
      </p:pic>
      <p:sp>
        <p:nvSpPr>
          <p:cNvPr id="18" name="Text 1">
            <a:extLst>
              <a:ext uri="{FF2B5EF4-FFF2-40B4-BE49-F238E27FC236}">
                <a16:creationId xmlns="" xmlns:a16="http://schemas.microsoft.com/office/drawing/2014/main" id="{912CA825-D81E-090C-9862-BE3D6CB3E330}"/>
              </a:ext>
            </a:extLst>
          </p:cNvPr>
          <p:cNvSpPr/>
          <p:nvPr/>
        </p:nvSpPr>
        <p:spPr>
          <a:xfrm>
            <a:off x="1032869" y="165724"/>
            <a:ext cx="6703530" cy="33298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/>
            <a:r>
              <a:rPr lang="ru-RU" b="1" kern="0" spc="18" dirty="0" smtClean="0">
                <a:solidFill>
                  <a:srgbClr val="002859"/>
                </a:solidFill>
                <a:ea typeface="Golos Text DemiBold" pitchFamily="34" charset="-122"/>
              </a:rPr>
              <a:t>Национальный </a:t>
            </a:r>
            <a:r>
              <a:rPr lang="ru-RU" b="1" kern="0" spc="18" dirty="0">
                <a:solidFill>
                  <a:srgbClr val="002859"/>
                </a:solidFill>
                <a:ea typeface="Golos Text DemiBold" pitchFamily="34" charset="-122"/>
              </a:rPr>
              <a:t>проект «Здравоохранение»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77512" y="1227923"/>
            <a:ext cx="7428424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В </a:t>
            </a:r>
            <a:r>
              <a:rPr lang="ru-RU" sz="2000" dirty="0">
                <a:solidFill>
                  <a:srgbClr val="002060"/>
                </a:solidFill>
              </a:rPr>
              <a:t>рамках региональной программы модернизации первичного звена здравоохранения </a:t>
            </a:r>
            <a:r>
              <a:rPr lang="ru-RU" sz="2000" dirty="0" smtClean="0">
                <a:solidFill>
                  <a:srgbClr val="002060"/>
                </a:solidFill>
              </a:rPr>
              <a:t>области в </a:t>
            </a:r>
            <a:r>
              <a:rPr lang="ru-RU" sz="2000" dirty="0">
                <a:solidFill>
                  <a:srgbClr val="002060"/>
                </a:solidFill>
              </a:rPr>
              <a:t>2023-2025 гг</a:t>
            </a:r>
            <a:r>
              <a:rPr lang="ru-RU" sz="2000" dirty="0" smtClean="0">
                <a:solidFill>
                  <a:srgbClr val="002060"/>
                </a:solidFill>
              </a:rPr>
              <a:t>.: </a:t>
            </a:r>
          </a:p>
          <a:p>
            <a:pPr marL="900113" algn="just" defTabSz="1165225"/>
            <a:endParaRPr lang="ru-RU" sz="2000" dirty="0" smtClean="0">
              <a:solidFill>
                <a:srgbClr val="002060"/>
              </a:solidFill>
            </a:endParaRPr>
          </a:p>
          <a:p>
            <a:pPr marL="987425" algn="just" defTabSz="1165225"/>
            <a:r>
              <a:rPr lang="ru-RU" sz="2000" dirty="0" smtClean="0">
                <a:solidFill>
                  <a:srgbClr val="002060"/>
                </a:solidFill>
              </a:rPr>
              <a:t>на 19 объектах здравоохранения </a:t>
            </a:r>
            <a:r>
              <a:rPr lang="ru-RU" sz="2000" dirty="0">
                <a:solidFill>
                  <a:srgbClr val="002060"/>
                </a:solidFill>
              </a:rPr>
              <a:t>будет проведена реконструкция и капитальный </a:t>
            </a:r>
            <a:r>
              <a:rPr lang="ru-RU" sz="2000" dirty="0" smtClean="0">
                <a:solidFill>
                  <a:srgbClr val="002060"/>
                </a:solidFill>
              </a:rPr>
              <a:t>ремонт,</a:t>
            </a:r>
          </a:p>
          <a:p>
            <a:pPr marL="987425" algn="just" defTabSz="1165225"/>
            <a:endParaRPr lang="ru-RU" sz="900" dirty="0" smtClean="0">
              <a:solidFill>
                <a:srgbClr val="002060"/>
              </a:solidFill>
            </a:endParaRPr>
          </a:p>
          <a:p>
            <a:pPr marL="987425" algn="just" defTabSz="1165225"/>
            <a:endParaRPr lang="ru-RU" sz="900" dirty="0" smtClean="0">
              <a:solidFill>
                <a:srgbClr val="002060"/>
              </a:solidFill>
            </a:endParaRPr>
          </a:p>
          <a:p>
            <a:pPr marL="987425" algn="just" defTabSz="1165225"/>
            <a:endParaRPr lang="ru-RU" sz="800" dirty="0" smtClean="0">
              <a:solidFill>
                <a:srgbClr val="002060"/>
              </a:solidFill>
            </a:endParaRPr>
          </a:p>
          <a:p>
            <a:pPr marL="987425" algn="just" defTabSz="1165225"/>
            <a:endParaRPr lang="ru-RU" sz="700" dirty="0" smtClean="0">
              <a:solidFill>
                <a:srgbClr val="002060"/>
              </a:solidFill>
            </a:endParaRPr>
          </a:p>
          <a:p>
            <a:pPr marL="987425" algn="just" defTabSz="1165225"/>
            <a:r>
              <a:rPr lang="ru-RU" sz="2000" dirty="0" smtClean="0">
                <a:solidFill>
                  <a:srgbClr val="002060"/>
                </a:solidFill>
              </a:rPr>
              <a:t>закуплено </a:t>
            </a:r>
            <a:r>
              <a:rPr lang="ru-RU" sz="2000" dirty="0">
                <a:solidFill>
                  <a:srgbClr val="002060"/>
                </a:solidFill>
              </a:rPr>
              <a:t>302 единицы медицинского </a:t>
            </a:r>
            <a:r>
              <a:rPr lang="ru-RU" sz="2000" dirty="0" smtClean="0">
                <a:solidFill>
                  <a:srgbClr val="002060"/>
                </a:solidFill>
              </a:rPr>
              <a:t>оборудования,</a:t>
            </a:r>
          </a:p>
          <a:p>
            <a:pPr marL="987425" algn="just" defTabSz="1165225"/>
            <a:endParaRPr lang="ru-RU" sz="2000" dirty="0" smtClean="0">
              <a:solidFill>
                <a:srgbClr val="002060"/>
              </a:solidFill>
            </a:endParaRPr>
          </a:p>
          <a:p>
            <a:pPr marL="987425" algn="just" defTabSz="1165225"/>
            <a:r>
              <a:rPr lang="ru-RU" sz="1000" dirty="0" smtClean="0">
                <a:solidFill>
                  <a:srgbClr val="002060"/>
                </a:solidFill>
              </a:rPr>
              <a:t>  </a:t>
            </a:r>
          </a:p>
          <a:p>
            <a:pPr marL="987425" algn="just" defTabSz="1165225"/>
            <a:r>
              <a:rPr lang="ru-RU" sz="1400" dirty="0" smtClean="0">
                <a:solidFill>
                  <a:srgbClr val="002060"/>
                </a:solidFill>
              </a:rPr>
              <a:t>  </a:t>
            </a:r>
          </a:p>
          <a:p>
            <a:pPr marL="987425" algn="just" defTabSz="1165225"/>
            <a:r>
              <a:rPr lang="ru-RU" sz="2000" dirty="0">
                <a:solidFill>
                  <a:srgbClr val="002060"/>
                </a:solidFill>
              </a:rPr>
              <a:t>закуплено </a:t>
            </a:r>
            <a:r>
              <a:rPr lang="ru-RU" sz="2000" dirty="0" smtClean="0">
                <a:solidFill>
                  <a:srgbClr val="002060"/>
                </a:solidFill>
              </a:rPr>
              <a:t>73 единицы </a:t>
            </a:r>
            <a:r>
              <a:rPr lang="ru-RU" sz="2000" dirty="0">
                <a:solidFill>
                  <a:srgbClr val="002060"/>
                </a:solidFill>
              </a:rPr>
              <a:t>автотранспорта для доставки медицинских работников до места жительства пациентов, пациентов в медицинские организации и лекарственных препаратов  в отдаленные районы.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5574" y="715058"/>
            <a:ext cx="8020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Укрепление </a:t>
            </a:r>
            <a:r>
              <a:rPr lang="ru-RU" b="1" dirty="0">
                <a:solidFill>
                  <a:srgbClr val="002060"/>
                </a:solidFill>
              </a:rPr>
              <a:t>материально-технической базы учреждений </a:t>
            </a:r>
            <a:r>
              <a:rPr lang="ru-RU" b="1" dirty="0" smtClean="0">
                <a:solidFill>
                  <a:srgbClr val="002060"/>
                </a:solidFill>
              </a:rPr>
              <a:t>здравоохранения</a:t>
            </a:r>
          </a:p>
        </p:txBody>
      </p:sp>
      <p:pic>
        <p:nvPicPr>
          <p:cNvPr id="29" name="Graphic 6">
            <a:extLst>
              <a:ext uri="{FF2B5EF4-FFF2-40B4-BE49-F238E27FC236}">
                <a16:creationId xmlns="" xmlns:a16="http://schemas.microsoft.com/office/drawing/2014/main" id="{45B40B87-6970-A54E-BE6B-3F56DB53118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391841" y="3058384"/>
            <a:ext cx="784970" cy="752617"/>
          </a:xfrm>
          <a:prstGeom prst="rect">
            <a:avLst/>
          </a:prstGeom>
        </p:spPr>
      </p:pic>
      <p:pic>
        <p:nvPicPr>
          <p:cNvPr id="30" name="Graphic 12">
            <a:extLst>
              <a:ext uri="{FF2B5EF4-FFF2-40B4-BE49-F238E27FC236}">
                <a16:creationId xmlns="" xmlns:a16="http://schemas.microsoft.com/office/drawing/2014/main" id="{5460B4CC-9C98-9548-AC27-E4A63D7493A3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52032" y="4454013"/>
            <a:ext cx="893313" cy="856496"/>
          </a:xfrm>
          <a:prstGeom prst="rect">
            <a:avLst/>
          </a:prstGeom>
        </p:spPr>
      </p:pic>
      <p:pic>
        <p:nvPicPr>
          <p:cNvPr id="31" name="Рисунок 30" descr="tools">
            <a:extLst>
              <a:ext uri="{FF2B5EF4-FFF2-40B4-BE49-F238E27FC236}">
                <a16:creationId xmlns="" xmlns:a16="http://schemas.microsoft.com/office/drawing/2014/main" id="{7A006F06-1AD8-B042-9AD4-04F09859D864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60375" y="2209608"/>
            <a:ext cx="647902" cy="647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63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6886</TotalTime>
  <Words>468</Words>
  <Application>Microsoft Office PowerPoint</Application>
  <PresentationFormat>Произвольный</PresentationFormat>
  <Paragraphs>73</Paragraphs>
  <Slides>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Миронова Екатерина Александровна</cp:lastModifiedBy>
  <cp:revision>561</cp:revision>
  <cp:lastPrinted>2022-09-15T15:14:49Z</cp:lastPrinted>
  <dcterms:created xsi:type="dcterms:W3CDTF">2022-08-12T11:49:31Z</dcterms:created>
  <dcterms:modified xsi:type="dcterms:W3CDTF">2023-03-24T09:24:16Z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2471315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