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notesMasterIdLst>
    <p:notesMasterId r:id="rId15"/>
  </p:notesMasterIdLst>
  <p:sldIdLst>
    <p:sldId id="281" r:id="rId2"/>
    <p:sldId id="269" r:id="rId3"/>
    <p:sldId id="270" r:id="rId4"/>
    <p:sldId id="277" r:id="rId5"/>
    <p:sldId id="282" r:id="rId6"/>
    <p:sldId id="292" r:id="rId7"/>
    <p:sldId id="279" r:id="rId8"/>
    <p:sldId id="275" r:id="rId9"/>
    <p:sldId id="289" r:id="rId10"/>
    <p:sldId id="288" r:id="rId11"/>
    <p:sldId id="293" r:id="rId12"/>
    <p:sldId id="287" r:id="rId13"/>
    <p:sldId id="286" r:id="rId14"/>
  </p:sldIdLst>
  <p:sldSz cx="12192000" cy="6858000"/>
  <p:notesSz cx="6888163" cy="1001871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  <p:ext uri="{2D200454-40CA-4A62-9FC3-DE9A4176ACB9}">
      <p15:notes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99FF"/>
    <a:srgbClr val="36ACF2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5705" autoAdjust="0"/>
    <p:restoredTop sz="94660"/>
  </p:normalViewPr>
  <p:slideViewPr>
    <p:cSldViewPr snapToGrid="0">
      <p:cViewPr>
        <p:scale>
          <a:sx n="115" d="100"/>
          <a:sy n="115" d="100"/>
        </p:scale>
        <p:origin x="-102" y="-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8" d="100"/>
          <a:sy n="88" d="100"/>
        </p:scale>
        <p:origin x="382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4871" cy="502676"/>
          </a:xfrm>
          <a:prstGeom prst="rect">
            <a:avLst/>
          </a:prstGeom>
        </p:spPr>
        <p:txBody>
          <a:bodyPr vert="horz" lIns="96606" tIns="48303" rIns="96606" bIns="48303" rtlCol="0"/>
          <a:lstStyle>
            <a:lvl1pPr algn="l">
              <a:defRPr sz="13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901698" y="0"/>
            <a:ext cx="2984871" cy="502676"/>
          </a:xfrm>
          <a:prstGeom prst="rect">
            <a:avLst/>
          </a:prstGeom>
        </p:spPr>
        <p:txBody>
          <a:bodyPr vert="horz" lIns="96606" tIns="48303" rIns="96606" bIns="48303" rtlCol="0"/>
          <a:lstStyle>
            <a:lvl1pPr algn="r">
              <a:defRPr sz="1300"/>
            </a:lvl1pPr>
          </a:lstStyle>
          <a:p>
            <a:fld id="{0E1E58A9-9169-4729-88E5-85506846087E}" type="datetimeFigureOut">
              <a:rPr lang="ru-RU" smtClean="0"/>
              <a:t>23.03.2023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39738" y="1252538"/>
            <a:ext cx="6008687" cy="33813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06" tIns="48303" rIns="96606" bIns="48303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8817" y="4821506"/>
            <a:ext cx="5510530" cy="3944868"/>
          </a:xfrm>
          <a:prstGeom prst="rect">
            <a:avLst/>
          </a:prstGeom>
        </p:spPr>
        <p:txBody>
          <a:bodyPr vert="horz" lIns="96606" tIns="48303" rIns="96606" bIns="48303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516039"/>
            <a:ext cx="2984871" cy="502674"/>
          </a:xfrm>
          <a:prstGeom prst="rect">
            <a:avLst/>
          </a:prstGeom>
        </p:spPr>
        <p:txBody>
          <a:bodyPr vert="horz" lIns="96606" tIns="48303" rIns="96606" bIns="48303" rtlCol="0" anchor="b"/>
          <a:lstStyle>
            <a:lvl1pPr algn="l">
              <a:defRPr sz="13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901698" y="9516039"/>
            <a:ext cx="2984871" cy="502674"/>
          </a:xfrm>
          <a:prstGeom prst="rect">
            <a:avLst/>
          </a:prstGeom>
        </p:spPr>
        <p:txBody>
          <a:bodyPr vert="horz" lIns="96606" tIns="48303" rIns="96606" bIns="48303" rtlCol="0" anchor="b"/>
          <a:lstStyle>
            <a:lvl1pPr algn="r">
              <a:defRPr sz="1300"/>
            </a:lvl1pPr>
          </a:lstStyle>
          <a:p>
            <a:fld id="{8183ECBE-771F-475B-8BA7-711554DBB68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315426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83ECBE-771F-475B-8BA7-711554DBB687}" type="slidenum">
              <a:rPr lang="ru-RU" smtClean="0"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426182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47DAE04C-915E-44E6-A7E3-F479BE9957C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FBEEA92E-1D30-4B1F-A6AA-EE8294FA44A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E2D71872-AAF8-4DC9-8AF3-97BDC50FCF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B3FC55-D997-42E5-BD64-F47B3386647F}" type="datetimeFigureOut">
              <a:rPr lang="ru-RU" smtClean="0"/>
              <a:t>23.03.2023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3589076B-20BC-4EFC-A35F-09F263C439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EB27DC80-71A7-4AA9-9D9F-CB65BA4ED0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3E3796-4403-4560-A35E-A523C4E287D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862709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5C1BAD14-76FB-43B4-BBDC-2370A04DAD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3D7006E5-9BD4-4190-9E1F-51FC98487CC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EBE70294-06F9-4BDD-B0C5-DC7305230F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B3FC55-D997-42E5-BD64-F47B3386647F}" type="datetimeFigureOut">
              <a:rPr lang="ru-RU" smtClean="0"/>
              <a:t>23.03.2023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4C4BE675-B6FD-4EE8-A43D-F7FC87B91B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2EA7920A-85E9-4B74-8C0C-F319B8532C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3E3796-4403-4560-A35E-A523C4E287D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00744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xmlns="" id="{7ED67D1A-472E-4ADF-8C27-317563F1FE3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7BFB1276-6778-4B8D-88CF-9CDF4BA8AB8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02B320E7-0BD9-4F31-B49C-29196CBD15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B3FC55-D997-42E5-BD64-F47B3386647F}" type="datetimeFigureOut">
              <a:rPr lang="ru-RU" smtClean="0"/>
              <a:t>23.03.2023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74F4F29E-9442-4970-80FE-0E6CC79C01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FEA62E11-984B-4F78-8314-00035B571F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3E3796-4403-4560-A35E-A523C4E287D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27343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100B2C8D-0FCC-4A8C-A38D-D27E748226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57926F34-A44F-4ACD-9DEB-06AD34DB0D1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3B8BC897-A7F8-46B6-A6EE-FD43F8040C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B3FC55-D997-42E5-BD64-F47B3386647F}" type="datetimeFigureOut">
              <a:rPr lang="ru-RU" smtClean="0"/>
              <a:t>23.03.2023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B9C68364-3AA5-46A7-9F5B-BF0B3AF07C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B156D019-ECCF-4207-A2C8-BE5A6374DB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3E3796-4403-4560-A35E-A523C4E287D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160204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176379C2-FD06-4779-BAB0-45E18523C3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6072E3F8-81C4-419B-AB28-1BE1F6A6CE1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826D9966-3446-4452-B8FF-B651CAB453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B3FC55-D997-42E5-BD64-F47B3386647F}" type="datetimeFigureOut">
              <a:rPr lang="ru-RU" smtClean="0"/>
              <a:t>23.03.2023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BFF30760-3CE8-4C63-A396-B134C4C4DB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5DFD1B4D-582A-416F-8087-05618B2F9D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3E3796-4403-4560-A35E-A523C4E287D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692709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12F57A4C-6E3A-46D8-9FFB-50247C5752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01C910C0-DBB9-489B-8255-F77AF83DDBD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27A5FC4E-23A8-418C-9A6D-0E231D24B86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A4B81DF6-7CEB-49B8-8E24-F37FE1F896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B3FC55-D997-42E5-BD64-F47B3386647F}" type="datetimeFigureOut">
              <a:rPr lang="ru-RU" smtClean="0"/>
              <a:t>23.03.2023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11443CCF-F868-46B7-A773-A1F20A7E69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EC0B89CB-3E9C-4A92-A3CB-8C26263E1F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3E3796-4403-4560-A35E-A523C4E287D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193581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107B362F-4CEA-4BA3-B78E-A37633306F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A2D11E67-8902-45B7-BFA4-20ECC01C394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316DB846-44DC-41AD-A9F3-9E577E2B650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xmlns="" id="{41C59A11-BADB-4BDD-94CE-B721A833E7A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xmlns="" id="{C59274DF-97F8-48BF-89D2-3632CF494E7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xmlns="" id="{09DE0BE9-FF6B-4003-9EE1-6CF8A564BF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B3FC55-D997-42E5-BD64-F47B3386647F}" type="datetimeFigureOut">
              <a:rPr lang="ru-RU" smtClean="0"/>
              <a:t>23.03.2023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xmlns="" id="{C4A01FBC-14D3-4BEC-B0B3-92C8F501EE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xmlns="" id="{E3659D25-87E7-4A20-B294-4D1623A8D3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3E3796-4403-4560-A35E-A523C4E287D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089654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E387D1B-2B33-47E9-AC8A-D8013B65F1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xmlns="" id="{CC2ECBBD-5CAC-453B-AFAC-F20AA8C372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B3FC55-D997-42E5-BD64-F47B3386647F}" type="datetimeFigureOut">
              <a:rPr lang="ru-RU" smtClean="0"/>
              <a:t>23.03.2023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xmlns="" id="{060A0FA4-7C6E-4363-AD99-B384673955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xmlns="" id="{1B74AC2D-236B-41C3-BF18-9FAB0C18FF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3E3796-4403-4560-A35E-A523C4E287D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841539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xmlns="" id="{4C28188C-5838-4A21-A959-ED591578D1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B3FC55-D997-42E5-BD64-F47B3386647F}" type="datetimeFigureOut">
              <a:rPr lang="ru-RU" smtClean="0"/>
              <a:t>23.03.2023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xmlns="" id="{AF5A8E16-FF6D-472B-9C7C-B7AB953AD5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xmlns="" id="{05403B68-9D37-4688-AC7D-C50B85EB51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3E3796-4403-4560-A35E-A523C4E287D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777420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EEE17B0D-8720-426A-BFBC-AF672C35B0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39C977DB-EF74-442A-8F86-FA422D78BE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39CFDFD1-35EE-454F-B9B5-677BB9CFBA2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16752815-7C15-4165-99AC-82976C2C18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B3FC55-D997-42E5-BD64-F47B3386647F}" type="datetimeFigureOut">
              <a:rPr lang="ru-RU" smtClean="0"/>
              <a:t>23.03.2023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9E76BA5F-512B-4A76-9C26-9D9F36BB00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BC25A5A0-2DE1-4EA7-BCC5-B98FD44C24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3E3796-4403-4560-A35E-A523C4E287D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746150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BE860101-B107-4812-98AC-24C99E6D8B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xmlns="" id="{1C0E80D0-DB35-404E-B199-550E37E313A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37D60A6E-A83D-436E-956F-216D1E1BA66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4E7C3492-3ED4-41B9-9A46-9702396F7A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B3FC55-D997-42E5-BD64-F47B3386647F}" type="datetimeFigureOut">
              <a:rPr lang="ru-RU" smtClean="0"/>
              <a:t>23.03.2023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BC4A1B00-EF46-44E2-A71B-9C16CE112D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599DBD09-1123-4BAB-B888-14A6926C34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3E3796-4403-4560-A35E-A523C4E287D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499127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0EC333D0-3F99-4C0D-BD76-21A5FFA73C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F443CC24-06DB-4076-B279-9FD40802104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ABA6A13B-F233-4E03-A376-1DA449D9864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B3FC55-D997-42E5-BD64-F47B3386647F}" type="datetimeFigureOut">
              <a:rPr lang="ru-RU" smtClean="0"/>
              <a:t>23.03.2023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79A0802B-6DF2-4CD1-8961-7882C489D18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CF63E884-0008-4B6F-A99A-F2905CAADCD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3E3796-4403-4560-A35E-A523C4E287D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091218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jpg"/><Relationship Id="rId3" Type="http://schemas.openxmlformats.org/officeDocument/2006/relationships/image" Target="../media/image6.png"/><Relationship Id="rId7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10" Type="http://schemas.openxmlformats.org/officeDocument/2006/relationships/image" Target="../media/image33.jpg"/><Relationship Id="rId4" Type="http://schemas.openxmlformats.org/officeDocument/2006/relationships/image" Target="../media/image18.png"/><Relationship Id="rId9" Type="http://schemas.openxmlformats.org/officeDocument/2006/relationships/image" Target="../media/image32.jp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jpeg"/><Relationship Id="rId3" Type="http://schemas.openxmlformats.org/officeDocument/2006/relationships/image" Target="../media/image6.png"/><Relationship Id="rId7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11" Type="http://schemas.openxmlformats.org/officeDocument/2006/relationships/image" Target="../media/image37.jpeg"/><Relationship Id="rId5" Type="http://schemas.openxmlformats.org/officeDocument/2006/relationships/image" Target="../media/image19.png"/><Relationship Id="rId10" Type="http://schemas.openxmlformats.org/officeDocument/2006/relationships/image" Target="../media/image36.jpeg"/><Relationship Id="rId4" Type="http://schemas.openxmlformats.org/officeDocument/2006/relationships/image" Target="../media/image18.png"/><Relationship Id="rId9" Type="http://schemas.openxmlformats.org/officeDocument/2006/relationships/image" Target="../media/image35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jpeg"/><Relationship Id="rId3" Type="http://schemas.openxmlformats.org/officeDocument/2006/relationships/image" Target="../media/image6.png"/><Relationship Id="rId7" Type="http://schemas.openxmlformats.org/officeDocument/2006/relationships/image" Target="../media/image40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.jpg"/><Relationship Id="rId11" Type="http://schemas.openxmlformats.org/officeDocument/2006/relationships/image" Target="../media/image44.jpeg"/><Relationship Id="rId5" Type="http://schemas.openxmlformats.org/officeDocument/2006/relationships/image" Target="../media/image38.jpeg"/><Relationship Id="rId10" Type="http://schemas.openxmlformats.org/officeDocument/2006/relationships/image" Target="../media/image43.jpeg"/><Relationship Id="rId4" Type="http://schemas.openxmlformats.org/officeDocument/2006/relationships/image" Target="../media/image20.png"/><Relationship Id="rId9" Type="http://schemas.openxmlformats.org/officeDocument/2006/relationships/image" Target="../media/image42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1.png"/><Relationship Id="rId7" Type="http://schemas.openxmlformats.org/officeDocument/2006/relationships/image" Target="../media/image20.png"/><Relationship Id="rId12" Type="http://schemas.openxmlformats.org/officeDocument/2006/relationships/image" Target="../media/image48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11" Type="http://schemas.openxmlformats.org/officeDocument/2006/relationships/image" Target="../media/image47.jpeg"/><Relationship Id="rId5" Type="http://schemas.openxmlformats.org/officeDocument/2006/relationships/image" Target="../media/image18.png"/><Relationship Id="rId10" Type="http://schemas.openxmlformats.org/officeDocument/2006/relationships/image" Target="../media/image46.png"/><Relationship Id="rId4" Type="http://schemas.openxmlformats.org/officeDocument/2006/relationships/image" Target="../media/image6.png"/><Relationship Id="rId9" Type="http://schemas.openxmlformats.org/officeDocument/2006/relationships/image" Target="../media/image45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jp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14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17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jpeg"/><Relationship Id="rId3" Type="http://schemas.openxmlformats.org/officeDocument/2006/relationships/image" Target="../media/image18.png"/><Relationship Id="rId7" Type="http://schemas.openxmlformats.org/officeDocument/2006/relationships/image" Target="../media/image21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5" Type="http://schemas.openxmlformats.org/officeDocument/2006/relationships/image" Target="../media/image11.png"/><Relationship Id="rId4" Type="http://schemas.openxmlformats.org/officeDocument/2006/relationships/image" Target="../media/image19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jpeg"/><Relationship Id="rId3" Type="http://schemas.openxmlformats.org/officeDocument/2006/relationships/image" Target="../media/image6.png"/><Relationship Id="rId7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11" Type="http://schemas.openxmlformats.org/officeDocument/2006/relationships/image" Target="../media/image26.jpg"/><Relationship Id="rId5" Type="http://schemas.openxmlformats.org/officeDocument/2006/relationships/image" Target="../media/image19.png"/><Relationship Id="rId10" Type="http://schemas.openxmlformats.org/officeDocument/2006/relationships/image" Target="../media/image25.jpeg"/><Relationship Id="rId4" Type="http://schemas.openxmlformats.org/officeDocument/2006/relationships/image" Target="../media/image18.png"/><Relationship Id="rId9" Type="http://schemas.openxmlformats.org/officeDocument/2006/relationships/image" Target="../media/image24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jpeg"/><Relationship Id="rId3" Type="http://schemas.openxmlformats.org/officeDocument/2006/relationships/image" Target="../media/image6.png"/><Relationship Id="rId7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11" Type="http://schemas.openxmlformats.org/officeDocument/2006/relationships/image" Target="../media/image30.jpeg"/><Relationship Id="rId5" Type="http://schemas.openxmlformats.org/officeDocument/2006/relationships/image" Target="../media/image19.png"/><Relationship Id="rId10" Type="http://schemas.openxmlformats.org/officeDocument/2006/relationships/image" Target="../media/image29.jpg"/><Relationship Id="rId4" Type="http://schemas.openxmlformats.org/officeDocument/2006/relationships/image" Target="../media/image18.png"/><Relationship Id="rId9" Type="http://schemas.openxmlformats.org/officeDocument/2006/relationships/image" Target="../media/image28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E86FCD9A-354B-4F92-9C91-5E7E88C5BB1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12163" y="2045640"/>
            <a:ext cx="9144000" cy="2387600"/>
          </a:xfrm>
        </p:spPr>
        <p:txBody>
          <a:bodyPr>
            <a:normAutofit/>
          </a:bodyPr>
          <a:lstStyle/>
          <a:p>
            <a:r>
              <a:rPr lang="ru-RU" b="1" dirty="0">
                <a:solidFill>
                  <a:srgbClr val="FF0066"/>
                </a:solidFill>
                <a:latin typeface="+mn-lt"/>
              </a:rPr>
              <a:t>ГУЗ «Липецкая городская поликлиника №2»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61C80F2B-A700-4786-9435-420ECF66C6F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9057314" y="5202238"/>
            <a:ext cx="3134686" cy="1655762"/>
          </a:xfrm>
        </p:spPr>
        <p:txBody>
          <a:bodyPr/>
          <a:lstStyle/>
          <a:p>
            <a:r>
              <a:rPr lang="ru-RU" dirty="0"/>
              <a:t>Главный врач Маркова Анна Владимировна</a:t>
            </a: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57E3F30E-8A7E-48B0-9B2C-54AB7AAE637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7576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60828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>
            <a:extLst>
              <a:ext uri="{FF2B5EF4-FFF2-40B4-BE49-F238E27FC236}">
                <a16:creationId xmlns:a16="http://schemas.microsoft.com/office/drawing/2014/main" xmlns="" id="{2ED5085C-0623-451A-BD9B-E79D6B6813D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757680"/>
          </a:xfr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8562C414-243D-4B13-ACAC-906328CBC37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57680"/>
            <a:ext cx="852256" cy="5100320"/>
          </a:xfrm>
          <a:prstGeom prst="rect">
            <a:avLst/>
          </a:prstGeom>
        </p:spPr>
      </p:pic>
      <p:sp>
        <p:nvSpPr>
          <p:cNvPr id="4" name="Подзаголовок 2">
            <a:extLst>
              <a:ext uri="{FF2B5EF4-FFF2-40B4-BE49-F238E27FC236}">
                <a16:creationId xmlns:a16="http://schemas.microsoft.com/office/drawing/2014/main" xmlns="" id="{FA62748E-FD06-44AB-9449-149117BCA335}"/>
              </a:ext>
            </a:extLst>
          </p:cNvPr>
          <p:cNvSpPr txBox="1">
            <a:spLocks/>
          </p:cNvSpPr>
          <p:nvPr/>
        </p:nvSpPr>
        <p:spPr>
          <a:xfrm>
            <a:off x="1015535" y="1428232"/>
            <a:ext cx="11174111" cy="244105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dirty="0"/>
          </a:p>
          <a:p>
            <a:pPr marL="0" indent="0">
              <a:buNone/>
            </a:pPr>
            <a:r>
              <a:rPr lang="ru-RU" dirty="0"/>
              <a:t>У нас работает дружный, слаженный, работоспособный, стабильный коллектив,  поддерживается активная общественная жизнь:</a:t>
            </a:r>
          </a:p>
          <a:p>
            <a:r>
              <a:rPr lang="ru-RU" dirty="0"/>
              <a:t>проводятся праздники, сотрудники регулярно участвуют в спартакиадах и соревнованиях и в других  мероприятиях.</a:t>
            </a:r>
            <a:endParaRPr lang="ru-RU" sz="2000" dirty="0"/>
          </a:p>
        </p:txBody>
      </p:sp>
      <p:sp>
        <p:nvSpPr>
          <p:cNvPr id="7" name="Подзаголовок 2">
            <a:extLst>
              <a:ext uri="{FF2B5EF4-FFF2-40B4-BE49-F238E27FC236}">
                <a16:creationId xmlns:a16="http://schemas.microsoft.com/office/drawing/2014/main" xmlns="" id="{2AE0CEC3-AE43-4AEF-A24D-17EABF98452C}"/>
              </a:ext>
            </a:extLst>
          </p:cNvPr>
          <p:cNvSpPr txBox="1">
            <a:spLocks/>
          </p:cNvSpPr>
          <p:nvPr/>
        </p:nvSpPr>
        <p:spPr>
          <a:xfrm>
            <a:off x="947560" y="2805952"/>
            <a:ext cx="5574567" cy="317290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dirty="0"/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xmlns="" id="{3BE504A7-7A1F-4984-9A42-34328BE83AF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1386306" y="6061186"/>
            <a:ext cx="466075" cy="1145307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xmlns="" id="{FDF112C1-B66A-4B33-BA66-AC91AF7AD40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20869" y="6068290"/>
            <a:ext cx="571130" cy="332511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xmlns="" id="{B4CA0BAC-7D82-47B0-B46D-91D12ED76657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96802" y="415730"/>
            <a:ext cx="878002" cy="878002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xmlns="" id="{8E37133B-16BA-41B4-B55C-A52246A46FCF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19343" y="6382675"/>
            <a:ext cx="502328" cy="502328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F3400EF0-F9E4-4962-9C26-A991C1DE98D5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5849" y="3790114"/>
            <a:ext cx="3426159" cy="2160053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xmlns="" id="{D9A6F52A-DB0F-4BA3-8846-E52953D15155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66017" y="3782695"/>
            <a:ext cx="3061570" cy="2196166"/>
          </a:xfrm>
          <a:prstGeom prst="rect">
            <a:avLst/>
          </a:prstGeom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xmlns="" id="{497C04A0-5E39-4140-9843-5F9DF35C4231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9515" y="3781222"/>
            <a:ext cx="3436465" cy="21116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669908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>
            <a:extLst>
              <a:ext uri="{FF2B5EF4-FFF2-40B4-BE49-F238E27FC236}">
                <a16:creationId xmlns:a16="http://schemas.microsoft.com/office/drawing/2014/main" xmlns="" id="{2ED5085C-0623-451A-BD9B-E79D6B6813D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757680"/>
          </a:xfr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8562C414-243D-4B13-ACAC-906328CBC37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57680"/>
            <a:ext cx="852256" cy="5100320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81807453-73D1-4891-9D59-C5BF26F65E1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1386306" y="6061186"/>
            <a:ext cx="466075" cy="1145307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925DDDA9-4039-4BAE-8540-394EA2B7305D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20869" y="6068290"/>
            <a:ext cx="571130" cy="332511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B292916C-8FEB-421D-962D-28BBF4D8DA57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96802" y="415730"/>
            <a:ext cx="878002" cy="878002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xmlns="" id="{A127CE09-B734-4302-9F8B-1C06A57C74BA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19343" y="6382675"/>
            <a:ext cx="502328" cy="502328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xmlns="" id="{ED575DBD-E906-479D-BCD5-37108AAB31DB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4786" y="1769101"/>
            <a:ext cx="3492266" cy="2441858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xmlns="" id="{090AFF07-497A-4F99-8ADA-8C62B63C4EDF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4786" y="4180560"/>
            <a:ext cx="3492266" cy="2441857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86988" y="1782565"/>
            <a:ext cx="3187816" cy="457522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2325" y="1858999"/>
            <a:ext cx="3392133" cy="4643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842180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>
            <a:extLst>
              <a:ext uri="{FF2B5EF4-FFF2-40B4-BE49-F238E27FC236}">
                <a16:creationId xmlns:a16="http://schemas.microsoft.com/office/drawing/2014/main" xmlns="" id="{2ED5085C-0623-451A-BD9B-E79D6B6813D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757680"/>
          </a:xfr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8562C414-243D-4B13-ACAC-906328CBC37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57680"/>
            <a:ext cx="852256" cy="5100320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B292916C-8FEB-421D-962D-28BBF4D8DA5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96802" y="415730"/>
            <a:ext cx="878002" cy="878002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83976B27-AE90-40C7-9210-024B30800CF0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6402" y="1836882"/>
            <a:ext cx="2477319" cy="2477319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xmlns="" id="{D4707496-DBBC-4340-A5A3-DC2A0671B887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4332" y="1856192"/>
            <a:ext cx="2190302" cy="4867337"/>
          </a:xfrm>
          <a:prstGeom prst="rect">
            <a:avLst/>
          </a:prstGeom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xmlns="" id="{7E4AE873-1ED8-4F49-9EC7-C4992A67194C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49268" y="1856192"/>
            <a:ext cx="2347957" cy="2347957"/>
          </a:xfrm>
          <a:prstGeom prst="rect">
            <a:avLst/>
          </a:prstGeom>
        </p:spPr>
      </p:pic>
      <p:pic>
        <p:nvPicPr>
          <p:cNvPr id="19" name="Рисунок 18">
            <a:extLst>
              <a:ext uri="{FF2B5EF4-FFF2-40B4-BE49-F238E27FC236}">
                <a16:creationId xmlns:a16="http://schemas.microsoft.com/office/drawing/2014/main" xmlns="" id="{C13F777D-0B65-486C-9DB4-31CDFE2913E0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2702" y="4380681"/>
            <a:ext cx="2477319" cy="2477319"/>
          </a:xfrm>
          <a:prstGeom prst="rect">
            <a:avLst/>
          </a:prstGeom>
        </p:spPr>
      </p:pic>
      <p:pic>
        <p:nvPicPr>
          <p:cNvPr id="21" name="Рисунок 20">
            <a:extLst>
              <a:ext uri="{FF2B5EF4-FFF2-40B4-BE49-F238E27FC236}">
                <a16:creationId xmlns:a16="http://schemas.microsoft.com/office/drawing/2014/main" xmlns="" id="{D1F43613-DA51-446C-92F9-084CB628C405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97793" y="4415828"/>
            <a:ext cx="3209365" cy="2407024"/>
          </a:xfrm>
          <a:prstGeom prst="rect">
            <a:avLst/>
          </a:prstGeom>
        </p:spPr>
      </p:pic>
      <p:pic>
        <p:nvPicPr>
          <p:cNvPr id="23" name="Рисунок 22">
            <a:extLst>
              <a:ext uri="{FF2B5EF4-FFF2-40B4-BE49-F238E27FC236}">
                <a16:creationId xmlns:a16="http://schemas.microsoft.com/office/drawing/2014/main" xmlns="" id="{77C14F99-7480-4594-B0C3-6EADB782CC32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336" y="1840174"/>
            <a:ext cx="3290221" cy="2467666"/>
          </a:xfrm>
          <a:prstGeom prst="rect">
            <a:avLst/>
          </a:prstGeom>
        </p:spPr>
      </p:pic>
      <p:pic>
        <p:nvPicPr>
          <p:cNvPr id="25" name="Рисунок 24">
            <a:extLst>
              <a:ext uri="{FF2B5EF4-FFF2-40B4-BE49-F238E27FC236}">
                <a16:creationId xmlns:a16="http://schemas.microsoft.com/office/drawing/2014/main" xmlns="" id="{FF5AD3D6-F3D4-4013-8C1C-5A274EFD2746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0317" y="4393404"/>
            <a:ext cx="2378143" cy="2378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183124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>
            <a:extLst>
              <a:ext uri="{FF2B5EF4-FFF2-40B4-BE49-F238E27FC236}">
                <a16:creationId xmlns:a16="http://schemas.microsoft.com/office/drawing/2014/main" xmlns="" id="{2ED5085C-0623-451A-BD9B-E79D6B6813D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757680"/>
          </a:xfr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8562C414-243D-4B13-ACAC-906328CBC37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57680"/>
            <a:ext cx="852256" cy="5100320"/>
          </a:xfrm>
          <a:prstGeom prst="rect">
            <a:avLst/>
          </a:prstGeom>
        </p:spPr>
      </p:pic>
      <p:sp>
        <p:nvSpPr>
          <p:cNvPr id="4" name="Подзаголовок 2">
            <a:extLst>
              <a:ext uri="{FF2B5EF4-FFF2-40B4-BE49-F238E27FC236}">
                <a16:creationId xmlns:a16="http://schemas.microsoft.com/office/drawing/2014/main" xmlns="" id="{FA62748E-FD06-44AB-9449-149117BCA335}"/>
              </a:ext>
            </a:extLst>
          </p:cNvPr>
          <p:cNvSpPr txBox="1">
            <a:spLocks/>
          </p:cNvSpPr>
          <p:nvPr/>
        </p:nvSpPr>
        <p:spPr>
          <a:xfrm>
            <a:off x="947560" y="1402976"/>
            <a:ext cx="5574567" cy="208817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dirty="0"/>
          </a:p>
        </p:txBody>
      </p:sp>
      <p:sp>
        <p:nvSpPr>
          <p:cNvPr id="7" name="Подзаголовок 2">
            <a:extLst>
              <a:ext uri="{FF2B5EF4-FFF2-40B4-BE49-F238E27FC236}">
                <a16:creationId xmlns:a16="http://schemas.microsoft.com/office/drawing/2014/main" xmlns="" id="{2AE0CEC3-AE43-4AEF-A24D-17EABF98452C}"/>
              </a:ext>
            </a:extLst>
          </p:cNvPr>
          <p:cNvSpPr txBox="1">
            <a:spLocks/>
          </p:cNvSpPr>
          <p:nvPr/>
        </p:nvSpPr>
        <p:spPr>
          <a:xfrm>
            <a:off x="947560" y="2805952"/>
            <a:ext cx="5574567" cy="317290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dirty="0"/>
          </a:p>
        </p:txBody>
      </p:sp>
      <p:sp>
        <p:nvSpPr>
          <p:cNvPr id="8" name="Подзаголовок 2">
            <a:extLst>
              <a:ext uri="{FF2B5EF4-FFF2-40B4-BE49-F238E27FC236}">
                <a16:creationId xmlns:a16="http://schemas.microsoft.com/office/drawing/2014/main" xmlns="" id="{C291E2EB-8D50-4A3C-B9AE-05146A584D7B}"/>
              </a:ext>
            </a:extLst>
          </p:cNvPr>
          <p:cNvSpPr txBox="1">
            <a:spLocks/>
          </p:cNvSpPr>
          <p:nvPr/>
        </p:nvSpPr>
        <p:spPr>
          <a:xfrm>
            <a:off x="947558" y="1792942"/>
            <a:ext cx="10775051" cy="31729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dirty="0"/>
          </a:p>
          <a:p>
            <a:pPr>
              <a:buFontTx/>
              <a:buChar char="-"/>
            </a:pPr>
            <a:endParaRPr lang="ru-RU" sz="5900" b="1" dirty="0"/>
          </a:p>
          <a:p>
            <a:pPr marL="0" indent="0">
              <a:buNone/>
            </a:pPr>
            <a:endParaRPr lang="ru-RU" sz="2400" i="1" dirty="0"/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xmlns="" id="{3BE504A7-7A1F-4984-9A42-34328BE83AF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1386306" y="6061186"/>
            <a:ext cx="466075" cy="1145307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xmlns="" id="{FDF112C1-B66A-4B33-BA66-AC91AF7AD407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20869" y="6068290"/>
            <a:ext cx="571130" cy="332511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xmlns="" id="{B4CA0BAC-7D82-47B0-B46D-91D12ED76657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96802" y="415730"/>
            <a:ext cx="878002" cy="878002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xmlns="" id="{8E37133B-16BA-41B4-B55C-A52246A46FCF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19343" y="6382675"/>
            <a:ext cx="502328" cy="502328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xmlns="" id="{98F36D28-9192-4FD7-AFEA-CC545177F0CA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7129" y="5018857"/>
            <a:ext cx="4195538" cy="945888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1237129" y="2053514"/>
            <a:ext cx="10282518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2000" b="1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ГУЗ «Липецкая городская поликлиника №2» требуются:</a:t>
            </a:r>
            <a:endParaRPr lang="ru-RU" sz="2000" b="1" dirty="0"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  <a:p>
            <a:pPr algn="ctr">
              <a:spcAft>
                <a:spcPts val="0"/>
              </a:spcAft>
            </a:pPr>
            <a:r>
              <a:rPr lang="ru-RU" sz="2000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- врач - терапевт участковый</a:t>
            </a:r>
            <a:endParaRPr lang="ru-RU" sz="2000" dirty="0"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  <a:p>
            <a:pPr algn="ctr">
              <a:spcAft>
                <a:spcPts val="0"/>
              </a:spcAft>
            </a:pPr>
            <a:r>
              <a:rPr lang="ru-RU" sz="2000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- врач общей практики (семейный врач)</a:t>
            </a:r>
            <a:endParaRPr lang="ru-RU" sz="2000" dirty="0"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  <a:p>
            <a:pPr algn="ctr">
              <a:spcAft>
                <a:spcPts val="0"/>
              </a:spcAft>
            </a:pPr>
            <a:r>
              <a:rPr lang="ru-RU" sz="2000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- врач - онколог</a:t>
            </a:r>
            <a:endParaRPr lang="ru-RU" sz="2000" dirty="0"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  <a:p>
            <a:pPr algn="ctr">
              <a:spcAft>
                <a:spcPts val="0"/>
              </a:spcAft>
            </a:pPr>
            <a:r>
              <a:rPr lang="ru-RU" sz="2000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- врач - хирург</a:t>
            </a:r>
            <a:endParaRPr lang="ru-RU" sz="2000" dirty="0"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  <a:p>
            <a:pPr algn="ctr">
              <a:spcAft>
                <a:spcPts val="0"/>
              </a:spcAft>
            </a:pPr>
            <a:r>
              <a:rPr lang="ru-RU" sz="2000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- врач стоматолог-терапевт</a:t>
            </a:r>
            <a:endParaRPr lang="ru-RU" sz="2000" dirty="0"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  <a:p>
            <a:pPr algn="ctr">
              <a:spcAft>
                <a:spcPts val="0"/>
              </a:spcAft>
            </a:pPr>
            <a:r>
              <a:rPr lang="ru-RU" sz="2000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- врач-офтальмолог</a:t>
            </a:r>
            <a:endParaRPr lang="ru-RU" sz="2000" dirty="0"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  <a:p>
            <a:pPr algn="ctr">
              <a:spcAft>
                <a:spcPts val="0"/>
              </a:spcAft>
            </a:pPr>
            <a:r>
              <a:rPr lang="ru-RU" sz="2000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- врач-акушер-гинеколог</a:t>
            </a:r>
          </a:p>
          <a:p>
            <a:pPr algn="ctr">
              <a:spcAft>
                <a:spcPts val="0"/>
              </a:spcAft>
            </a:pPr>
            <a:r>
              <a:rPr lang="ru-RU" sz="2000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- врач-эндокринолог</a:t>
            </a:r>
            <a:endParaRPr lang="ru-RU" sz="2000" dirty="0"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  <a:p>
            <a:pPr algn="ctr">
              <a:spcAft>
                <a:spcPts val="0"/>
              </a:spcAft>
            </a:pPr>
            <a:r>
              <a:rPr lang="ru-RU" b="1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Ждем и  будем очень рады  видеть  Вас в ГУЗ </a:t>
            </a:r>
            <a:r>
              <a:rPr lang="ru-RU" b="1" dirty="0" smtClean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«Липецкая </a:t>
            </a:r>
            <a:r>
              <a:rPr lang="ru-RU" b="1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городская поликлиника №2»</a:t>
            </a:r>
            <a:endParaRPr lang="ru-RU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5" name="Рисунок 14"/>
          <p:cNvPicPr/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01498" y="5870575"/>
            <a:ext cx="1221740" cy="987425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8882239" y="6108414"/>
            <a:ext cx="230063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>
                <a:solidFill>
                  <a:srgbClr val="36ACF2"/>
                </a:solidFill>
                <a:latin typeface="Antique Olive Compact" panose="020B0904030504030204" pitchFamily="34" charset="0"/>
              </a:rPr>
              <a:t>@</a:t>
            </a:r>
            <a:r>
              <a:rPr lang="en-US" sz="3200" dirty="0">
                <a:solidFill>
                  <a:srgbClr val="36ACF2"/>
                </a:solidFill>
                <a:latin typeface="Eras Bold ITC" panose="020B0907030504020204" pitchFamily="34" charset="0"/>
              </a:rPr>
              <a:t>LGP2LIP</a:t>
            </a:r>
            <a:endParaRPr lang="ru-RU" sz="3200" dirty="0">
              <a:solidFill>
                <a:srgbClr val="36ACF2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150918" y="5824557"/>
            <a:ext cx="6260209" cy="9814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Главный врач Маркова Анна Владимировна 8-904-696-40-63</a:t>
            </a: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Приемная главного врача 8 4742 44 75 75</a:t>
            </a: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Отдел кадров 8 4742 44 75 65</a:t>
            </a: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7" name="Рисунок 16">
            <a:extLst>
              <a:ext uri="{FF2B5EF4-FFF2-40B4-BE49-F238E27FC236}">
                <a16:creationId xmlns:a16="http://schemas.microsoft.com/office/drawing/2014/main" xmlns="" id="{777D59D5-F470-40A7-8205-CB2197C6C214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28257" y="2978444"/>
            <a:ext cx="2591390" cy="1727593"/>
          </a:xfrm>
          <a:prstGeom prst="rect">
            <a:avLst/>
          </a:prstGeom>
        </p:spPr>
      </p:pic>
      <p:pic>
        <p:nvPicPr>
          <p:cNvPr id="19" name="Рисунок 18">
            <a:extLst>
              <a:ext uri="{FF2B5EF4-FFF2-40B4-BE49-F238E27FC236}">
                <a16:creationId xmlns:a16="http://schemas.microsoft.com/office/drawing/2014/main" xmlns="" id="{CFD2E09F-9EE8-4F1B-90C6-1DC9B8D2ECEE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883" y="2447065"/>
            <a:ext cx="1542188" cy="23101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87786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61C80F2B-A700-4786-9435-420ECF66C6F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606162" y="1364347"/>
            <a:ext cx="9144000" cy="880315"/>
          </a:xfrm>
        </p:spPr>
        <p:txBody>
          <a:bodyPr>
            <a:normAutofit fontScale="85000" lnSpcReduction="20000"/>
          </a:bodyPr>
          <a:lstStyle/>
          <a:p>
            <a:endParaRPr lang="ru-RU" dirty="0"/>
          </a:p>
          <a:p>
            <a:r>
              <a:rPr lang="ru-RU" dirty="0"/>
              <a:t>Государственное учреждение здравоохранения «Липецкая городская поликлиника №2» основана 27.04.1961 г.</a:t>
            </a:r>
          </a:p>
          <a:p>
            <a:endParaRPr lang="ru-RU" dirty="0"/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57E3F30E-8A7E-48B0-9B2C-54AB7AAE637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93963"/>
            <a:ext cx="12192000" cy="1757680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218DAF8E-8A22-41C8-BB94-A3B3075781B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0084" y="215870"/>
            <a:ext cx="1032316" cy="1032316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220BCAC1-F0DB-4BEB-B7B6-319FA221001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3240" y="2924474"/>
            <a:ext cx="2927759" cy="1919499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5BB02257-0538-4257-8FE6-B1492628771A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0337" y="3688977"/>
            <a:ext cx="2909048" cy="2909048"/>
          </a:xfrm>
          <a:prstGeom prst="rect">
            <a:avLst/>
          </a:prstGeom>
        </p:spPr>
      </p:pic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E1C9C6A5-D4E3-426C-B325-70956D4A30AC}"/>
              </a:ext>
            </a:extLst>
          </p:cNvPr>
          <p:cNvSpPr/>
          <p:nvPr/>
        </p:nvSpPr>
        <p:spPr>
          <a:xfrm>
            <a:off x="3130162" y="2158792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/>
              <a:t>Располагается  поликлиника в 8 этажном здании, с хорошей транспортной развязкой.</a:t>
            </a:r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xmlns="" id="{58F24AA5-9C10-41F9-B54A-5248FF2638F6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59096" y="2924474"/>
            <a:ext cx="2514353" cy="19499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21591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>
            <a:extLst>
              <a:ext uri="{FF2B5EF4-FFF2-40B4-BE49-F238E27FC236}">
                <a16:creationId xmlns:a16="http://schemas.microsoft.com/office/drawing/2014/main" xmlns="" id="{2ED5085C-0623-451A-BD9B-E79D6B6813D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93964"/>
            <a:ext cx="12192000" cy="1757680"/>
          </a:xfr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8562C414-243D-4B13-ACAC-906328CBC37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563716"/>
            <a:ext cx="852256" cy="5294284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0A09EDE0-1EB4-4E56-B61D-3C798AFA27F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27854" y="375458"/>
            <a:ext cx="1006764" cy="1006764"/>
          </a:xfrm>
          <a:prstGeom prst="rect">
            <a:avLst/>
          </a:prstGeom>
        </p:spPr>
      </p:pic>
      <p:sp>
        <p:nvSpPr>
          <p:cNvPr id="7" name="Подзаголовок 2">
            <a:extLst>
              <a:ext uri="{FF2B5EF4-FFF2-40B4-BE49-F238E27FC236}">
                <a16:creationId xmlns:a16="http://schemas.microsoft.com/office/drawing/2014/main" xmlns="" id="{0606B899-1CA6-4419-BC5A-6FB23B84C30B}"/>
              </a:ext>
            </a:extLst>
          </p:cNvPr>
          <p:cNvSpPr txBox="1">
            <a:spLocks/>
          </p:cNvSpPr>
          <p:nvPr/>
        </p:nvSpPr>
        <p:spPr>
          <a:xfrm>
            <a:off x="1206929" y="1448306"/>
            <a:ext cx="6552154" cy="50048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dirty="0"/>
          </a:p>
          <a:p>
            <a:endParaRPr lang="ru-RU" dirty="0"/>
          </a:p>
          <a:p>
            <a:r>
              <a:rPr lang="ru-RU" sz="2600" dirty="0"/>
              <a:t>Обслуживаемое население </a:t>
            </a:r>
            <a:r>
              <a:rPr lang="en-US" sz="2600" dirty="0"/>
              <a:t>60548</a:t>
            </a:r>
            <a:r>
              <a:rPr lang="ru-RU" sz="2600" dirty="0"/>
              <a:t> человек, мощность 2</a:t>
            </a:r>
            <a:r>
              <a:rPr lang="en-US" sz="2600" dirty="0"/>
              <a:t>6</a:t>
            </a:r>
            <a:r>
              <a:rPr lang="ru-RU" sz="2600" dirty="0"/>
              <a:t>00 посещений в две смены.</a:t>
            </a:r>
          </a:p>
          <a:p>
            <a:r>
              <a:rPr lang="ru-RU" sz="2600" dirty="0"/>
              <a:t>В поликлинике работают 1 заслуженный врач Российской Федерации, 2 кандидата медицинских наук, 5 врачей награждены нагрудным знаком «Отличник здравоохранения», имеют высшую и первую  квалификационные категории:  врачи -  34 чел., средние медработники 121 чел.</a:t>
            </a:r>
          </a:p>
          <a:p>
            <a:endParaRPr lang="ru-RU" dirty="0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762A1F53-A68A-4E1A-8A0E-F0DBEE8F86C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59083" y="2688977"/>
            <a:ext cx="4389340" cy="28062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84780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>
            <a:extLst>
              <a:ext uri="{FF2B5EF4-FFF2-40B4-BE49-F238E27FC236}">
                <a16:creationId xmlns:a16="http://schemas.microsoft.com/office/drawing/2014/main" xmlns="" id="{55331162-4E3A-4356-AFB4-BC0A3DF45C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778069"/>
            <a:ext cx="10515600" cy="1123560"/>
          </a:xfrm>
        </p:spPr>
        <p:txBody>
          <a:bodyPr>
            <a:noAutofit/>
          </a:bodyPr>
          <a:lstStyle/>
          <a:p>
            <a:r>
              <a:rPr lang="ru-RU" sz="2400" dirty="0">
                <a:latin typeface="+mn-lt"/>
              </a:rPr>
              <a:t>В поликлинике лечебно-диагностическая помощь оказывается по 24 специальностям, что позволяет проводить весь спектр оказания медицинской помощи внутри своего учреждения, для этого организованы 13 отделений: </a:t>
            </a:r>
            <a:endParaRPr lang="ru-RU" sz="2000" dirty="0"/>
          </a:p>
        </p:txBody>
      </p:sp>
      <p:sp>
        <p:nvSpPr>
          <p:cNvPr id="10" name="Текст 9">
            <a:extLst>
              <a:ext uri="{FF2B5EF4-FFF2-40B4-BE49-F238E27FC236}">
                <a16:creationId xmlns:a16="http://schemas.microsoft.com/office/drawing/2014/main" xmlns="" id="{BAF9EDE9-2390-48A3-A39E-14EBE3B26E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23967" y="2962597"/>
            <a:ext cx="5504328" cy="3671242"/>
          </a:xfrm>
        </p:spPr>
        <p:txBody>
          <a:bodyPr>
            <a:normAutofit/>
          </a:bodyPr>
          <a:lstStyle/>
          <a:p>
            <a:pPr marL="342900" indent="-342900">
              <a:buFontTx/>
              <a:buChar char="-"/>
            </a:pPr>
            <a:r>
              <a:rPr lang="ru-RU" dirty="0">
                <a:solidFill>
                  <a:schemeClr val="tx1"/>
                </a:solidFill>
              </a:rPr>
              <a:t>4 терапевтических отделения</a:t>
            </a:r>
          </a:p>
          <a:p>
            <a:pPr marL="342900" indent="-342900">
              <a:buFontTx/>
              <a:buChar char="-"/>
            </a:pPr>
            <a:r>
              <a:rPr lang="ru-RU" dirty="0">
                <a:solidFill>
                  <a:schemeClr val="tx1"/>
                </a:solidFill>
              </a:rPr>
              <a:t>Хирургическое отделение</a:t>
            </a:r>
          </a:p>
          <a:p>
            <a:pPr marL="342900" indent="-342900">
              <a:buFontTx/>
              <a:buChar char="-"/>
            </a:pPr>
            <a:r>
              <a:rPr lang="ru-RU" dirty="0">
                <a:solidFill>
                  <a:schemeClr val="tx1"/>
                </a:solidFill>
              </a:rPr>
              <a:t>Отделение лучевой диагностики</a:t>
            </a:r>
          </a:p>
          <a:p>
            <a:pPr marL="342900" indent="-342900">
              <a:buFontTx/>
              <a:buChar char="-"/>
            </a:pPr>
            <a:r>
              <a:rPr lang="ru-RU" dirty="0">
                <a:solidFill>
                  <a:schemeClr val="tx1"/>
                </a:solidFill>
              </a:rPr>
              <a:t>Два дневных стационара (терапевтического, неврологического и хирургического профиля)</a:t>
            </a:r>
          </a:p>
          <a:p>
            <a:pPr marL="342900" indent="-342900">
              <a:buFontTx/>
              <a:buChar char="-"/>
            </a:pPr>
            <a:r>
              <a:rPr lang="ru-RU" dirty="0">
                <a:solidFill>
                  <a:schemeClr val="tx1"/>
                </a:solidFill>
              </a:rPr>
              <a:t>Центр здоровья</a:t>
            </a:r>
          </a:p>
          <a:p>
            <a:pPr marL="342900" indent="-342900">
              <a:buFontTx/>
              <a:buChar char="-"/>
            </a:pPr>
            <a:r>
              <a:rPr lang="ru-RU" dirty="0">
                <a:solidFill>
                  <a:schemeClr val="tx1"/>
                </a:solidFill>
              </a:rPr>
              <a:t>Центр амбулаторной хирургии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endParaRPr lang="ru-RU" dirty="0"/>
          </a:p>
          <a:p>
            <a:pPr marL="342900" indent="-342900">
              <a:buFont typeface="Wingdings" panose="05000000000000000000" pitchFamily="2" charset="2"/>
              <a:buChar char="ü"/>
            </a:pPr>
            <a:endParaRPr lang="ru-RU" dirty="0"/>
          </a:p>
          <a:p>
            <a:pPr marL="342900" indent="-342900">
              <a:buFont typeface="Wingdings" panose="05000000000000000000" pitchFamily="2" charset="2"/>
              <a:buChar char="ü"/>
            </a:pPr>
            <a:endParaRPr lang="ru-RU" dirty="0"/>
          </a:p>
          <a:p>
            <a:pPr marL="342900" indent="-342900">
              <a:buFont typeface="Wingdings" panose="05000000000000000000" pitchFamily="2" charset="2"/>
              <a:buChar char="ü"/>
            </a:pPr>
            <a:endParaRPr lang="ru-RU" dirty="0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xmlns="" id="{2ED5085C-0623-451A-BD9B-E79D6B6813DC}"/>
              </a:ext>
            </a:extLst>
          </p:cNvPr>
          <p:cNvPicPr>
            <a:picLocks noGrp="1" noChangeAspect="1"/>
          </p:cNvPicPr>
          <p:nvPr>
            <p:ph sz="half"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759942"/>
          </a:xfr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8562C414-243D-4B13-ACAC-906328CBC37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1376255" y="6051134"/>
            <a:ext cx="466075" cy="1165411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EF459C99-B4D5-42B8-ACFD-F4F45E8ADEA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20869" y="5934726"/>
            <a:ext cx="571130" cy="466076"/>
          </a:xfrm>
          <a:prstGeom prst="rect">
            <a:avLst/>
          </a:prstGeom>
        </p:spPr>
      </p:pic>
      <p:sp>
        <p:nvSpPr>
          <p:cNvPr id="11" name="Текст 9">
            <a:extLst>
              <a:ext uri="{FF2B5EF4-FFF2-40B4-BE49-F238E27FC236}">
                <a16:creationId xmlns:a16="http://schemas.microsoft.com/office/drawing/2014/main" xmlns="" id="{96B94FC5-0BED-45CE-B009-8FD7B30D5258}"/>
              </a:ext>
            </a:extLst>
          </p:cNvPr>
          <p:cNvSpPr txBox="1">
            <a:spLocks/>
          </p:cNvSpPr>
          <p:nvPr/>
        </p:nvSpPr>
        <p:spPr>
          <a:xfrm>
            <a:off x="5829058" y="2962597"/>
            <a:ext cx="5853952" cy="3671242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9600" dirty="0">
                <a:solidFill>
                  <a:schemeClr val="tx1"/>
                </a:solidFill>
              </a:rPr>
              <a:t>- Физиотерапевтическое отделение</a:t>
            </a:r>
          </a:p>
          <a:p>
            <a:r>
              <a:rPr lang="ru-RU" sz="9600" dirty="0">
                <a:solidFill>
                  <a:schemeClr val="tx1"/>
                </a:solidFill>
              </a:rPr>
              <a:t>- Отделение медицинской профилактики</a:t>
            </a:r>
          </a:p>
          <a:p>
            <a:r>
              <a:rPr lang="ru-RU" sz="9600" dirty="0">
                <a:solidFill>
                  <a:schemeClr val="tx1"/>
                </a:solidFill>
              </a:rPr>
              <a:t>- Отделение функциональной диагностики</a:t>
            </a:r>
          </a:p>
          <a:p>
            <a:r>
              <a:rPr lang="ru-RU" sz="9600" dirty="0">
                <a:solidFill>
                  <a:schemeClr val="tx1"/>
                </a:solidFill>
              </a:rPr>
              <a:t>- Клинико-диагностическая лаборатория</a:t>
            </a:r>
          </a:p>
          <a:p>
            <a:r>
              <a:rPr lang="ru-RU" sz="7400" dirty="0">
                <a:solidFill>
                  <a:schemeClr val="tx1"/>
                </a:solidFill>
              </a:rPr>
              <a:t>                </a:t>
            </a:r>
            <a:r>
              <a:rPr lang="ru-RU" sz="9600" dirty="0">
                <a:solidFill>
                  <a:schemeClr val="tx1"/>
                </a:solidFill>
              </a:rPr>
              <a:t>Также  имеются:</a:t>
            </a:r>
          </a:p>
          <a:p>
            <a:r>
              <a:rPr lang="ru-RU" sz="9600" dirty="0">
                <a:solidFill>
                  <a:schemeClr val="tx1"/>
                </a:solidFill>
              </a:rPr>
              <a:t>-  Доврачебный кабинет</a:t>
            </a:r>
          </a:p>
          <a:p>
            <a:r>
              <a:rPr lang="ru-RU" sz="9600" dirty="0">
                <a:solidFill>
                  <a:schemeClr val="tx1"/>
                </a:solidFill>
              </a:rPr>
              <a:t>-  Процедурный кабинет</a:t>
            </a:r>
          </a:p>
          <a:p>
            <a:r>
              <a:rPr lang="ru-RU" sz="9600" dirty="0">
                <a:solidFill>
                  <a:schemeClr val="tx1"/>
                </a:solidFill>
              </a:rPr>
              <a:t>-  Кабинет статистики</a:t>
            </a:r>
          </a:p>
          <a:p>
            <a:r>
              <a:rPr lang="ru-RU" sz="9600" dirty="0">
                <a:solidFill>
                  <a:schemeClr val="tx1"/>
                </a:solidFill>
              </a:rPr>
              <a:t>-  Инфекционный кабинет</a:t>
            </a:r>
          </a:p>
          <a:p>
            <a:pPr marL="342900" indent="-342900">
              <a:buFontTx/>
              <a:buChar char="-"/>
            </a:pPr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pPr marL="342900" indent="-342900">
              <a:buFont typeface="Wingdings" panose="05000000000000000000" pitchFamily="2" charset="2"/>
              <a:buChar char="ü"/>
            </a:pPr>
            <a:endParaRPr lang="ru-RU" dirty="0"/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3CC79DF8-0C27-45A7-A43B-360FB1207173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19343" y="6382675"/>
            <a:ext cx="502328" cy="502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513298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98C71D5C-5460-4CC4-A33A-A0E05BB12BA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453779" y="1757363"/>
            <a:ext cx="10136697" cy="842402"/>
          </a:xfrm>
        </p:spPr>
        <p:txBody>
          <a:bodyPr>
            <a:normAutofit fontScale="92500" lnSpcReduction="20000"/>
          </a:bodyPr>
          <a:lstStyle/>
          <a:p>
            <a:endParaRPr lang="ru-RU" dirty="0"/>
          </a:p>
          <a:p>
            <a:r>
              <a:rPr lang="ru-RU" sz="3300" dirty="0"/>
              <a:t>Важное звено в структуре поликлиники - регистратура</a:t>
            </a:r>
          </a:p>
          <a:p>
            <a:endParaRPr lang="ru-RU" dirty="0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xmlns="" id="{2ED5085C-0623-451A-BD9B-E79D6B6813DC}"/>
              </a:ext>
            </a:extLst>
          </p:cNvPr>
          <p:cNvPicPr>
            <a:picLocks noGrp="1" noChangeAspect="1"/>
          </p:cNvPicPr>
          <p:nvPr>
            <p:ph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757363"/>
          </a:xfr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8562C414-243D-4B13-ACAC-906328CBC37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09836"/>
            <a:ext cx="852256" cy="5148163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232AB6F3-8B4E-456E-B41A-EA50AE0325A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27854" y="375458"/>
            <a:ext cx="1006764" cy="1006764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FE839B0A-B8B2-42B0-8A2F-5C4213CAA203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7493" y="2798146"/>
            <a:ext cx="3547489" cy="3547489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xmlns="" id="{938AEA27-62E1-4D6F-83A7-B847992CDA93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09752" y="2798146"/>
            <a:ext cx="3547489" cy="3547489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xmlns="" id="{B765604A-0A54-4D59-BF1B-35E1E6A253E1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02011" y="2798147"/>
            <a:ext cx="3547488" cy="35474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887788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98C71D5C-5460-4CC4-A33A-A0E05BB12BA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453779" y="1757363"/>
            <a:ext cx="10136697" cy="842402"/>
          </a:xfrm>
        </p:spPr>
        <p:txBody>
          <a:bodyPr>
            <a:normAutofit fontScale="92500" lnSpcReduction="20000"/>
          </a:bodyPr>
          <a:lstStyle/>
          <a:p>
            <a:endParaRPr lang="ru-RU" dirty="0"/>
          </a:p>
          <a:p>
            <a:r>
              <a:rPr lang="ru-RU" sz="3300" dirty="0"/>
              <a:t>Для пациентов организована комфортная зона ожидания</a:t>
            </a:r>
          </a:p>
          <a:p>
            <a:endParaRPr lang="ru-RU" dirty="0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xmlns="" id="{2ED5085C-0623-451A-BD9B-E79D6B6813DC}"/>
              </a:ext>
            </a:extLst>
          </p:cNvPr>
          <p:cNvPicPr>
            <a:picLocks noGrp="1" noChangeAspect="1"/>
          </p:cNvPicPr>
          <p:nvPr>
            <p:ph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757363"/>
          </a:xfr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8562C414-243D-4B13-ACAC-906328CBC37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09836"/>
            <a:ext cx="852256" cy="5148163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232AB6F3-8B4E-456E-B41A-EA50AE0325A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27854" y="375458"/>
            <a:ext cx="1006764" cy="1006764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E7243A9F-570A-4ED6-AA39-C4D56BED1A6E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2244" y="2974905"/>
            <a:ext cx="3585882" cy="3585882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xmlns="" id="{71B8AF13-D811-4A0C-81DC-F0B2554BB4FF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40154" y="2874839"/>
            <a:ext cx="3585882" cy="3585882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64659" y="3238235"/>
            <a:ext cx="4078962" cy="30592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869973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>
            <a:extLst>
              <a:ext uri="{FF2B5EF4-FFF2-40B4-BE49-F238E27FC236}">
                <a16:creationId xmlns:a16="http://schemas.microsoft.com/office/drawing/2014/main" xmlns="" id="{2ED5085C-0623-451A-BD9B-E79D6B6813D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757680"/>
          </a:xfr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8562C414-243D-4B13-ACAC-906328CBC37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1386306" y="6061186"/>
            <a:ext cx="466075" cy="1145307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EF459C99-B4D5-42B8-ACFD-F4F45E8ADEA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20869" y="6068290"/>
            <a:ext cx="571130" cy="332511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CE7E15AE-9F2C-492F-889D-672D7F19ACF6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19343" y="6382675"/>
            <a:ext cx="502328" cy="502328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xmlns="" id="{0458B462-1D01-4037-ABCF-67ABD2AA9917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96802" y="415730"/>
            <a:ext cx="878002" cy="878002"/>
          </a:xfrm>
          <a:prstGeom prst="rect">
            <a:avLst/>
          </a:prstGeom>
        </p:spPr>
      </p:pic>
      <p:sp>
        <p:nvSpPr>
          <p:cNvPr id="7" name="Подзаголовок 2">
            <a:extLst>
              <a:ext uri="{FF2B5EF4-FFF2-40B4-BE49-F238E27FC236}">
                <a16:creationId xmlns:a16="http://schemas.microsoft.com/office/drawing/2014/main" xmlns="" id="{AC3FE991-EE5B-45DB-BE7C-3A1753CBD386}"/>
              </a:ext>
            </a:extLst>
          </p:cNvPr>
          <p:cNvSpPr txBox="1">
            <a:spLocks/>
          </p:cNvSpPr>
          <p:nvPr/>
        </p:nvSpPr>
        <p:spPr>
          <a:xfrm>
            <a:off x="1633057" y="1757680"/>
            <a:ext cx="9144000" cy="51003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dirty="0"/>
          </a:p>
          <a:p>
            <a:endParaRPr lang="ru-RU" dirty="0"/>
          </a:p>
        </p:txBody>
      </p:sp>
      <p:sp>
        <p:nvSpPr>
          <p:cNvPr id="9" name="Подзаголовок 2">
            <a:extLst>
              <a:ext uri="{FF2B5EF4-FFF2-40B4-BE49-F238E27FC236}">
                <a16:creationId xmlns:a16="http://schemas.microsoft.com/office/drawing/2014/main" xmlns="" id="{91E7FAA2-5674-41BD-AA4C-186CEAB37D92}"/>
              </a:ext>
            </a:extLst>
          </p:cNvPr>
          <p:cNvSpPr txBox="1">
            <a:spLocks/>
          </p:cNvSpPr>
          <p:nvPr/>
        </p:nvSpPr>
        <p:spPr>
          <a:xfrm>
            <a:off x="419451" y="1889807"/>
            <a:ext cx="4622334" cy="4836066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None/>
            </a:pPr>
            <a:r>
              <a:rPr lang="ru-RU" sz="1800" dirty="0"/>
              <a:t>2006 году открыт Центр амбулаторной хирургии (оперативного и консервативного лечения) оснащенный современным операционным оборудованием, позволяющим создать в поликлинике законченный цикл специализированного хирургического лечения, в том числе: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1800" dirty="0"/>
              <a:t> - </a:t>
            </a:r>
            <a:r>
              <a:rPr lang="ru-RU" sz="1800" dirty="0" err="1"/>
              <a:t>Параартикулярная</a:t>
            </a:r>
            <a:r>
              <a:rPr lang="ru-RU" sz="1800" dirty="0"/>
              <a:t> блокада в околосуставные ткани.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1800" dirty="0"/>
              <a:t> - </a:t>
            </a:r>
            <a:r>
              <a:rPr lang="ru-RU" sz="1800" dirty="0" err="1"/>
              <a:t>Грыжесечение</a:t>
            </a:r>
            <a:r>
              <a:rPr lang="ru-RU" sz="1800" dirty="0"/>
              <a:t> при малых грыжах различной локализации с установкой сетки.</a:t>
            </a:r>
          </a:p>
          <a:p>
            <a:pPr marL="0" indent="0">
              <a:spcBef>
                <a:spcPts val="0"/>
              </a:spcBef>
              <a:buNone/>
            </a:pPr>
            <a:endParaRPr lang="ru-RU" sz="1800" dirty="0"/>
          </a:p>
          <a:p>
            <a:pPr marL="0" indent="0">
              <a:spcBef>
                <a:spcPts val="0"/>
              </a:spcBef>
              <a:buNone/>
            </a:pPr>
            <a:endParaRPr lang="ru-RU" sz="1800" dirty="0"/>
          </a:p>
          <a:p>
            <a:pPr marL="0" indent="0">
              <a:spcBef>
                <a:spcPts val="0"/>
              </a:spcBef>
              <a:buNone/>
            </a:pPr>
            <a:r>
              <a:rPr lang="ru-RU" sz="1800" dirty="0"/>
              <a:t>В 2022 году стали активно использоваться новые методики </a:t>
            </a:r>
            <a:r>
              <a:rPr lang="en-US" sz="1800" dirty="0"/>
              <a:t>PRP</a:t>
            </a:r>
            <a:r>
              <a:rPr lang="ru-RU" sz="1800" dirty="0"/>
              <a:t>(</a:t>
            </a:r>
            <a:r>
              <a:rPr lang="ru-RU" sz="1800" dirty="0" err="1"/>
              <a:t>плазмолифтинг</a:t>
            </a:r>
            <a:r>
              <a:rPr lang="ru-RU" sz="1800" dirty="0"/>
              <a:t> крупных суставов).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1800" dirty="0"/>
              <a:t>В 2023 году впервые применен метод </a:t>
            </a:r>
            <a:r>
              <a:rPr lang="en-US" sz="1800" dirty="0"/>
              <a:t>SVF-</a:t>
            </a:r>
            <a:r>
              <a:rPr lang="ru-RU" sz="1800" dirty="0"/>
              <a:t>терапия суставов. Внутрисуставная инъекция </a:t>
            </a:r>
            <a:r>
              <a:rPr lang="ru-RU" sz="1800" dirty="0" err="1"/>
              <a:t>стромально-васкулярной</a:t>
            </a:r>
            <a:r>
              <a:rPr lang="ru-RU" sz="1800" dirty="0"/>
              <a:t> фракции, блокада для купирования болевого синдрома. </a:t>
            </a:r>
            <a:endParaRPr lang="ru-RU" sz="2000" dirty="0"/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xmlns="" id="{0BF7E967-20E1-4F37-86CC-7315B46F02A6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12647" y="2944666"/>
            <a:ext cx="3549245" cy="2660536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xmlns="" id="{E25D44E6-C215-4A9B-B366-A77CE601A652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47480" y="2506462"/>
            <a:ext cx="3144664" cy="31446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743413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>
            <a:extLst>
              <a:ext uri="{FF2B5EF4-FFF2-40B4-BE49-F238E27FC236}">
                <a16:creationId xmlns:a16="http://schemas.microsoft.com/office/drawing/2014/main" xmlns="" id="{2ED5085C-0623-451A-BD9B-E79D6B6813D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757680"/>
          </a:xfr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8562C414-243D-4B13-ACAC-906328CBC37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57680"/>
            <a:ext cx="852256" cy="5100320"/>
          </a:xfrm>
          <a:prstGeom prst="rect">
            <a:avLst/>
          </a:prstGeom>
        </p:spPr>
      </p:pic>
      <p:sp>
        <p:nvSpPr>
          <p:cNvPr id="4" name="Подзаголовок 2">
            <a:extLst>
              <a:ext uri="{FF2B5EF4-FFF2-40B4-BE49-F238E27FC236}">
                <a16:creationId xmlns:a16="http://schemas.microsoft.com/office/drawing/2014/main" xmlns="" id="{A180A171-57B3-42F3-B2E8-85F3C9FD9385}"/>
              </a:ext>
            </a:extLst>
          </p:cNvPr>
          <p:cNvSpPr txBox="1">
            <a:spLocks/>
          </p:cNvSpPr>
          <p:nvPr/>
        </p:nvSpPr>
        <p:spPr>
          <a:xfrm>
            <a:off x="7389853" y="1797773"/>
            <a:ext cx="4622334" cy="4836066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ru-RU" sz="1800" dirty="0"/>
              <a:t>С 2009 года функционирует Центр-здоровья, важнейшей задачей которого является выявление основных факторов риска заболеваний сердечно-сосудистой и дыхательных систем, оценка здоровья каждого пациента и составление индивидуальных программ оздоровления.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ru-RU" sz="1800" dirty="0"/>
              <a:t>Центр-здоровья - единственный центр, который функционировал в Липецкой области в 2022 году. Проведены </a:t>
            </a:r>
            <a:r>
              <a:rPr lang="ru-RU" sz="1800" dirty="0" smtClean="0"/>
              <a:t>54 </a:t>
            </a:r>
            <a:r>
              <a:rPr lang="ru-RU" sz="1800" dirty="0"/>
              <a:t>выездных акций по здоровому образу жизни; «</a:t>
            </a:r>
            <a:r>
              <a:rPr lang="ru-RU" sz="1800" dirty="0" err="1"/>
              <a:t>Кардиодесант</a:t>
            </a:r>
            <a:r>
              <a:rPr lang="ru-RU" sz="1800" dirty="0"/>
              <a:t>» - 19 акций; 47 – выездов на предприятия для скрининга состояния здоровья.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ru-RU" sz="1800" dirty="0"/>
              <a:t>В 2022 году расширилась зона обслуживания, путем присоединения районов области(таких как </a:t>
            </a:r>
            <a:r>
              <a:rPr lang="ru-RU" sz="1800" dirty="0" err="1"/>
              <a:t>Доброский</a:t>
            </a:r>
            <a:r>
              <a:rPr lang="ru-RU" sz="1800" dirty="0"/>
              <a:t>)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81807453-73D1-4891-9D59-C5BF26F65E1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1386306" y="6061186"/>
            <a:ext cx="466075" cy="1145307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925DDDA9-4039-4BAE-8540-394EA2B7305D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20869" y="6068290"/>
            <a:ext cx="571130" cy="332511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B292916C-8FEB-421D-962D-28BBF4D8DA57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96802" y="415730"/>
            <a:ext cx="878002" cy="878002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xmlns="" id="{A127CE09-B734-4302-9F8B-1C06A57C74BA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19343" y="6382675"/>
            <a:ext cx="502328" cy="502328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xmlns="" id="{E8A133E2-D76D-4EF9-B296-149046F3E541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256" y="1757680"/>
            <a:ext cx="2983371" cy="2141967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xmlns="" id="{A93F30F0-1653-418A-9AF1-5DD355628FAA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2670" y="4351183"/>
            <a:ext cx="2892107" cy="2141967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xmlns="" id="{9B4181C2-32E7-4B08-BB0F-9BB4F955981B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0536" y="1757680"/>
            <a:ext cx="2804408" cy="2155889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58AE5671-C124-444F-AEA9-80D32C042024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68474" y="4172553"/>
            <a:ext cx="3092841" cy="23205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908747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>
            <a:extLst>
              <a:ext uri="{FF2B5EF4-FFF2-40B4-BE49-F238E27FC236}">
                <a16:creationId xmlns:a16="http://schemas.microsoft.com/office/drawing/2014/main" xmlns="" id="{2ED5085C-0623-451A-BD9B-E79D6B6813D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757680"/>
          </a:xfr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8562C414-243D-4B13-ACAC-906328CBC37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57680"/>
            <a:ext cx="852256" cy="5100320"/>
          </a:xfrm>
          <a:prstGeom prst="rect">
            <a:avLst/>
          </a:prstGeom>
        </p:spPr>
      </p:pic>
      <p:sp>
        <p:nvSpPr>
          <p:cNvPr id="4" name="Подзаголовок 2">
            <a:extLst>
              <a:ext uri="{FF2B5EF4-FFF2-40B4-BE49-F238E27FC236}">
                <a16:creationId xmlns:a16="http://schemas.microsoft.com/office/drawing/2014/main" xmlns="" id="{FA62748E-FD06-44AB-9449-149117BCA335}"/>
              </a:ext>
            </a:extLst>
          </p:cNvPr>
          <p:cNvSpPr txBox="1">
            <a:spLocks/>
          </p:cNvSpPr>
          <p:nvPr/>
        </p:nvSpPr>
        <p:spPr>
          <a:xfrm>
            <a:off x="1455937" y="1846555"/>
            <a:ext cx="10022889" cy="44299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dirty="0"/>
          </a:p>
        </p:txBody>
      </p:sp>
      <p:sp>
        <p:nvSpPr>
          <p:cNvPr id="7" name="Подзаголовок 2">
            <a:extLst>
              <a:ext uri="{FF2B5EF4-FFF2-40B4-BE49-F238E27FC236}">
                <a16:creationId xmlns:a16="http://schemas.microsoft.com/office/drawing/2014/main" xmlns="" id="{2AE0CEC3-AE43-4AEF-A24D-17EABF98452C}"/>
              </a:ext>
            </a:extLst>
          </p:cNvPr>
          <p:cNvSpPr txBox="1">
            <a:spLocks/>
          </p:cNvSpPr>
          <p:nvPr/>
        </p:nvSpPr>
        <p:spPr>
          <a:xfrm>
            <a:off x="947560" y="2805952"/>
            <a:ext cx="5574567" cy="317290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dirty="0"/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xmlns="" id="{3BE504A7-7A1F-4984-9A42-34328BE83AF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1386306" y="6061186"/>
            <a:ext cx="466075" cy="1145307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xmlns="" id="{FDF112C1-B66A-4B33-BA66-AC91AF7AD40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20869" y="6068290"/>
            <a:ext cx="571130" cy="332511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xmlns="" id="{B4CA0BAC-7D82-47B0-B46D-91D12ED76657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96802" y="415730"/>
            <a:ext cx="878002" cy="878002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xmlns="" id="{8E37133B-16BA-41B4-B55C-A52246A46FCF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19343" y="6382675"/>
            <a:ext cx="502328" cy="502328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xmlns="" id="{921E00D1-027D-479F-88B3-5DD81E0EF46F}"/>
              </a:ext>
            </a:extLst>
          </p:cNvPr>
          <p:cNvSpPr/>
          <p:nvPr/>
        </p:nvSpPr>
        <p:spPr>
          <a:xfrm>
            <a:off x="1091953" y="1518081"/>
            <a:ext cx="1052739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</a:t>
            </a:r>
            <a:r>
              <a:rPr lang="ru-RU" dirty="0">
                <a:ea typeface="Calibri" panose="020F0502020204030204" pitchFamily="34" charset="0"/>
                <a:cs typeface="Times New Roman" panose="02020603050405020304" pitchFamily="18" charset="0"/>
              </a:rPr>
              <a:t>В целях повышения статуса медицинских работников  определен комплекс мер социальной поддержки, существующих в Липецкой области:</a:t>
            </a:r>
          </a:p>
          <a:p>
            <a:pPr algn="just">
              <a:spcAft>
                <a:spcPts val="0"/>
              </a:spcAft>
            </a:pPr>
            <a:r>
              <a:rPr lang="ru-RU" dirty="0">
                <a:ea typeface="Calibri" panose="020F0502020204030204" pitchFamily="34" charset="0"/>
                <a:cs typeface="Times New Roman" panose="02020603050405020304" pitchFamily="18" charset="0"/>
              </a:rPr>
              <a:t>- единовременная социальная выплата в размере 1,5 млн. руб. могут получить врачи дефицитных специальностей (терапия, онкология, офтальмология, общая врачебная практика (семейная медицина), анестезиология-реаниматология, инфекционные болезни, </a:t>
            </a:r>
            <a:r>
              <a:rPr lang="ru-RU" dirty="0" err="1">
                <a:ea typeface="Calibri" panose="020F0502020204030204" pitchFamily="34" charset="0"/>
                <a:cs typeface="Times New Roman" panose="02020603050405020304" pitchFamily="18" charset="0"/>
              </a:rPr>
              <a:t>неанатология</a:t>
            </a:r>
            <a:r>
              <a:rPr lang="ru-RU" dirty="0">
                <a:ea typeface="Calibri" panose="020F0502020204030204" pitchFamily="34" charset="0"/>
                <a:cs typeface="Times New Roman" panose="02020603050405020304" pitchFamily="18" charset="0"/>
              </a:rPr>
              <a:t>, педиатрия) впервые трудоустроенных на территории Липецкой области.</a:t>
            </a:r>
          </a:p>
          <a:p>
            <a:pPr marL="285750" indent="-285750" algn="just">
              <a:spcAft>
                <a:spcPts val="0"/>
              </a:spcAft>
              <a:buFontTx/>
              <a:buChar char="-"/>
            </a:pPr>
            <a:r>
              <a:rPr lang="ru-RU" dirty="0">
                <a:ea typeface="Calibri" panose="020F0502020204030204" pitchFamily="34" charset="0"/>
                <a:cs typeface="Times New Roman" panose="02020603050405020304" pitchFamily="18" charset="0"/>
              </a:rPr>
              <a:t>ежемесячная денежная компенсация  за  наем жилых помещений в размере от 10000 до 15000 рублей.</a:t>
            </a:r>
          </a:p>
          <a:p>
            <a:pPr marL="285750" indent="-285750" algn="just">
              <a:spcAft>
                <a:spcPts val="0"/>
              </a:spcAft>
              <a:buFontTx/>
              <a:buChar char="-"/>
            </a:pPr>
            <a:r>
              <a:rPr lang="ru-RU" dirty="0">
                <a:ea typeface="Calibri" panose="020F0502020204030204" pitchFamily="34" charset="0"/>
                <a:cs typeface="Times New Roman" panose="02020603050405020304" pitchFamily="18" charset="0"/>
              </a:rPr>
              <a:t>социальная выплата на строительство и приобретение жилья, предельные размеры которой зависят только от состава вашей семьи – чем она больше, тем больше выплата.</a:t>
            </a:r>
          </a:p>
          <a:p>
            <a:pPr algn="just">
              <a:spcAft>
                <a:spcPts val="0"/>
              </a:spcAft>
            </a:pPr>
            <a:r>
              <a:rPr lang="ru-RU" dirty="0">
                <a:ea typeface="Calibri" panose="020F0502020204030204" pitchFamily="34" charset="0"/>
                <a:cs typeface="Times New Roman" panose="02020603050405020304" pitchFamily="18" charset="0"/>
              </a:rPr>
              <a:t>В распоряжении поликлиники имеются 2 служебные квартиры. В данный момент в них проживают врачи, при освобождении этих квартир  возможно повторное заселение.</a:t>
            </a:r>
          </a:p>
          <a:p>
            <a:pPr algn="just">
              <a:spcAft>
                <a:spcPts val="0"/>
              </a:spcAft>
            </a:pPr>
            <a:r>
              <a:rPr lang="ru-RU" dirty="0">
                <a:ea typeface="Calibri" panose="020F0502020204030204" pitchFamily="34" charset="0"/>
                <a:cs typeface="Times New Roman" panose="02020603050405020304" pitchFamily="18" charset="0"/>
              </a:rPr>
              <a:t>- Выделяются  льготные путевки  для санаторно-курортного лечения  для сотрудников и членов их семей.</a:t>
            </a:r>
          </a:p>
        </p:txBody>
      </p:sp>
      <p:pic>
        <p:nvPicPr>
          <p:cNvPr id="14" name="Рисунок 13">
            <a:extLst>
              <a:ext uri="{FF2B5EF4-FFF2-40B4-BE49-F238E27FC236}">
                <a16:creationId xmlns:a16="http://schemas.microsoft.com/office/drawing/2014/main" xmlns="" id="{965517BC-6D87-48AD-A65C-3DA198CD12F8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9455" y="5429933"/>
            <a:ext cx="2133212" cy="1276713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xmlns="" id="{93DFA938-DAF7-452B-A3DA-FF947C07F4D0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1592" y="5429933"/>
            <a:ext cx="1962262" cy="1319076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xmlns="" id="{9EC14F82-2456-4B86-871A-B4363401C1FA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92368" y="5460688"/>
            <a:ext cx="1967792" cy="1271620"/>
          </a:xfrm>
          <a:prstGeom prst="rect">
            <a:avLst/>
          </a:prstGeom>
        </p:spPr>
      </p:pic>
      <p:pic>
        <p:nvPicPr>
          <p:cNvPr id="20" name="Рисунок 19">
            <a:extLst>
              <a:ext uri="{FF2B5EF4-FFF2-40B4-BE49-F238E27FC236}">
                <a16:creationId xmlns:a16="http://schemas.microsoft.com/office/drawing/2014/main" xmlns="" id="{E101F311-37A8-4753-927A-D56076BB2ACB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224046" y="5440476"/>
            <a:ext cx="2389703" cy="13120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9099992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1820</TotalTime>
  <Words>468</Words>
  <Application>Microsoft Office PowerPoint</Application>
  <PresentationFormat>Произвольный</PresentationFormat>
  <Paragraphs>71</Paragraphs>
  <Slides>13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ГУЗ «Липецкая городская поликлиника №2»</vt:lpstr>
      <vt:lpstr>Презентация PowerPoint</vt:lpstr>
      <vt:lpstr>Презентация PowerPoint</vt:lpstr>
      <vt:lpstr>В поликлинике лечебно-диагностическая помощь оказывается по 24 специальностям, что позволяет проводить весь спектр оказания медицинской помощи внутри своего учреждения, для этого организованы 13 отделений: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MedvedevAK</dc:creator>
  <cp:lastModifiedBy>Миронова Екатерина Александровна</cp:lastModifiedBy>
  <cp:revision>105</cp:revision>
  <cp:lastPrinted>2022-11-22T10:56:39Z</cp:lastPrinted>
  <dcterms:created xsi:type="dcterms:W3CDTF">2021-03-18T13:53:10Z</dcterms:created>
  <dcterms:modified xsi:type="dcterms:W3CDTF">2023-03-23T09:23:39Z</dcterms:modified>
</cp:coreProperties>
</file>