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88163" cy="100187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7F2C"/>
    <a:srgbClr val="BAD4BA"/>
    <a:srgbClr val="DDC1A3"/>
    <a:srgbClr val="DBBA99"/>
    <a:srgbClr val="F7F5F3"/>
    <a:srgbClr val="ECE9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4" d="100"/>
          <a:sy n="114" d="100"/>
        </p:scale>
        <p:origin x="-354"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274308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69764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4152955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3650707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299732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133FCC-39D3-47B1-A097-45A86C4779E6}"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179511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133FCC-39D3-47B1-A097-45A86C4779E6}" type="datetimeFigureOut">
              <a:rPr lang="ru-RU" smtClean="0"/>
              <a:t>23.05.2023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1020940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133FCC-39D3-47B1-A097-45A86C4779E6}" type="datetimeFigureOut">
              <a:rPr lang="ru-RU" smtClean="0"/>
              <a:t>23.05.2023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2818602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133FCC-39D3-47B1-A097-45A86C4779E6}" type="datetimeFigureOut">
              <a:rPr lang="ru-RU" smtClean="0"/>
              <a:t>23.05.2023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780613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E133FCC-39D3-47B1-A097-45A86C4779E6}"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317743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E133FCC-39D3-47B1-A097-45A86C4779E6}"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0D771C-3224-4CEF-96A3-C021CAB247B5}" type="slidenum">
              <a:rPr lang="ru-RU" smtClean="0"/>
              <a:t>‹#›</a:t>
            </a:fld>
            <a:endParaRPr lang="ru-RU"/>
          </a:p>
        </p:txBody>
      </p:sp>
    </p:spTree>
    <p:extLst>
      <p:ext uri="{BB962C8B-B14F-4D97-AF65-F5344CB8AC3E}">
        <p14:creationId xmlns:p14="http://schemas.microsoft.com/office/powerpoint/2010/main" val="2620488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133FCC-39D3-47B1-A097-45A86C4779E6}" type="datetimeFigureOut">
              <a:rPr lang="ru-RU" smtClean="0"/>
              <a:t>23.05.2023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D771C-3224-4CEF-96A3-C021CAB247B5}" type="slidenum">
              <a:rPr lang="ru-RU" smtClean="0"/>
              <a:t>‹#›</a:t>
            </a:fld>
            <a:endParaRPr lang="ru-RU"/>
          </a:p>
        </p:txBody>
      </p:sp>
    </p:spTree>
    <p:extLst>
      <p:ext uri="{BB962C8B-B14F-4D97-AF65-F5344CB8AC3E}">
        <p14:creationId xmlns:p14="http://schemas.microsoft.com/office/powerpoint/2010/main" val="466870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5F3"/>
        </a:solidFill>
        <a:effectLst/>
      </p:bgPr>
    </p:bg>
    <p:spTree>
      <p:nvGrpSpPr>
        <p:cNvPr id="1" name=""/>
        <p:cNvGrpSpPr/>
        <p:nvPr/>
      </p:nvGrpSpPr>
      <p:grpSpPr>
        <a:xfrm>
          <a:off x="0" y="0"/>
          <a:ext cx="0" cy="0"/>
          <a:chOff x="0" y="0"/>
          <a:chExt cx="0" cy="0"/>
        </a:xfrm>
      </p:grpSpPr>
      <p:sp>
        <p:nvSpPr>
          <p:cNvPr id="4" name="TextBox 3"/>
          <p:cNvSpPr txBox="1"/>
          <p:nvPr/>
        </p:nvSpPr>
        <p:spPr>
          <a:xfrm>
            <a:off x="286538" y="161925"/>
            <a:ext cx="6107762" cy="830997"/>
          </a:xfrm>
          <a:prstGeom prst="rect">
            <a:avLst/>
          </a:prstGeom>
          <a:noFill/>
        </p:spPr>
        <p:txBody>
          <a:bodyPr wrap="none" rtlCol="0">
            <a:spAutoFit/>
          </a:bodyPr>
          <a:lstStyle/>
          <a:p>
            <a:r>
              <a:rPr lang="ru-RU" sz="2400" i="1" dirty="0">
                <a:solidFill>
                  <a:srgbClr val="373737"/>
                </a:solidFill>
                <a:latin typeface="Yu Gothic UI Light" panose="020B0300000000000000" pitchFamily="34" charset="-128"/>
                <a:ea typeface="Yu Gothic UI Light" panose="020B0300000000000000" pitchFamily="34" charset="-128"/>
              </a:rPr>
              <a:t>Меры социальной поддержки </a:t>
            </a:r>
            <a:r>
              <a:rPr lang="ru-RU" sz="2400" i="1" dirty="0" smtClean="0">
                <a:solidFill>
                  <a:srgbClr val="373737"/>
                </a:solidFill>
                <a:latin typeface="Yu Gothic UI Light" panose="020B0300000000000000" pitchFamily="34" charset="-128"/>
                <a:ea typeface="Yu Gothic UI Light" panose="020B0300000000000000" pitchFamily="34" charset="-128"/>
              </a:rPr>
              <a:t>медицинских</a:t>
            </a:r>
            <a:endParaRPr lang="en-US" sz="2400" i="1" dirty="0" smtClean="0">
              <a:solidFill>
                <a:srgbClr val="373737"/>
              </a:solidFill>
              <a:latin typeface="Yu Gothic UI Light" panose="020B0300000000000000" pitchFamily="34" charset="-128"/>
              <a:ea typeface="Yu Gothic UI Light" panose="020B0300000000000000" pitchFamily="34" charset="-128"/>
            </a:endParaRPr>
          </a:p>
          <a:p>
            <a:r>
              <a:rPr lang="ru-RU" sz="2400" i="1" dirty="0" smtClean="0">
                <a:solidFill>
                  <a:srgbClr val="373737"/>
                </a:solidFill>
                <a:latin typeface="Yu Gothic UI Light" panose="020B0300000000000000" pitchFamily="34" charset="-128"/>
                <a:ea typeface="Yu Gothic UI Light" panose="020B0300000000000000" pitchFamily="34" charset="-128"/>
              </a:rPr>
              <a:t>работников Липецкой </a:t>
            </a:r>
            <a:r>
              <a:rPr lang="ru-RU" sz="2400" i="1" dirty="0">
                <a:solidFill>
                  <a:srgbClr val="373737"/>
                </a:solidFill>
                <a:latin typeface="Yu Gothic UI Light" panose="020B0300000000000000" pitchFamily="34" charset="-128"/>
                <a:ea typeface="Yu Gothic UI Light" panose="020B0300000000000000" pitchFamily="34" charset="-128"/>
              </a:rPr>
              <a:t>области</a:t>
            </a:r>
            <a:endParaRPr lang="ru-RU" sz="2400" dirty="0">
              <a:effectLst/>
              <a:latin typeface="Yu Gothic UI Light" panose="020B0300000000000000" pitchFamily="34" charset="-128"/>
              <a:ea typeface="Yu Gothic UI Light" panose="020B0300000000000000" pitchFamily="34" charset="-128"/>
            </a:endParaRPr>
          </a:p>
        </p:txBody>
      </p:sp>
      <p:sp>
        <p:nvSpPr>
          <p:cNvPr id="5" name="Овал 4"/>
          <p:cNvSpPr/>
          <p:nvPr/>
        </p:nvSpPr>
        <p:spPr>
          <a:xfrm>
            <a:off x="7639050" y="2286000"/>
            <a:ext cx="4352925" cy="4105276"/>
          </a:xfrm>
          <a:prstGeom prst="ellipse">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8058150" y="3376613"/>
            <a:ext cx="1924050" cy="1924050"/>
          </a:xfrm>
          <a:prstGeom prst="ellipse">
            <a:avLst/>
          </a:prstGeom>
          <a:solidFill>
            <a:srgbClr val="DBBA99">
              <a:alpha val="77000"/>
            </a:srgbClr>
          </a:solidFill>
          <a:ln>
            <a:solidFill>
              <a:srgbClr val="DDC1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mj-lt"/>
              </a:rPr>
              <a:t>Меры социальной поддержки медицинских работников</a:t>
            </a:r>
            <a:endParaRPr lang="ru-RU" sz="1400" dirty="0">
              <a:solidFill>
                <a:schemeClr val="tx1"/>
              </a:solidFill>
              <a:latin typeface="+mj-lt"/>
            </a:endParaRPr>
          </a:p>
        </p:txBody>
      </p:sp>
      <p:sp>
        <p:nvSpPr>
          <p:cNvPr id="11" name="Овал 10"/>
          <p:cNvSpPr/>
          <p:nvPr/>
        </p:nvSpPr>
        <p:spPr>
          <a:xfrm>
            <a:off x="9639301" y="3376613"/>
            <a:ext cx="1924050" cy="1924050"/>
          </a:xfrm>
          <a:prstGeom prst="ellipse">
            <a:avLst/>
          </a:prstGeom>
          <a:solidFill>
            <a:srgbClr val="BAD4BA">
              <a:alpha val="76000"/>
            </a:srgbClr>
          </a:solidFill>
          <a:ln>
            <a:solidFill>
              <a:srgbClr val="BAD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mj-lt"/>
              </a:rPr>
              <a:t>Поддержка лиц, обучающихся в рамках целевого обучения</a:t>
            </a:r>
            <a:endParaRPr lang="ru-RU" sz="1400" dirty="0">
              <a:solidFill>
                <a:schemeClr val="tx1"/>
              </a:solidFill>
              <a:latin typeface="+mj-lt"/>
            </a:endParaRPr>
          </a:p>
        </p:txBody>
      </p:sp>
      <p:sp>
        <p:nvSpPr>
          <p:cNvPr id="16" name="Прямоугольник 15"/>
          <p:cNvSpPr/>
          <p:nvPr/>
        </p:nvSpPr>
        <p:spPr>
          <a:xfrm>
            <a:off x="266701" y="1252746"/>
            <a:ext cx="3190874" cy="5170646"/>
          </a:xfrm>
          <a:prstGeom prst="rect">
            <a:avLst/>
          </a:prstGeom>
        </p:spPr>
        <p:txBody>
          <a:bodyPr wrap="square">
            <a:spAutoFit/>
          </a:bodyPr>
          <a:lstStyle/>
          <a:p>
            <a:pPr marL="171450" indent="-171450">
              <a:buFont typeface="Arial" panose="020B0604020202020204" pitchFamily="34" charset="0"/>
              <a:buChar char="•"/>
            </a:pPr>
            <a:r>
              <a:rPr lang="ru-RU" sz="1100" dirty="0" smtClean="0">
                <a:latin typeface="+mj-lt"/>
              </a:rPr>
              <a:t>социальная выплата на приобретение или строительство жилья врачам дефицитных специальностей, нуждающимся в улучшении жилищных условий (Анестезиология-реаниматология, Инфекционные болезни, Общая врачебная практика (семейная медицина), Онкология, Офтальмология, Педиатрия, Терапия, Неонатология, акушерство и гинекология, психиатрия, психиатрия-наркология, психотерапия). </a:t>
            </a:r>
            <a:r>
              <a:rPr lang="ru-RU" sz="1100" dirty="0">
                <a:latin typeface="+mj-lt"/>
              </a:rPr>
              <a:t>Р</a:t>
            </a:r>
            <a:r>
              <a:rPr lang="ru-RU" sz="1100" dirty="0" smtClean="0">
                <a:latin typeface="+mj-lt"/>
              </a:rPr>
              <a:t>азмер </a:t>
            </a:r>
            <a:r>
              <a:rPr lang="ru-RU" sz="1100" dirty="0">
                <a:latin typeface="+mj-lt"/>
              </a:rPr>
              <a:t>социальной выплаты на покупку и строительство жилья в 2022 году составил </a:t>
            </a:r>
            <a:r>
              <a:rPr lang="ru-RU" sz="1100" b="1" dirty="0">
                <a:solidFill>
                  <a:srgbClr val="0F7F2C"/>
                </a:solidFill>
                <a:latin typeface="+mj-lt"/>
              </a:rPr>
              <a:t>от 1,1 до 3,1 млн. руб</a:t>
            </a:r>
            <a:r>
              <a:rPr lang="ru-RU" sz="1100" b="1" dirty="0" smtClean="0">
                <a:solidFill>
                  <a:srgbClr val="0F7F2C"/>
                </a:solidFill>
                <a:latin typeface="+mj-lt"/>
              </a:rPr>
              <a:t>.</a:t>
            </a:r>
            <a:r>
              <a:rPr lang="ru-RU" sz="1100" dirty="0" smtClean="0">
                <a:latin typeface="+mj-lt"/>
              </a:rPr>
              <a:t>;</a:t>
            </a:r>
          </a:p>
          <a:p>
            <a:pPr marL="171450" indent="-171450">
              <a:buFont typeface="Arial" panose="020B0604020202020204" pitchFamily="34" charset="0"/>
              <a:buChar char="•"/>
            </a:pPr>
            <a:r>
              <a:rPr lang="ru-RU" sz="1100" dirty="0" smtClean="0">
                <a:latin typeface="+mj-lt"/>
              </a:rPr>
              <a:t>ежемесячная денежная компенсация по оплате жилищно-коммунальных услуг медицинским работникам, работающим в сельской местности, рабочих поселках (поселках городского типа) (</a:t>
            </a:r>
            <a:r>
              <a:rPr lang="ru-RU" sz="1100" b="1" dirty="0" smtClean="0">
                <a:solidFill>
                  <a:srgbClr val="0F7F2C"/>
                </a:solidFill>
                <a:latin typeface="+mj-lt"/>
              </a:rPr>
              <a:t>308 руб.</a:t>
            </a:r>
            <a:r>
              <a:rPr lang="ru-RU" sz="1100" dirty="0" smtClean="0">
                <a:latin typeface="+mj-lt"/>
              </a:rPr>
              <a:t>, имеющим на иждивении нетрудоспособных членов семьи, совместно с ними проживающих, размер компенсации составляет </a:t>
            </a:r>
            <a:r>
              <a:rPr lang="ru-RU" sz="1100" b="1" dirty="0" smtClean="0">
                <a:solidFill>
                  <a:srgbClr val="0F7F2C"/>
                </a:solidFill>
                <a:latin typeface="+mj-lt"/>
              </a:rPr>
              <a:t>462 руб</a:t>
            </a:r>
            <a:r>
              <a:rPr lang="ru-RU" sz="1100" dirty="0" smtClean="0">
                <a:solidFill>
                  <a:srgbClr val="0F7F2C"/>
                </a:solidFill>
                <a:latin typeface="+mj-lt"/>
              </a:rPr>
              <a:t>.</a:t>
            </a:r>
            <a:r>
              <a:rPr lang="ru-RU" sz="1100" dirty="0" smtClean="0">
                <a:latin typeface="+mj-lt"/>
              </a:rPr>
              <a:t>);</a:t>
            </a:r>
            <a:endParaRPr lang="ru-RU" sz="1100" dirty="0">
              <a:latin typeface="+mj-lt"/>
            </a:endParaRPr>
          </a:p>
          <a:p>
            <a:pPr marL="171450" indent="-171450">
              <a:buFont typeface="Arial" panose="020B0604020202020204" pitchFamily="34" charset="0"/>
              <a:buChar char="•"/>
            </a:pPr>
            <a:r>
              <a:rPr lang="ru-RU" sz="1100" dirty="0" smtClean="0">
                <a:latin typeface="+mj-lt"/>
              </a:rPr>
              <a:t>единовременная социальная выплата в размере </a:t>
            </a:r>
            <a:r>
              <a:rPr lang="ru-RU" sz="1100" b="1" dirty="0" smtClean="0">
                <a:solidFill>
                  <a:srgbClr val="0F7F2C"/>
                </a:solidFill>
                <a:latin typeface="+mj-lt"/>
              </a:rPr>
              <a:t>1,5 млн. руб. </a:t>
            </a:r>
            <a:r>
              <a:rPr lang="ru-RU" sz="1100" dirty="0" smtClean="0">
                <a:latin typeface="+mj-lt"/>
              </a:rPr>
              <a:t>(«Губернаторские полтора миллиона») для врачей, впервые трудоустраивающихся в городские и сельские государственные медицинские организации по </a:t>
            </a:r>
            <a:r>
              <a:rPr lang="ru-RU" sz="1100" b="1" dirty="0" smtClean="0">
                <a:latin typeface="+mj-lt"/>
              </a:rPr>
              <a:t>12</a:t>
            </a:r>
            <a:r>
              <a:rPr lang="ru-RU" sz="1100" dirty="0" smtClean="0">
                <a:latin typeface="+mj-lt"/>
              </a:rPr>
              <a:t> наиболее дефицитным специальностям, не обучавшимся ранее по договорам о целевом обучении и взявшим обязательство отработать не менее 5 лет в государственной медицинской организации;</a:t>
            </a:r>
          </a:p>
        </p:txBody>
      </p:sp>
      <p:sp>
        <p:nvSpPr>
          <p:cNvPr id="17" name="Прямоугольник 16"/>
          <p:cNvSpPr/>
          <p:nvPr/>
        </p:nvSpPr>
        <p:spPr>
          <a:xfrm>
            <a:off x="219076" y="1252746"/>
            <a:ext cx="47626" cy="5262354"/>
          </a:xfrm>
          <a:prstGeom prst="rect">
            <a:avLst/>
          </a:prstGeom>
          <a:solidFill>
            <a:srgbClr val="DDC1A3"/>
          </a:solidFill>
          <a:ln>
            <a:solidFill>
              <a:srgbClr val="DDC1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Рисунок 17"/>
          <p:cNvPicPr>
            <a:picLocks noChangeAspect="1"/>
          </p:cNvPicPr>
          <p:nvPr/>
        </p:nvPicPr>
        <p:blipFill>
          <a:blip r:embed="rId2"/>
          <a:stretch>
            <a:fillRect/>
          </a:stretch>
        </p:blipFill>
        <p:spPr>
          <a:xfrm>
            <a:off x="3611682" y="1252746"/>
            <a:ext cx="62111" cy="5273497"/>
          </a:xfrm>
          <a:prstGeom prst="rect">
            <a:avLst/>
          </a:prstGeom>
        </p:spPr>
      </p:pic>
      <p:sp>
        <p:nvSpPr>
          <p:cNvPr id="19" name="Прямоугольник 18"/>
          <p:cNvSpPr/>
          <p:nvPr/>
        </p:nvSpPr>
        <p:spPr>
          <a:xfrm>
            <a:off x="3690937" y="1257717"/>
            <a:ext cx="3876675" cy="5339923"/>
          </a:xfrm>
          <a:prstGeom prst="rect">
            <a:avLst/>
          </a:prstGeom>
        </p:spPr>
        <p:txBody>
          <a:bodyPr wrap="square">
            <a:spAutoFit/>
          </a:bodyPr>
          <a:lstStyle/>
          <a:p>
            <a:pPr marL="171450" indent="-171450">
              <a:buFont typeface="Arial" panose="020B0604020202020204" pitchFamily="34" charset="0"/>
              <a:buChar char="•"/>
            </a:pPr>
            <a:r>
              <a:rPr lang="ru-RU" sz="1100" dirty="0" smtClean="0">
                <a:latin typeface="+mj-lt"/>
              </a:rPr>
              <a:t>ежемесячная денежная компенсация за наем (поднаем) жилых помещений врачам, работающим на территории муниципальных районов области и врачам дефицитных специальностей г. Липецка и г. Ельца, фельдшерам скорой медицинской помощи не имеющих жилых помещений, принадлежащих им на праве собственности или на основании договора социального найма государственного либо муниципального жилищного фонда, на территории муниципального района области или городского округа по месту основной работы (</a:t>
            </a:r>
            <a:r>
              <a:rPr lang="ru-RU" sz="1100" b="1" dirty="0" smtClean="0">
                <a:solidFill>
                  <a:srgbClr val="0F7F2C"/>
                </a:solidFill>
                <a:latin typeface="+mj-lt"/>
              </a:rPr>
              <a:t>от 10 до 15 тыс. руб</a:t>
            </a:r>
            <a:r>
              <a:rPr lang="ru-RU" sz="1100" dirty="0" smtClean="0">
                <a:latin typeface="+mj-lt"/>
              </a:rPr>
              <a:t>. в зависимости от количества членов семьи);</a:t>
            </a:r>
            <a:endParaRPr lang="ru-RU" sz="1100" dirty="0">
              <a:latin typeface="+mj-lt"/>
            </a:endParaRPr>
          </a:p>
          <a:p>
            <a:pPr marL="171450" indent="-171450">
              <a:buFont typeface="Arial" panose="020B0604020202020204" pitchFamily="34" charset="0"/>
              <a:buChar char="•"/>
            </a:pPr>
            <a:r>
              <a:rPr lang="ru-RU" sz="1100" dirty="0" smtClean="0">
                <a:latin typeface="+mj-lt"/>
              </a:rPr>
              <a:t>единовременная выплата для улучшения бытовых условий выпускникам профессиональных образовательных организаций, трудоустроившимся в государственные медицинские организации области на должности специалистов со средним медицинским образованием фельдшерско-акушерских пунктов, составляет </a:t>
            </a:r>
            <a:r>
              <a:rPr lang="ru-RU" sz="1100" b="1" dirty="0" smtClean="0">
                <a:solidFill>
                  <a:srgbClr val="0F7F2C"/>
                </a:solidFill>
                <a:latin typeface="+mj-lt"/>
              </a:rPr>
              <a:t>50 тыс. руб</a:t>
            </a:r>
            <a:r>
              <a:rPr lang="ru-RU" sz="1100" dirty="0" smtClean="0">
                <a:latin typeface="+mj-lt"/>
              </a:rPr>
              <a:t>., для фельдшеров скорой медицинской помощи, либо медицинских сестер (братьев), или медицинских сестер - </a:t>
            </a:r>
            <a:r>
              <a:rPr lang="ru-RU" sz="1100" dirty="0" err="1" smtClean="0">
                <a:latin typeface="+mj-lt"/>
              </a:rPr>
              <a:t>анестезистов</a:t>
            </a:r>
            <a:r>
              <a:rPr lang="ru-RU" sz="1100" dirty="0" smtClean="0">
                <a:latin typeface="+mj-lt"/>
              </a:rPr>
              <a:t> выездных бригад скорой медицинской помощи составляет </a:t>
            </a:r>
            <a:r>
              <a:rPr lang="ru-RU" sz="1100" b="1" dirty="0" smtClean="0">
                <a:solidFill>
                  <a:srgbClr val="0F7F2C"/>
                </a:solidFill>
                <a:latin typeface="+mj-lt"/>
              </a:rPr>
              <a:t>100 тыс. руб.;</a:t>
            </a:r>
            <a:endParaRPr lang="ru-RU" sz="1100" b="1" dirty="0">
              <a:solidFill>
                <a:srgbClr val="0F7F2C"/>
              </a:solidFill>
              <a:latin typeface="+mj-lt"/>
            </a:endParaRPr>
          </a:p>
          <a:p>
            <a:pPr marL="171450" indent="-171450">
              <a:buFont typeface="Arial" panose="020B0604020202020204" pitchFamily="34" charset="0"/>
              <a:buChar char="•"/>
            </a:pPr>
            <a:r>
              <a:rPr lang="ru-RU" sz="1100" dirty="0" smtClean="0">
                <a:latin typeface="+mj-lt"/>
              </a:rPr>
              <a:t>реализация </a:t>
            </a:r>
            <a:r>
              <a:rPr lang="ru-RU" sz="1100" dirty="0" err="1" smtClean="0">
                <a:latin typeface="+mj-lt"/>
              </a:rPr>
              <a:t>софинансируемой</a:t>
            </a:r>
            <a:r>
              <a:rPr lang="ru-RU" sz="1100" dirty="0" smtClean="0">
                <a:latin typeface="+mj-lt"/>
              </a:rPr>
              <a:t> областью федеральной программы «Земский доктор» и «Земский фельдшер» (единовременная компенсационная выплата предоставляется врачам и средним медицинским работникам ФАП, прибывшим (переехавшим) на работу в сельские населенные пункты, либо рабочие поселки, либо поселки городского типа, либо города с населением до 50 тыс. человек, в размере </a:t>
            </a:r>
            <a:r>
              <a:rPr lang="ru-RU" sz="1100" b="1" dirty="0" smtClean="0">
                <a:solidFill>
                  <a:srgbClr val="0F7F2C"/>
                </a:solidFill>
                <a:latin typeface="+mj-lt"/>
              </a:rPr>
              <a:t>от 500 до 750 тыс. руб</a:t>
            </a:r>
            <a:r>
              <a:rPr lang="ru-RU" sz="1100" dirty="0" smtClean="0">
                <a:latin typeface="+mj-lt"/>
              </a:rPr>
              <a:t>. для средних медработников ФАП, </a:t>
            </a:r>
            <a:r>
              <a:rPr lang="ru-RU" sz="1100" b="1" dirty="0" smtClean="0">
                <a:solidFill>
                  <a:srgbClr val="0F7F2C"/>
                </a:solidFill>
                <a:latin typeface="+mj-lt"/>
              </a:rPr>
              <a:t>от 1 до 1,5 млн. руб</a:t>
            </a:r>
            <a:r>
              <a:rPr lang="ru-RU" sz="1100" dirty="0" smtClean="0">
                <a:latin typeface="+mj-lt"/>
              </a:rPr>
              <a:t>. для врачей). Срок отработки – не менее 5 лет.</a:t>
            </a:r>
            <a:endParaRPr lang="ru-RU" sz="1100" dirty="0">
              <a:latin typeface="+mj-lt"/>
            </a:endParaRPr>
          </a:p>
        </p:txBody>
      </p:sp>
      <p:sp>
        <p:nvSpPr>
          <p:cNvPr id="20" name="Прямоугольник 19"/>
          <p:cNvSpPr/>
          <p:nvPr/>
        </p:nvSpPr>
        <p:spPr>
          <a:xfrm>
            <a:off x="7915275" y="399708"/>
            <a:ext cx="4243388" cy="1546577"/>
          </a:xfrm>
          <a:prstGeom prst="rect">
            <a:avLst/>
          </a:prstGeom>
        </p:spPr>
        <p:txBody>
          <a:bodyPr wrap="square">
            <a:spAutoFit/>
          </a:bodyPr>
          <a:lstStyle/>
          <a:p>
            <a:pPr marL="171450" indent="-171450">
              <a:buFont typeface="Arial" panose="020B0604020202020204" pitchFamily="34" charset="0"/>
              <a:buChar char="•"/>
            </a:pPr>
            <a:r>
              <a:rPr lang="ru-RU" sz="1050" dirty="0" smtClean="0">
                <a:latin typeface="+mj-lt"/>
              </a:rPr>
              <a:t>целевая подготовка специалистов по программам </a:t>
            </a:r>
            <a:r>
              <a:rPr lang="ru-RU" sz="1050" dirty="0" err="1" smtClean="0">
                <a:latin typeface="+mj-lt"/>
              </a:rPr>
              <a:t>специалитета</a:t>
            </a:r>
            <a:r>
              <a:rPr lang="ru-RU" sz="1050" dirty="0" smtClean="0">
                <a:latin typeface="+mj-lt"/>
              </a:rPr>
              <a:t> и ординатуры в медицинских ВУЗах с обязательным предоставлением «региональной стипендии» в течение всего периода обучения (ежемесячных стипендий лицам, обучающимся по договорам о целевом обучении по программам </a:t>
            </a:r>
            <a:r>
              <a:rPr lang="ru-RU" sz="1050" dirty="0" err="1" smtClean="0">
                <a:latin typeface="+mj-lt"/>
              </a:rPr>
              <a:t>специалитета</a:t>
            </a:r>
            <a:r>
              <a:rPr lang="ru-RU" sz="1050" dirty="0" smtClean="0">
                <a:latin typeface="+mj-lt"/>
              </a:rPr>
              <a:t> в размере </a:t>
            </a:r>
            <a:r>
              <a:rPr lang="ru-RU" sz="1050" b="1" dirty="0" smtClean="0">
                <a:solidFill>
                  <a:srgbClr val="0F7F2C"/>
                </a:solidFill>
                <a:latin typeface="+mj-lt"/>
              </a:rPr>
              <a:t>6700 рублей </a:t>
            </a:r>
            <a:r>
              <a:rPr lang="ru-RU" sz="1050" dirty="0" smtClean="0">
                <a:latin typeface="+mj-lt"/>
              </a:rPr>
              <a:t>и по программам ординатуры в размере </a:t>
            </a:r>
            <a:r>
              <a:rPr lang="ru-RU" sz="1050" b="1" dirty="0" smtClean="0">
                <a:solidFill>
                  <a:srgbClr val="0F7F2C"/>
                </a:solidFill>
                <a:latin typeface="+mj-lt"/>
              </a:rPr>
              <a:t>5000 рублей</a:t>
            </a:r>
            <a:r>
              <a:rPr lang="ru-RU" sz="1050" dirty="0" smtClean="0">
                <a:latin typeface="+mj-lt"/>
              </a:rPr>
              <a:t>;</a:t>
            </a:r>
            <a:endParaRPr lang="ru-RU" sz="1050" dirty="0">
              <a:latin typeface="+mj-lt"/>
            </a:endParaRPr>
          </a:p>
          <a:p>
            <a:pPr marL="171450" indent="-171450">
              <a:buFont typeface="Arial" panose="020B0604020202020204" pitchFamily="34" charset="0"/>
              <a:buChar char="•"/>
            </a:pPr>
            <a:r>
              <a:rPr lang="ru-RU" sz="1050" dirty="0" smtClean="0">
                <a:latin typeface="+mj-lt"/>
              </a:rPr>
              <a:t>ежегодная выплата в размере </a:t>
            </a:r>
            <a:r>
              <a:rPr lang="ru-RU" sz="1050" b="1" dirty="0" smtClean="0">
                <a:solidFill>
                  <a:srgbClr val="0F7F2C"/>
                </a:solidFill>
                <a:latin typeface="+mj-lt"/>
              </a:rPr>
              <a:t>150 тыс. руб</a:t>
            </a:r>
            <a:r>
              <a:rPr lang="ru-RU" sz="1050" dirty="0" smtClean="0">
                <a:latin typeface="+mj-lt"/>
              </a:rPr>
              <a:t>. студентам, обучающимся не на условиях целевого обучения по программам ординатуры и заключившим договор о целевом обучении.</a:t>
            </a:r>
            <a:endParaRPr lang="ru-RU" sz="1050" dirty="0">
              <a:latin typeface="+mj-lt"/>
            </a:endParaRPr>
          </a:p>
        </p:txBody>
      </p:sp>
      <p:sp>
        <p:nvSpPr>
          <p:cNvPr id="21" name="Прямоугольник 20"/>
          <p:cNvSpPr/>
          <p:nvPr/>
        </p:nvSpPr>
        <p:spPr>
          <a:xfrm flipH="1">
            <a:off x="7852412" y="496721"/>
            <a:ext cx="45719" cy="1352550"/>
          </a:xfrm>
          <a:prstGeom prst="rect">
            <a:avLst/>
          </a:prstGeom>
          <a:solidFill>
            <a:srgbClr val="BAD4BA"/>
          </a:solidFill>
          <a:ln>
            <a:solidFill>
              <a:srgbClr val="BAD4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51598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499</Words>
  <Application>Microsoft Office PowerPoint</Application>
  <PresentationFormat>Произвольный</PresentationFormat>
  <Paragraphs>12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Миронова Екатерина Александровна</cp:lastModifiedBy>
  <cp:revision>14</cp:revision>
  <cp:lastPrinted>2023-05-18T06:12:22Z</cp:lastPrinted>
  <dcterms:created xsi:type="dcterms:W3CDTF">2022-11-09T09:10:36Z</dcterms:created>
  <dcterms:modified xsi:type="dcterms:W3CDTF">2023-05-23T06:45:37Z</dcterms:modified>
</cp:coreProperties>
</file>