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66" r:id="rId2"/>
    <p:sldId id="373" r:id="rId3"/>
    <p:sldId id="374" r:id="rId4"/>
    <p:sldId id="389" r:id="rId5"/>
    <p:sldId id="390" r:id="rId6"/>
    <p:sldId id="392" r:id="rId7"/>
    <p:sldId id="391" r:id="rId8"/>
    <p:sldId id="393" r:id="rId9"/>
    <p:sldId id="394" r:id="rId10"/>
    <p:sldId id="395" r:id="rId11"/>
    <p:sldId id="396" r:id="rId12"/>
    <p:sldId id="407" r:id="rId13"/>
    <p:sldId id="399" r:id="rId14"/>
    <p:sldId id="401" r:id="rId15"/>
    <p:sldId id="412" r:id="rId16"/>
    <p:sldId id="406" r:id="rId17"/>
    <p:sldId id="415" r:id="rId18"/>
    <p:sldId id="408" r:id="rId19"/>
    <p:sldId id="409" r:id="rId20"/>
    <p:sldId id="410" r:id="rId21"/>
    <p:sldId id="413" r:id="rId22"/>
    <p:sldId id="411" r:id="rId23"/>
  </p:sldIdLst>
  <p:sldSz cx="9144000" cy="5143500" type="screen16x9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ACEC"/>
    <a:srgbClr val="393E37"/>
    <a:srgbClr val="9C968A"/>
    <a:srgbClr val="62656A"/>
    <a:srgbClr val="1E2018"/>
    <a:srgbClr val="2D2B1E"/>
    <a:srgbClr val="6A6967"/>
    <a:srgbClr val="6B9EDB"/>
    <a:srgbClr val="011E1A"/>
    <a:srgbClr val="473A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145" autoAdjust="0"/>
  </p:normalViewPr>
  <p:slideViewPr>
    <p:cSldViewPr>
      <p:cViewPr>
        <p:scale>
          <a:sx n="161" d="100"/>
          <a:sy n="161" d="100"/>
        </p:scale>
        <p:origin x="-96" y="-2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576DCEEB-341D-4306-AEC1-D2A4D81D33B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53B3DC73-BEBB-4927-AFBD-AD43AB6992F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DDEEC39-5E78-49C6-80FF-D305F33FD071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="" xmlns:a16="http://schemas.microsoft.com/office/drawing/2014/main" id="{166457C1-E671-4383-85F8-2817002F6EE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="" xmlns:a16="http://schemas.microsoft.com/office/drawing/2014/main" id="{BD9CCAE3-87F7-4F24-B89D-87D1850D83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BFB5CFD9-2F61-4C17-B1CA-A022F644F60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274A8AA-EC7E-4584-A3DD-7E59A193E5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7BD45667-18A8-46B9-988A-DF84F450A06B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026437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1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10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4449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11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04584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12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01949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13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0683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14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24785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15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97889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16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74548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17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81052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18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75717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19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9401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2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20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20212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21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02327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22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68767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3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4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9617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5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5739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6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21253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7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5736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8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0560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EACF1017-3C1A-4B04-A60C-7D203205CF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A3A4E-123B-4DE4-BC4C-F40B7FBA5F56}" type="slidenum">
              <a:rPr lang="ru-RU" altLang="en-US">
                <a:latin typeface="Calibri" panose="020F0502020204030204" pitchFamily="34" charset="0"/>
              </a:rPr>
              <a:pPr eaLnBrk="1" hangingPunct="1"/>
              <a:t>9</a:t>
            </a:fld>
            <a:endParaRPr lang="ru-RU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7D2F045B-6B8B-4A3E-BDA0-5D944B3DC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2950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>
            <a:extLst>
              <a:ext uri="{FF2B5EF4-FFF2-40B4-BE49-F238E27FC236}">
                <a16:creationId xmlns="" xmlns:a16="http://schemas.microsoft.com/office/drawing/2014/main" id="{8633E0E4-D1DE-45CC-BA83-D43EF6AB6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0188" indent="-230188" eaLnBrk="1" hangingPunct="1">
              <a:lnSpc>
                <a:spcPct val="90000"/>
              </a:lnSpc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8461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D478C89-684E-4AAE-BD89-958A26AD4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A3E4E-C88E-4465-8AE1-1F002E1B7C26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73D060A-3FDB-4B6F-B915-C87F004A5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8790486-4874-405D-AD4B-FBD4C9024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A1FB2C-DF91-4F7D-9FE5-89089BC7D1EC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4213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581AFA5-618B-4716-8C00-4A5CA7705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9E5FC-C303-4669-AFEB-39BFF1DEE3A8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AF1C665-A1EC-4248-BEE8-2DD79806B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FC199EB-9F44-437E-973A-A67933F23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65A3F-711A-4FFC-B542-E3284C19F7FB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6505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9046F28-0413-4CDB-9B8B-E53B65157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DC425-C757-4D46-98CC-287B07294883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CBBFF65-F32D-4F34-A01E-BE0BDB0F5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A77FE46-D384-4C51-B8E0-3B122A7EB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EBE8A5-1B4E-4F0B-AA73-E0CE4AD0884E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089498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457200"/>
            <a:ext cx="77724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="" xmlns:a16="http://schemas.microsoft.com/office/drawing/2014/main" id="{F55F075F-8BBD-4EF1-A188-F2873D5E2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6D7D1-DC66-4DDE-9798-6FEEBC7D0077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CAF74221-3FC9-4DF2-9662-0C929FC3B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="" xmlns:a16="http://schemas.microsoft.com/office/drawing/2014/main" id="{32E345F9-6A09-4C82-88BE-42C61DF8E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CFC7BC-1175-412C-837E-DC8FD3FA4D08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45608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73663CA-2D5A-4AFC-A5B1-885FF5EC8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B1287-72D3-4C7E-9C1D-A71A4467A671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36CFF34-F2FF-4244-9EC3-29367CF95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9985ED7-32FB-435A-AEC2-7877A953E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276B90-C397-4735-9382-CDB185F40591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15627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2A0DBA7-52AD-4C16-A9FA-146F5E16C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9A7CD-0448-46FE-A180-3A403742055B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4C278B0-D74E-40F4-AA05-90DD3DC16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362DD88-A881-488F-A383-F52F716AD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A3A4A0-6763-4FB5-BE64-82178EBC521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60098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3F89ADA2-C6A8-4BF8-8C07-C27A3D83B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9187B-7FF5-4A36-A072-8BA4E0988D43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2BC2EBDB-034D-4E9E-840C-AA1AAA7D5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86B13FEE-B42A-48D8-8EB5-B91758211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9848D3-5041-4FB2-8615-F603F6812FB7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62840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="" xmlns:a16="http://schemas.microsoft.com/office/drawing/2014/main" id="{5112F485-4F08-4CA9-ABC2-4F93010B1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F4040-D6E2-46B4-8355-3D80FB0BC98A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="" xmlns:a16="http://schemas.microsoft.com/office/drawing/2014/main" id="{506E4B72-6E19-47F2-AE4C-5B85E365A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="" xmlns:a16="http://schemas.microsoft.com/office/drawing/2014/main" id="{151B9A75-93C6-4D0C-B950-F5D8816E6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B18B87-CC6D-43F3-B4A3-D7DA3BF5C8C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95140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="" xmlns:a16="http://schemas.microsoft.com/office/drawing/2014/main" id="{F72729D3-6072-4DE0-BABC-078149C39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1719D-73D2-437C-B025-CBA1BACEE5E0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2BE91432-09F7-4070-A2A4-32F7450B1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="" xmlns:a16="http://schemas.microsoft.com/office/drawing/2014/main" id="{FFBC270C-EFCF-4DB2-8D39-3759DB937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A460FD-63B6-4B86-9F61-7A7FEB50B2FC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6542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="" xmlns:a16="http://schemas.microsoft.com/office/drawing/2014/main" id="{592FF7D9-BE7C-4F54-8B3D-7B75810C8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DA2EF-BD41-4CFA-92F8-FADF7E34FB85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="" xmlns:a16="http://schemas.microsoft.com/office/drawing/2014/main" id="{CCE89425-572D-45FC-BD1A-32A60DC1B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="" xmlns:a16="http://schemas.microsoft.com/office/drawing/2014/main" id="{DD3DE66F-532A-424A-B79D-770A8D2A5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22AE3D-0613-487D-BCB5-243E364844B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47519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13E78A93-75F5-475E-9E4F-9C07E269A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308D6-A0FF-432C-A1EA-6ABD250E58C1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3CC910E0-B164-4F59-BE81-157E7119E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2A3CD850-8179-4E5F-AA65-EA83F4BE7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57AA8A-1E8E-47AF-B178-6A6BF2B773BA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12482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02E16735-2F3F-42C0-ABF0-4570F3951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F8038-F848-431C-A628-2CE475E21BE3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7A3F3E8F-0E29-4512-93F3-0651FEC7B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761089F1-DC80-4767-9CBC-D5E2128FA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537D43-6F6C-4FE8-990D-E3765A31EF11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87550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>
            <a:extLst>
              <a:ext uri="{FF2B5EF4-FFF2-40B4-BE49-F238E27FC236}">
                <a16:creationId xmlns="" xmlns:a16="http://schemas.microsoft.com/office/drawing/2014/main" id="{404D888D-69BF-4525-9329-2137E3FB94C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заголовка</a:t>
            </a:r>
          </a:p>
        </p:txBody>
      </p:sp>
      <p:sp>
        <p:nvSpPr>
          <p:cNvPr id="12291" name="Текст 2">
            <a:extLst>
              <a:ext uri="{FF2B5EF4-FFF2-40B4-BE49-F238E27FC236}">
                <a16:creationId xmlns="" xmlns:a16="http://schemas.microsoft.com/office/drawing/2014/main" id="{D33C0E66-6859-4B31-AD7D-820152D39C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E6247A5-CDA3-4F29-B9EB-E8DEC097D7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973992-70A8-43A7-82C7-77F3F03790FB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DB9D96A-3B42-4522-9133-730E722B2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A3D53BB-677D-4CF2-BD74-41C6C77135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1F2193BF-C245-4C4F-A977-FF7155026B5B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5" Type="http://schemas.openxmlformats.org/officeDocument/2006/relationships/image" Target="../media/image36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2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апля 4">
            <a:extLst>
              <a:ext uri="{FF2B5EF4-FFF2-40B4-BE49-F238E27FC236}">
                <a16:creationId xmlns="" xmlns:a16="http://schemas.microsoft.com/office/drawing/2014/main" id="{2D85069B-65D9-4A23-A336-DCC176FD32B1}"/>
              </a:ext>
            </a:extLst>
          </p:cNvPr>
          <p:cNvSpPr/>
          <p:nvPr/>
        </p:nvSpPr>
        <p:spPr>
          <a:xfrm>
            <a:off x="4400112" y="857511"/>
            <a:ext cx="4026631" cy="3956913"/>
          </a:xfrm>
          <a:prstGeom prst="teardrop">
            <a:avLst/>
          </a:prstGeom>
          <a:solidFill>
            <a:srgbClr val="65A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1267" name="Picture 3" descr="Поздравление со 100-летием образования Республики Карелия"/>
          <p:cNvPicPr>
            <a:picLocks noChangeAspect="1" noChangeArrowheads="1"/>
          </p:cNvPicPr>
          <p:nvPr/>
        </p:nvPicPr>
        <p:blipFill rotWithShape="1">
          <a:blip r:embed="rId3" cstate="print"/>
          <a:srcRect l="23807" t="906" r="20308" b="1778"/>
          <a:stretch/>
        </p:blipFill>
        <p:spPr bwMode="auto">
          <a:xfrm>
            <a:off x="4619762" y="1073358"/>
            <a:ext cx="3587330" cy="3525218"/>
          </a:xfrm>
          <a:prstGeom prst="teardrop">
            <a:avLst/>
          </a:prstGeom>
          <a:noFill/>
        </p:spPr>
      </p:pic>
      <p:sp>
        <p:nvSpPr>
          <p:cNvPr id="14338" name="Rectangle 2">
            <a:extLst>
              <a:ext uri="{FF2B5EF4-FFF2-40B4-BE49-F238E27FC236}">
                <a16:creationId xmlns="" xmlns:a16="http://schemas.microsoft.com/office/drawing/2014/main" id="{536BF21E-FC10-4E80-A191-AD3C5BE28F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4846638"/>
            <a:ext cx="6858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100" i="1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cs typeface="Arial" charset="0"/>
              </a:rPr>
              <a:t>  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="" xmlns:a16="http://schemas.microsoft.com/office/drawing/2014/main" id="{5C2E8FC0-CF81-4FB4-9C01-C769644E6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50938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>
                <a:solidFill>
                  <a:schemeClr val="bg1"/>
                </a:solidFill>
              </a:rPr>
            </a:br>
            <a:r>
              <a:rPr lang="ru-RU" altLang="en-US" sz="120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40968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809" y="1986588"/>
            <a:ext cx="412220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4400" b="1" dirty="0">
                <a:solidFill>
                  <a:srgbClr val="65ACEC"/>
                </a:solidFill>
                <a:latin typeface="+mn-lt"/>
              </a:rPr>
              <a:t>Республика Карелия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8138D8F1-416E-73BB-2AFB-31B6A1D413A9}"/>
              </a:ext>
            </a:extLst>
          </p:cNvPr>
          <p:cNvSpPr/>
          <p:nvPr/>
        </p:nvSpPr>
        <p:spPr>
          <a:xfrm>
            <a:off x="0" y="-106016"/>
            <a:ext cx="9144000" cy="3264842"/>
          </a:xfrm>
          <a:prstGeom prst="rect">
            <a:avLst/>
          </a:prstGeom>
          <a:solidFill>
            <a:srgbClr val="65AC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E9FEB"/>
              </a:solidFill>
            </a:endParaRPr>
          </a:p>
        </p:txBody>
      </p:sp>
      <p:sp>
        <p:nvSpPr>
          <p:cNvPr id="40963" name="Rectangle 3">
            <a:extLst>
              <a:ext uri="{FF2B5EF4-FFF2-40B4-BE49-F238E27FC236}">
                <a16:creationId xmlns="" xmlns:a16="http://schemas.microsoft.com/office/drawing/2014/main" id="{5C2E8FC0-CF81-4FB4-9C01-C769644E6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50938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2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776" y="3278236"/>
            <a:ext cx="6562224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Центр медицинской реабилитации для детей – </a:t>
            </a:r>
          </a:p>
          <a:p>
            <a:pPr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это первый в Республике Карелия Центр, оказывающий услуги </a:t>
            </a:r>
          </a:p>
          <a:p>
            <a:pPr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по медицинской реабилитации детскому населению </a:t>
            </a:r>
            <a:b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</a:br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г. Петрозаводска и всей республики, как в условиях стационара,</a:t>
            </a:r>
          </a:p>
          <a:p>
            <a:pPr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так и в амбулаторных условиях, на базе одного учреждения</a:t>
            </a:r>
            <a:endParaRPr lang="ru-RU" altLang="en-US" sz="16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BCC354CF-66A0-BE8F-D926-FFCF4D203EC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1" t="13484" r="8824" b="9294"/>
          <a:stretch/>
        </p:blipFill>
        <p:spPr bwMode="auto">
          <a:xfrm>
            <a:off x="2672252" y="1585627"/>
            <a:ext cx="2708440" cy="1431934"/>
          </a:xfrm>
          <a:prstGeom prst="rect">
            <a:avLst/>
          </a:prstGeom>
          <a:noFill/>
          <a:ln>
            <a:noFill/>
          </a:ln>
          <a:effectLst>
            <a:outerShdw blurRad="127000" dist="50800" dir="8100000" sx="99000" sy="99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B414F5FF-5A2F-B625-9FD0-BE4529D522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9" t="14123" r="8824" b="9293"/>
          <a:stretch/>
        </p:blipFill>
        <p:spPr bwMode="auto">
          <a:xfrm>
            <a:off x="2816280" y="1352377"/>
            <a:ext cx="3016228" cy="1547772"/>
          </a:xfrm>
          <a:prstGeom prst="rect">
            <a:avLst/>
          </a:prstGeom>
          <a:noFill/>
          <a:ln>
            <a:noFill/>
          </a:ln>
          <a:effectLst>
            <a:outerShdw blurRad="114300" dist="63500" dir="7500000" sx="99000" sy="99000" algn="tr" rotWithShape="0">
              <a:prstClr val="black">
                <a:alpha val="39000"/>
              </a:prstClr>
            </a:outerShdw>
          </a:effectLst>
        </p:spPr>
      </p:pic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EED793EB-9213-97E4-7A7C-5EA62F1E411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84" r="18396" b="35835"/>
          <a:stretch/>
        </p:blipFill>
        <p:spPr bwMode="auto">
          <a:xfrm>
            <a:off x="6012020" y="949132"/>
            <a:ext cx="2520420" cy="1694626"/>
          </a:xfrm>
          <a:prstGeom prst="rect">
            <a:avLst/>
          </a:prstGeom>
          <a:noFill/>
          <a:ln>
            <a:noFill/>
          </a:ln>
          <a:effectLst>
            <a:outerShdw blurRad="127000" dist="38100" dir="8100000" sx="99000" sy="99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172D7987-8AB4-4289-5280-EA7E2D00AA8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6" t="1" r="16290" b="34986"/>
          <a:stretch/>
        </p:blipFill>
        <p:spPr bwMode="auto">
          <a:xfrm>
            <a:off x="6121770" y="708592"/>
            <a:ext cx="2842718" cy="1832640"/>
          </a:xfrm>
          <a:prstGeom prst="rect">
            <a:avLst/>
          </a:prstGeom>
          <a:noFill/>
          <a:ln>
            <a:noFill/>
          </a:ln>
          <a:effectLst>
            <a:outerShdw blurRad="762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2" name="Google Shape;542;p50">
            <a:extLst>
              <a:ext uri="{FF2B5EF4-FFF2-40B4-BE49-F238E27FC236}">
                <a16:creationId xmlns="" xmlns:a16="http://schemas.microsoft.com/office/drawing/2014/main" id="{E7185F49-2EEB-D525-3D0D-CDFD926AD9F7}"/>
              </a:ext>
            </a:extLst>
          </p:cNvPr>
          <p:cNvSpPr/>
          <p:nvPr/>
        </p:nvSpPr>
        <p:spPr>
          <a:xfrm>
            <a:off x="132809" y="670880"/>
            <a:ext cx="5386306" cy="5620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" name="Rectangle 3">
            <a:extLst>
              <a:ext uri="{FF2B5EF4-FFF2-40B4-BE49-F238E27FC236}">
                <a16:creationId xmlns="" xmlns:a16="http://schemas.microsoft.com/office/drawing/2014/main" id="{7CAE08C9-25E1-C93E-BC7E-49460FABF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158" y="738116"/>
            <a:ext cx="50987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 dirty="0">
                <a:solidFill>
                  <a:srgbClr val="65ACEC"/>
                </a:solidFill>
                <a:latin typeface="+mn-lt"/>
              </a:rPr>
              <a:t>Центр медицинской реабилитации для детей 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4111A859-DCBC-D2E6-0F13-E38BCD88FA4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79" t="18789" r="7285" b="15364"/>
          <a:stretch/>
        </p:blipFill>
        <p:spPr bwMode="auto">
          <a:xfrm>
            <a:off x="227136" y="1576099"/>
            <a:ext cx="2243254" cy="3144873"/>
          </a:xfrm>
          <a:prstGeom prst="rect">
            <a:avLst/>
          </a:prstGeom>
          <a:noFill/>
          <a:ln>
            <a:noFill/>
          </a:ln>
          <a:effectLst>
            <a:outerShdw blurRad="139700" dist="38100" dir="8100000" sx="103000" sy="103000" algn="tr" rotWithShape="0">
              <a:schemeClr val="tx1">
                <a:lumMod val="65000"/>
                <a:lumOff val="35000"/>
                <a:alpha val="42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253768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8138D8F1-416E-73BB-2AFB-31B6A1D413A9}"/>
              </a:ext>
            </a:extLst>
          </p:cNvPr>
          <p:cNvSpPr/>
          <p:nvPr/>
        </p:nvSpPr>
        <p:spPr>
          <a:xfrm>
            <a:off x="6358588" y="-56139"/>
            <a:ext cx="2785412" cy="5199639"/>
          </a:xfrm>
          <a:prstGeom prst="rect">
            <a:avLst/>
          </a:prstGeom>
          <a:solidFill>
            <a:srgbClr val="65AC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E9FEB"/>
              </a:solidFill>
            </a:endParaRPr>
          </a:p>
        </p:txBody>
      </p:sp>
      <p:sp>
        <p:nvSpPr>
          <p:cNvPr id="40963" name="Rectangle 3">
            <a:extLst>
              <a:ext uri="{FF2B5EF4-FFF2-40B4-BE49-F238E27FC236}">
                <a16:creationId xmlns="" xmlns:a16="http://schemas.microsoft.com/office/drawing/2014/main" id="{5C2E8FC0-CF81-4FB4-9C01-C769644E6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50938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2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808" y="2138414"/>
            <a:ext cx="425227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Городская детская больница является </a:t>
            </a:r>
          </a:p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единственным медицинским учреждением </a:t>
            </a:r>
          </a:p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в Республике Карелия, на базе которого выполняется одномоментная санация </a:t>
            </a:r>
            <a:b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</a:br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полости рта детям под наркозом</a:t>
            </a:r>
            <a:endParaRPr lang="ru-RU" altLang="en-US" sz="14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" name="Овал 1">
            <a:extLst>
              <a:ext uri="{FF2B5EF4-FFF2-40B4-BE49-F238E27FC236}">
                <a16:creationId xmlns="" xmlns:a16="http://schemas.microsoft.com/office/drawing/2014/main" id="{3F8313CE-8B19-825C-AFF7-887B8EB22FAF}"/>
              </a:ext>
            </a:extLst>
          </p:cNvPr>
          <p:cNvSpPr/>
          <p:nvPr/>
        </p:nvSpPr>
        <p:spPr>
          <a:xfrm>
            <a:off x="4622081" y="1152807"/>
            <a:ext cx="3436223" cy="329039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77EBD60E-CEF2-B2F1-1539-C88EA1109EF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7" t="18759" r="20710" b="1246"/>
          <a:stretch/>
        </p:blipFill>
        <p:spPr bwMode="auto">
          <a:xfrm>
            <a:off x="4902035" y="1474712"/>
            <a:ext cx="2838778" cy="2702793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1333609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74A6AB3A-61C0-329C-FEE0-CA7C91CEF09A}"/>
              </a:ext>
            </a:extLst>
          </p:cNvPr>
          <p:cNvSpPr/>
          <p:nvPr/>
        </p:nvSpPr>
        <p:spPr>
          <a:xfrm rot="16200000">
            <a:off x="1568193" y="465626"/>
            <a:ext cx="2007046" cy="5143428"/>
          </a:xfrm>
          <a:prstGeom prst="rect">
            <a:avLst/>
          </a:prstGeom>
          <a:solidFill>
            <a:srgbClr val="65AC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E9FEB"/>
              </a:solidFill>
            </a:endParaRPr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2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14" name="Google Shape;542;p50">
            <a:extLst>
              <a:ext uri="{FF2B5EF4-FFF2-40B4-BE49-F238E27FC236}">
                <a16:creationId xmlns="" xmlns:a16="http://schemas.microsoft.com/office/drawing/2014/main" id="{564D3ACB-56CD-CD14-0532-5F338AA30CA5}"/>
              </a:ext>
            </a:extLst>
          </p:cNvPr>
          <p:cNvSpPr/>
          <p:nvPr/>
        </p:nvSpPr>
        <p:spPr>
          <a:xfrm>
            <a:off x="285983" y="881280"/>
            <a:ext cx="4286017" cy="5620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" name="Rectangle 3">
            <a:extLst>
              <a:ext uri="{FF2B5EF4-FFF2-40B4-BE49-F238E27FC236}">
                <a16:creationId xmlns="" xmlns:a16="http://schemas.microsoft.com/office/drawing/2014/main" id="{653A5CFD-B682-55A1-18E0-8A989BEA2F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569" y="941065"/>
            <a:ext cx="3600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 dirty="0">
                <a:solidFill>
                  <a:srgbClr val="65ACEC"/>
                </a:solidFill>
                <a:latin typeface="+mn-lt"/>
              </a:rPr>
              <a:t>Стационар дневного пребывания</a:t>
            </a:r>
          </a:p>
        </p:txBody>
      </p:sp>
      <p:sp>
        <p:nvSpPr>
          <p:cNvPr id="19" name="Rectangle 3">
            <a:extLst>
              <a:ext uri="{FF2B5EF4-FFF2-40B4-BE49-F238E27FC236}">
                <a16:creationId xmlns="" xmlns:a16="http://schemas.microsoft.com/office/drawing/2014/main" id="{1ABF89A0-57D0-34DD-51CF-2ABB2C02DF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908" y="2180179"/>
            <a:ext cx="362765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Плановая  специализированная медицинская помощь по профилю «педиатрия» детскому населению </a:t>
            </a:r>
          </a:p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г. Петрозаводска и районов Карелии </a:t>
            </a:r>
          </a:p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в возрасте от 1 месяца </a:t>
            </a:r>
          </a:p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до 17 лет 11 месяцев 29 дней</a:t>
            </a:r>
            <a:endParaRPr lang="ru-RU" altLang="en-US" sz="14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F983258C-78D8-2E76-5A6D-537E70F7DB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07" r="8841"/>
          <a:stretch/>
        </p:blipFill>
        <p:spPr bwMode="auto">
          <a:xfrm>
            <a:off x="4288045" y="1875005"/>
            <a:ext cx="3956363" cy="2391059"/>
          </a:xfrm>
          <a:prstGeom prst="rect">
            <a:avLst/>
          </a:prstGeom>
          <a:noFill/>
          <a:effectLst>
            <a:outerShdw blurRad="165100" dist="88900" dir="8100000" algn="tr" rotWithShape="0">
              <a:prstClr val="black">
                <a:alpha val="29000"/>
              </a:prstClr>
            </a:outerShdw>
          </a:effectLst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8F5FD5DD-CE1E-6D8F-C425-1CD72E738AC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6" t="26407" r="8841"/>
          <a:stretch/>
        </p:blipFill>
        <p:spPr bwMode="auto">
          <a:xfrm>
            <a:off x="4772320" y="1672598"/>
            <a:ext cx="4180367" cy="2771360"/>
          </a:xfrm>
          <a:prstGeom prst="rect">
            <a:avLst/>
          </a:prstGeom>
          <a:noFill/>
          <a:effectLst>
            <a:outerShdw blurRad="177800" dist="139700" dir="8100000" algn="tr" rotWithShape="0">
              <a:prstClr val="black">
                <a:alpha val="3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2890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298476C5-8FC4-8A25-CA2E-69BA76981639}"/>
              </a:ext>
            </a:extLst>
          </p:cNvPr>
          <p:cNvSpPr/>
          <p:nvPr/>
        </p:nvSpPr>
        <p:spPr>
          <a:xfrm>
            <a:off x="894857" y="1736098"/>
            <a:ext cx="3374239" cy="3407402"/>
          </a:xfrm>
          <a:prstGeom prst="rect">
            <a:avLst/>
          </a:prstGeom>
          <a:solidFill>
            <a:srgbClr val="D5E9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E9FEB"/>
              </a:solidFill>
            </a:endParaRPr>
          </a:p>
        </p:txBody>
      </p:sp>
      <p:sp>
        <p:nvSpPr>
          <p:cNvPr id="40963" name="Rectangle 3">
            <a:extLst>
              <a:ext uri="{FF2B5EF4-FFF2-40B4-BE49-F238E27FC236}">
                <a16:creationId xmlns="" xmlns:a16="http://schemas.microsoft.com/office/drawing/2014/main" id="{5C2E8FC0-CF81-4FB4-9C01-C769644E6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23" y="1249911"/>
            <a:ext cx="158244" cy="41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23" y="4082550"/>
            <a:ext cx="158244" cy="33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6FC0A811-2E96-E3CF-81A6-738E567C4C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9"/>
          <a:stretch/>
        </p:blipFill>
        <p:spPr bwMode="auto">
          <a:xfrm>
            <a:off x="2233992" y="2894818"/>
            <a:ext cx="1866764" cy="1733691"/>
          </a:xfrm>
          <a:prstGeom prst="rect">
            <a:avLst/>
          </a:prstGeom>
          <a:noFill/>
          <a:ln>
            <a:noFill/>
          </a:ln>
          <a:effectLst>
            <a:outerShdw blurRad="152400" dist="165100" dir="2700000" algn="tl" rotWithShape="0">
              <a:schemeClr val="bg1">
                <a:lumMod val="65000"/>
                <a:alpha val="40000"/>
              </a:schemeClr>
            </a:outerShdw>
          </a:effectLst>
        </p:spPr>
      </p:pic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04214698-AF8D-79A9-2B7E-5769A24E7ED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9" t="-125" r="-11" b="125"/>
          <a:stretch/>
        </p:blipFill>
        <p:spPr bwMode="auto">
          <a:xfrm>
            <a:off x="87002" y="1107745"/>
            <a:ext cx="1773196" cy="1646793"/>
          </a:xfrm>
          <a:prstGeom prst="rect">
            <a:avLst/>
          </a:prstGeom>
          <a:noFill/>
          <a:ln>
            <a:noFill/>
          </a:ln>
          <a:effectLst>
            <a:outerShdw blurRad="279400" dist="127000" dir="8100000" sx="98000" sy="98000" algn="tr" rotWithShape="0">
              <a:schemeClr val="tx1">
                <a:lumMod val="65000"/>
                <a:lumOff val="35000"/>
                <a:alpha val="27000"/>
              </a:schemeClr>
            </a:outerShdw>
          </a:effectLst>
        </p:spPr>
      </p:pic>
      <p:sp>
        <p:nvSpPr>
          <p:cNvPr id="16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4008" y="1642950"/>
            <a:ext cx="52598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Диагностическое отделение организовано </a:t>
            </a:r>
          </a:p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путем объединения служб:</a:t>
            </a:r>
            <a:endParaRPr lang="ru-RU" altLang="en-US" sz="14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BF95907E-25AF-508F-2A68-313486EDDDE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9" t="-125" r="-11" b="125"/>
          <a:stretch/>
        </p:blipFill>
        <p:spPr bwMode="auto">
          <a:xfrm>
            <a:off x="233729" y="887976"/>
            <a:ext cx="1773196" cy="1646793"/>
          </a:xfrm>
          <a:prstGeom prst="rect">
            <a:avLst/>
          </a:prstGeom>
          <a:noFill/>
          <a:ln>
            <a:noFill/>
          </a:ln>
          <a:effectLst>
            <a:outerShdw blurRad="152400" dist="127000" dir="8100000" sx="101000" sy="101000" algn="tr" rotWithShape="0">
              <a:schemeClr val="tx1">
                <a:lumMod val="65000"/>
                <a:lumOff val="35000"/>
                <a:alpha val="60000"/>
              </a:scheme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65B07294-E64D-625C-E42B-8FB0C0C27FC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9"/>
          <a:stretch/>
        </p:blipFill>
        <p:spPr bwMode="auto">
          <a:xfrm>
            <a:off x="2028497" y="2735306"/>
            <a:ext cx="1866764" cy="1733691"/>
          </a:xfrm>
          <a:prstGeom prst="rect">
            <a:avLst/>
          </a:prstGeom>
          <a:noFill/>
          <a:ln>
            <a:noFill/>
          </a:ln>
          <a:effectLst>
            <a:outerShdw blurRad="342900" dist="152400" dir="5400000" algn="ctr" rotWithShape="0">
              <a:schemeClr val="tx1">
                <a:lumMod val="65000"/>
                <a:lumOff val="35000"/>
                <a:alpha val="72000"/>
              </a:schemeClr>
            </a:outerShdw>
          </a:effectLst>
        </p:spPr>
      </p:pic>
      <p:sp>
        <p:nvSpPr>
          <p:cNvPr id="30" name="Google Shape;542;p50">
            <a:extLst>
              <a:ext uri="{FF2B5EF4-FFF2-40B4-BE49-F238E27FC236}">
                <a16:creationId xmlns="" xmlns:a16="http://schemas.microsoft.com/office/drawing/2014/main" id="{79F9FF64-545A-F534-4224-6FD2F5DD015A}"/>
              </a:ext>
            </a:extLst>
          </p:cNvPr>
          <p:cNvSpPr/>
          <p:nvPr/>
        </p:nvSpPr>
        <p:spPr>
          <a:xfrm>
            <a:off x="2267744" y="857535"/>
            <a:ext cx="3672408" cy="5620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" name="Rectangle 3">
            <a:extLst>
              <a:ext uri="{FF2B5EF4-FFF2-40B4-BE49-F238E27FC236}">
                <a16:creationId xmlns="" xmlns:a16="http://schemas.microsoft.com/office/drawing/2014/main" id="{B15B998C-FC5B-4AB1-50E3-D6B15ED91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3016" y="930714"/>
            <a:ext cx="30390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 dirty="0">
                <a:solidFill>
                  <a:srgbClr val="65ACEC"/>
                </a:solidFill>
                <a:latin typeface="+mn-lt"/>
              </a:rPr>
              <a:t>Диагностическое отделение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="" xmlns:a16="http://schemas.microsoft.com/office/drawing/2014/main" id="{875991A8-75F9-B8A6-73F0-E138F5C6BA6E}"/>
              </a:ext>
            </a:extLst>
          </p:cNvPr>
          <p:cNvSpPr/>
          <p:nvPr/>
        </p:nvSpPr>
        <p:spPr>
          <a:xfrm>
            <a:off x="4759456" y="2469495"/>
            <a:ext cx="230897" cy="216024"/>
          </a:xfrm>
          <a:prstGeom prst="ellipse">
            <a:avLst/>
          </a:prstGeom>
          <a:solidFill>
            <a:srgbClr val="65A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Rectangle 3">
            <a:extLst>
              <a:ext uri="{FF2B5EF4-FFF2-40B4-BE49-F238E27FC236}">
                <a16:creationId xmlns="" xmlns:a16="http://schemas.microsoft.com/office/drawing/2014/main" id="{6B6F3FD5-9775-A5FC-B65B-AA200B37D1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47" y="2396752"/>
            <a:ext cx="3100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Ультразвуковая диагностика </a:t>
            </a:r>
            <a:endParaRPr lang="ru-RU" altLang="en-US" sz="14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7" name="Rectangle 3">
            <a:extLst>
              <a:ext uri="{FF2B5EF4-FFF2-40B4-BE49-F238E27FC236}">
                <a16:creationId xmlns="" xmlns:a16="http://schemas.microsoft.com/office/drawing/2014/main" id="{AB616535-508C-A258-ABE3-209E93B375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47" y="2901083"/>
            <a:ext cx="3100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Эндоскопическая диагностика </a:t>
            </a:r>
            <a:endParaRPr lang="ru-RU" altLang="en-US" sz="14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8" name="Rectangle 3">
            <a:extLst>
              <a:ext uri="{FF2B5EF4-FFF2-40B4-BE49-F238E27FC236}">
                <a16:creationId xmlns="" xmlns:a16="http://schemas.microsoft.com/office/drawing/2014/main" id="{586C249C-EB12-F372-C5DE-D887165DFD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3367" y="3410585"/>
            <a:ext cx="352880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Нейрофункциональная</a:t>
            </a:r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диагностика</a:t>
            </a:r>
            <a:endParaRPr lang="ru-RU" altLang="en-US" sz="14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9" name="Rectangle 3">
            <a:extLst>
              <a:ext uri="{FF2B5EF4-FFF2-40B4-BE49-F238E27FC236}">
                <a16:creationId xmlns="" xmlns:a16="http://schemas.microsoft.com/office/drawing/2014/main" id="{C7177802-A46D-2E87-4E67-BA985E9988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6438" y="3920425"/>
            <a:ext cx="3100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Функциональная</a:t>
            </a:r>
            <a:endParaRPr lang="ru-RU" altLang="en-US" sz="14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0" name="Rectangle 3">
            <a:extLst>
              <a:ext uri="{FF2B5EF4-FFF2-40B4-BE49-F238E27FC236}">
                <a16:creationId xmlns="" xmlns:a16="http://schemas.microsoft.com/office/drawing/2014/main" id="{4DEC7B5C-F701-EEBF-D7B3-9C995B3D2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6438" y="4422078"/>
            <a:ext cx="3100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Рентгенологическая диагностика </a:t>
            </a:r>
            <a:endParaRPr lang="ru-RU" altLang="en-US" sz="14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EDAF6788-44DD-C848-5800-A78912D4567B}"/>
              </a:ext>
            </a:extLst>
          </p:cNvPr>
          <p:cNvCxnSpPr>
            <a:cxnSpLocks/>
          </p:cNvCxnSpPr>
          <p:nvPr/>
        </p:nvCxnSpPr>
        <p:spPr>
          <a:xfrm>
            <a:off x="4874905" y="2566029"/>
            <a:ext cx="0" cy="2021945"/>
          </a:xfrm>
          <a:prstGeom prst="line">
            <a:avLst/>
          </a:prstGeom>
          <a:ln w="28575">
            <a:solidFill>
              <a:srgbClr val="7E9F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Овал 48">
            <a:extLst>
              <a:ext uri="{FF2B5EF4-FFF2-40B4-BE49-F238E27FC236}">
                <a16:creationId xmlns="" xmlns:a16="http://schemas.microsoft.com/office/drawing/2014/main" id="{8FD14B52-C3E1-9CB2-49AC-3C956DCBCB00}"/>
              </a:ext>
            </a:extLst>
          </p:cNvPr>
          <p:cNvSpPr/>
          <p:nvPr/>
        </p:nvSpPr>
        <p:spPr>
          <a:xfrm>
            <a:off x="4759456" y="2962348"/>
            <a:ext cx="230897" cy="216024"/>
          </a:xfrm>
          <a:prstGeom prst="ellipse">
            <a:avLst/>
          </a:prstGeom>
          <a:solidFill>
            <a:srgbClr val="65A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>
            <a:extLst>
              <a:ext uri="{FF2B5EF4-FFF2-40B4-BE49-F238E27FC236}">
                <a16:creationId xmlns="" xmlns:a16="http://schemas.microsoft.com/office/drawing/2014/main" id="{214646F3-47EE-1F8A-660A-E7547B000850}"/>
              </a:ext>
            </a:extLst>
          </p:cNvPr>
          <p:cNvSpPr/>
          <p:nvPr/>
        </p:nvSpPr>
        <p:spPr>
          <a:xfrm>
            <a:off x="4759456" y="3468989"/>
            <a:ext cx="230897" cy="216024"/>
          </a:xfrm>
          <a:prstGeom prst="ellipse">
            <a:avLst/>
          </a:prstGeom>
          <a:solidFill>
            <a:srgbClr val="65A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>
            <a:extLst>
              <a:ext uri="{FF2B5EF4-FFF2-40B4-BE49-F238E27FC236}">
                <a16:creationId xmlns="" xmlns:a16="http://schemas.microsoft.com/office/drawing/2014/main" id="{FFA3C43E-48FF-748C-409E-945B394D11DF}"/>
              </a:ext>
            </a:extLst>
          </p:cNvPr>
          <p:cNvSpPr/>
          <p:nvPr/>
        </p:nvSpPr>
        <p:spPr>
          <a:xfrm>
            <a:off x="4759455" y="3998888"/>
            <a:ext cx="230897" cy="216024"/>
          </a:xfrm>
          <a:prstGeom prst="ellipse">
            <a:avLst/>
          </a:prstGeom>
          <a:solidFill>
            <a:srgbClr val="65A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>
            <a:extLst>
              <a:ext uri="{FF2B5EF4-FFF2-40B4-BE49-F238E27FC236}">
                <a16:creationId xmlns="" xmlns:a16="http://schemas.microsoft.com/office/drawing/2014/main" id="{12E07894-E579-6012-2F97-FD740BDBC605}"/>
              </a:ext>
            </a:extLst>
          </p:cNvPr>
          <p:cNvSpPr/>
          <p:nvPr/>
        </p:nvSpPr>
        <p:spPr>
          <a:xfrm>
            <a:off x="4759455" y="4505529"/>
            <a:ext cx="230897" cy="216024"/>
          </a:xfrm>
          <a:prstGeom prst="ellipse">
            <a:avLst/>
          </a:prstGeom>
          <a:solidFill>
            <a:srgbClr val="65A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55449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961A4C42-475B-C653-3F4A-B007AD7748CA}"/>
              </a:ext>
            </a:extLst>
          </p:cNvPr>
          <p:cNvSpPr/>
          <p:nvPr/>
        </p:nvSpPr>
        <p:spPr>
          <a:xfrm>
            <a:off x="0" y="3223668"/>
            <a:ext cx="9144000" cy="1933513"/>
          </a:xfrm>
          <a:prstGeom prst="rect">
            <a:avLst/>
          </a:prstGeom>
          <a:solidFill>
            <a:srgbClr val="65AC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E9FEB"/>
              </a:solidFill>
            </a:endParaRPr>
          </a:p>
        </p:txBody>
      </p:sp>
      <p:sp>
        <p:nvSpPr>
          <p:cNvPr id="40963" name="Rectangle 3">
            <a:extLst>
              <a:ext uri="{FF2B5EF4-FFF2-40B4-BE49-F238E27FC236}">
                <a16:creationId xmlns="" xmlns:a16="http://schemas.microsoft.com/office/drawing/2014/main" id="{5C2E8FC0-CF81-4FB4-9C01-C769644E6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50938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29132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8FF94768-ED84-E5AE-F7F3-1F034762797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82" t="4986" r="8231" b="-264"/>
          <a:stretch/>
        </p:blipFill>
        <p:spPr bwMode="auto">
          <a:xfrm rot="21400959">
            <a:off x="6848605" y="2265353"/>
            <a:ext cx="1906887" cy="1826227"/>
          </a:xfrm>
          <a:prstGeom prst="ellipse">
            <a:avLst/>
          </a:prstGeom>
          <a:noFill/>
          <a:ln>
            <a:noFill/>
          </a:ln>
          <a:effectLst>
            <a:outerShdw blurRad="177800" dist="101600" dir="5400000" algn="t" rotWithShape="0">
              <a:srgbClr val="584235">
                <a:alpha val="76000"/>
              </a:srgbClr>
            </a:outerShdw>
          </a:effectLst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DBAA637D-A3A5-C3FE-EDFA-009575C456A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4" t="-777" r="1193" b="777"/>
          <a:stretch/>
        </p:blipFill>
        <p:spPr bwMode="auto">
          <a:xfrm>
            <a:off x="4626443" y="2298934"/>
            <a:ext cx="1942816" cy="1846289"/>
          </a:xfrm>
          <a:prstGeom prst="ellipse">
            <a:avLst/>
          </a:prstGeom>
          <a:noFill/>
          <a:ln>
            <a:noFill/>
          </a:ln>
          <a:effectLst>
            <a:outerShdw blurRad="177800" dist="101600" dir="5400000" algn="t" rotWithShape="0">
              <a:srgbClr val="2B2840">
                <a:alpha val="75000"/>
              </a:srgbClr>
            </a:outerShdw>
          </a:effectLst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D4C9E21F-958B-280F-0F40-093F2823115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71" t="-639" r="9935" b="639"/>
          <a:stretch/>
        </p:blipFill>
        <p:spPr bwMode="auto">
          <a:xfrm>
            <a:off x="2460999" y="2333945"/>
            <a:ext cx="1942816" cy="1898839"/>
          </a:xfrm>
          <a:prstGeom prst="ellipse">
            <a:avLst/>
          </a:prstGeom>
          <a:noFill/>
          <a:ln>
            <a:noFill/>
          </a:ln>
          <a:effectLst>
            <a:outerShdw blurRad="177800" dist="101600" dir="5400000" algn="t" rotWithShape="0">
              <a:srgbClr val="686659">
                <a:alpha val="78000"/>
              </a:srgbClr>
            </a:outerShdw>
          </a:effectLst>
        </p:spPr>
      </p:pic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1FF494B3-8B01-2BDD-224D-78751A6A7AD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61"/>
          <a:stretch/>
        </p:blipFill>
        <p:spPr bwMode="auto">
          <a:xfrm>
            <a:off x="259091" y="2335844"/>
            <a:ext cx="1942817" cy="1820282"/>
          </a:xfrm>
          <a:prstGeom prst="ellipse">
            <a:avLst/>
          </a:prstGeom>
          <a:noFill/>
          <a:ln>
            <a:noFill/>
          </a:ln>
          <a:effectLst>
            <a:outerShdw blurRad="177800" dist="101600" dir="5400000" algn="t" rotWithShape="0">
              <a:srgbClr val="132770">
                <a:alpha val="75000"/>
              </a:srgbClr>
            </a:outerShdw>
          </a:effectLst>
        </p:spPr>
      </p:pic>
      <p:sp>
        <p:nvSpPr>
          <p:cNvPr id="15" name="Google Shape;542;p50">
            <a:extLst>
              <a:ext uri="{FF2B5EF4-FFF2-40B4-BE49-F238E27FC236}">
                <a16:creationId xmlns="" xmlns:a16="http://schemas.microsoft.com/office/drawing/2014/main" id="{9A334327-A18F-832D-27E5-0CFE4EF62E3F}"/>
              </a:ext>
            </a:extLst>
          </p:cNvPr>
          <p:cNvSpPr/>
          <p:nvPr/>
        </p:nvSpPr>
        <p:spPr>
          <a:xfrm>
            <a:off x="259091" y="1113055"/>
            <a:ext cx="4528933" cy="69253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" name="Rectangle 3">
            <a:extLst>
              <a:ext uri="{FF2B5EF4-FFF2-40B4-BE49-F238E27FC236}">
                <a16:creationId xmlns="" xmlns:a16="http://schemas.microsoft.com/office/drawing/2014/main" id="{1D10DF2A-71CF-E415-258C-5A20B1C3A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965" y="1211203"/>
            <a:ext cx="41170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000" b="1" dirty="0">
                <a:solidFill>
                  <a:srgbClr val="65ACEC"/>
                </a:solidFill>
                <a:latin typeface="+mn-lt"/>
              </a:rPr>
              <a:t>Физиотерапевтическое отделение</a:t>
            </a:r>
          </a:p>
        </p:txBody>
      </p:sp>
    </p:spTree>
    <p:extLst>
      <p:ext uri="{BB962C8B-B14F-4D97-AF65-F5344CB8AC3E}">
        <p14:creationId xmlns:p14="http://schemas.microsoft.com/office/powerpoint/2010/main" val="253480453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41C90AE4-EA6C-5303-1FEC-92E5D8D33A3D}"/>
              </a:ext>
            </a:extLst>
          </p:cNvPr>
          <p:cNvSpPr/>
          <p:nvPr/>
        </p:nvSpPr>
        <p:spPr>
          <a:xfrm rot="16200000">
            <a:off x="2392601" y="1259271"/>
            <a:ext cx="864094" cy="5649293"/>
          </a:xfrm>
          <a:prstGeom prst="rect">
            <a:avLst/>
          </a:prstGeom>
          <a:solidFill>
            <a:srgbClr val="65AC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E9FEB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74A6AB3A-61C0-329C-FEE0-CA7C91CEF09A}"/>
              </a:ext>
            </a:extLst>
          </p:cNvPr>
          <p:cNvSpPr/>
          <p:nvPr/>
        </p:nvSpPr>
        <p:spPr>
          <a:xfrm rot="16200000">
            <a:off x="3822948" y="-2217093"/>
            <a:ext cx="1330395" cy="8976290"/>
          </a:xfrm>
          <a:prstGeom prst="rect">
            <a:avLst/>
          </a:prstGeom>
          <a:solidFill>
            <a:srgbClr val="65AC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E9FEB"/>
              </a:solidFill>
            </a:endParaRPr>
          </a:p>
        </p:txBody>
      </p:sp>
      <p:sp>
        <p:nvSpPr>
          <p:cNvPr id="40963" name="Rectangle 3">
            <a:extLst>
              <a:ext uri="{FF2B5EF4-FFF2-40B4-BE49-F238E27FC236}">
                <a16:creationId xmlns="" xmlns:a16="http://schemas.microsoft.com/office/drawing/2014/main" id="{5C2E8FC0-CF81-4FB4-9C01-C769644E6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50938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644557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32" name="Google Shape;542;p50">
            <a:extLst>
              <a:ext uri="{FF2B5EF4-FFF2-40B4-BE49-F238E27FC236}">
                <a16:creationId xmlns="" xmlns:a16="http://schemas.microsoft.com/office/drawing/2014/main" id="{E7185F49-2EEB-D525-3D0D-CDFD926AD9F7}"/>
              </a:ext>
            </a:extLst>
          </p:cNvPr>
          <p:cNvSpPr/>
          <p:nvPr/>
        </p:nvSpPr>
        <p:spPr>
          <a:xfrm>
            <a:off x="330994" y="792984"/>
            <a:ext cx="4847959" cy="5559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" name="Rectangle 3">
            <a:extLst>
              <a:ext uri="{FF2B5EF4-FFF2-40B4-BE49-F238E27FC236}">
                <a16:creationId xmlns="" xmlns:a16="http://schemas.microsoft.com/office/drawing/2014/main" id="{7CAE08C9-25E1-C93E-BC7E-49460FABF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442" y="864220"/>
            <a:ext cx="44809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 dirty="0">
                <a:solidFill>
                  <a:srgbClr val="65ACEC"/>
                </a:solidFill>
                <a:latin typeface="+mn-lt"/>
              </a:rPr>
              <a:t>Центр медико-социальной профилактики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="" xmlns:a16="http://schemas.microsoft.com/office/drawing/2014/main" id="{746074CA-F4B0-1A56-17BC-3103DC974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994" y="1714581"/>
            <a:ext cx="616009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Городская детская больница является единственным </a:t>
            </a:r>
            <a:b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</a:br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медицинским учреждением в Республике Карелия, </a:t>
            </a:r>
          </a:p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на базе которого работает </a:t>
            </a:r>
          </a:p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Центр медико-социальной профилактики</a:t>
            </a:r>
            <a:endParaRPr lang="ru-RU" altLang="en-US" sz="14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78EF43E1-6041-4B98-6E42-4DBE23CDF0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13" r="9117"/>
          <a:stretch/>
        </p:blipFill>
        <p:spPr bwMode="auto">
          <a:xfrm>
            <a:off x="6444207" y="1413642"/>
            <a:ext cx="2160241" cy="1834435"/>
          </a:xfrm>
          <a:prstGeom prst="rect">
            <a:avLst/>
          </a:prstGeom>
          <a:noFill/>
          <a:ln>
            <a:noFill/>
          </a:ln>
          <a:effectLst>
            <a:outerShdw blurRad="152400" dist="139700" dir="2700000" algn="tl" rotWithShape="0">
              <a:schemeClr val="tx1">
                <a:lumMod val="50000"/>
                <a:lumOff val="50000"/>
                <a:alpha val="50000"/>
              </a:scheme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1F7F8AF9-54A2-20AE-CFD1-1B132738978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7" r="1938"/>
          <a:stretch/>
        </p:blipFill>
        <p:spPr bwMode="auto">
          <a:xfrm>
            <a:off x="5724128" y="1203598"/>
            <a:ext cx="2592288" cy="2160240"/>
          </a:xfrm>
          <a:prstGeom prst="rect">
            <a:avLst/>
          </a:prstGeom>
          <a:noFill/>
          <a:ln>
            <a:noFill/>
          </a:ln>
          <a:effectLst>
            <a:outerShdw blurRad="266700" dist="152400" dir="2700000" algn="tl" rotWithShape="0">
              <a:srgbClr val="473A31">
                <a:alpha val="62000"/>
              </a:srgbClr>
            </a:outerShdw>
          </a:effectLst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96CDAFAE-21B6-D9CB-E1ED-5550A0FABFC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 bwMode="auto">
          <a:xfrm>
            <a:off x="3664036" y="3471165"/>
            <a:ext cx="1456240" cy="1188817"/>
          </a:xfrm>
          <a:prstGeom prst="rect">
            <a:avLst/>
          </a:prstGeom>
          <a:noFill/>
          <a:ln>
            <a:noFill/>
          </a:ln>
          <a:effectLst>
            <a:outerShdw blurRad="127000" dist="38100" dir="10800000" sx="101000" sy="101000" algn="r" rotWithShape="0">
              <a:prstClr val="black">
                <a:alpha val="32000"/>
              </a:prst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AF6B7A83-C95C-19B7-48EF-63DD38DF477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6" b="1238"/>
          <a:stretch/>
        </p:blipFill>
        <p:spPr bwMode="auto">
          <a:xfrm>
            <a:off x="3944852" y="3363838"/>
            <a:ext cx="1704440" cy="1368152"/>
          </a:xfrm>
          <a:prstGeom prst="rect">
            <a:avLst/>
          </a:prstGeom>
          <a:noFill/>
          <a:ln>
            <a:noFill/>
          </a:ln>
          <a:effectLst>
            <a:outerShdw blurRad="127000" dist="76200" dir="8040000" sx="102000" sy="102000" algn="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3">
            <a:extLst>
              <a:ext uri="{FF2B5EF4-FFF2-40B4-BE49-F238E27FC236}">
                <a16:creationId xmlns="" xmlns:a16="http://schemas.microsoft.com/office/drawing/2014/main" id="{7D7519BC-7FE5-75C9-8574-BE15C0D448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911" y="3768628"/>
            <a:ext cx="29521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На базе Центра работает </a:t>
            </a:r>
          </a:p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кабинет охраны зрения </a:t>
            </a:r>
            <a:endParaRPr lang="ru-RU" altLang="en-US" sz="14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229350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>
            <a:extLst>
              <a:ext uri="{FF2B5EF4-FFF2-40B4-BE49-F238E27FC236}">
                <a16:creationId xmlns="" xmlns:a16="http://schemas.microsoft.com/office/drawing/2014/main" id="{5C2E8FC0-CF81-4FB4-9C01-C769644E6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50938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2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15" name="Google Shape;542;p50">
            <a:extLst>
              <a:ext uri="{FF2B5EF4-FFF2-40B4-BE49-F238E27FC236}">
                <a16:creationId xmlns="" xmlns:a16="http://schemas.microsoft.com/office/drawing/2014/main" id="{1C70916A-5EE5-ED9B-E01D-D69A0D0F493E}"/>
              </a:ext>
            </a:extLst>
          </p:cNvPr>
          <p:cNvSpPr/>
          <p:nvPr/>
        </p:nvSpPr>
        <p:spPr>
          <a:xfrm>
            <a:off x="202456" y="771550"/>
            <a:ext cx="3600400" cy="593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" name="Rectangle 3">
            <a:extLst>
              <a:ext uri="{FF2B5EF4-FFF2-40B4-BE49-F238E27FC236}">
                <a16:creationId xmlns="" xmlns:a16="http://schemas.microsoft.com/office/drawing/2014/main" id="{CC49CAA3-2240-EB13-41DB-D077300E04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878" y="860121"/>
            <a:ext cx="31735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b="1" dirty="0">
                <a:solidFill>
                  <a:srgbClr val="65ACEC"/>
                </a:solidFill>
                <a:latin typeface="+mn-lt"/>
              </a:rPr>
              <a:t>Центр здоровья для детей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="" xmlns:a16="http://schemas.microsoft.com/office/drawing/2014/main" id="{9B18938C-77A9-09DF-4C86-15ECFCF1E619}"/>
              </a:ext>
            </a:extLst>
          </p:cNvPr>
          <p:cNvSpPr/>
          <p:nvPr/>
        </p:nvSpPr>
        <p:spPr>
          <a:xfrm>
            <a:off x="4355976" y="3019379"/>
            <a:ext cx="4604359" cy="1879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3">
            <a:extLst>
              <a:ext uri="{FF2B5EF4-FFF2-40B4-BE49-F238E27FC236}">
                <a16:creationId xmlns="" xmlns:a16="http://schemas.microsoft.com/office/drawing/2014/main" id="{9EBF05AA-8889-C1EE-0039-41B26473A9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9066" y="3147814"/>
            <a:ext cx="424431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Городская детская больница является единственным медицинским учреждением </a:t>
            </a:r>
          </a:p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в Республике Карелия, на базе которого работает Центр здоровья для детей, который создан в рамках мероприятий приоритетного национального проекта «Здоровье»</a:t>
            </a:r>
            <a:endParaRPr lang="ru-RU" altLang="en-US" sz="14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5385996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: скругленные углы 14">
            <a:extLst>
              <a:ext uri="{FF2B5EF4-FFF2-40B4-BE49-F238E27FC236}">
                <a16:creationId xmlns="" xmlns:a16="http://schemas.microsoft.com/office/drawing/2014/main" id="{5C31252A-2C98-4188-EF02-DE56ED4764AC}"/>
              </a:ext>
            </a:extLst>
          </p:cNvPr>
          <p:cNvSpPr/>
          <p:nvPr/>
        </p:nvSpPr>
        <p:spPr>
          <a:xfrm>
            <a:off x="481250" y="3632390"/>
            <a:ext cx="5616624" cy="95696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4B907C49-913D-94A1-2CF4-1A1CC764C8F9}"/>
              </a:ext>
            </a:extLst>
          </p:cNvPr>
          <p:cNvSpPr/>
          <p:nvPr/>
        </p:nvSpPr>
        <p:spPr>
          <a:xfrm>
            <a:off x="0" y="-277213"/>
            <a:ext cx="9144000" cy="2645059"/>
          </a:xfrm>
          <a:prstGeom prst="rect">
            <a:avLst/>
          </a:prstGeom>
          <a:solidFill>
            <a:srgbClr val="65AC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E9FEB"/>
              </a:solidFill>
            </a:endParaRPr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2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22" name="Rectangle 3">
            <a:extLst>
              <a:ext uri="{FF2B5EF4-FFF2-40B4-BE49-F238E27FC236}">
                <a16:creationId xmlns="" xmlns:a16="http://schemas.microsoft.com/office/drawing/2014/main" id="{34615664-4A0F-08A0-F729-17058CD6D7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4838" y="1438254"/>
            <a:ext cx="684587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Отделение ранней помощи оказывает услуги ранней помощи детям от 0 до 3 лет, имеющим ограничения жизнедеятельности или риска их появления, и их семьям </a:t>
            </a:r>
          </a:p>
          <a:p>
            <a:pPr eaLnBrk="1" hangingPunct="1"/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в очном и в онлайн формате</a:t>
            </a:r>
          </a:p>
        </p:txBody>
      </p:sp>
      <p:sp>
        <p:nvSpPr>
          <p:cNvPr id="20" name="Google Shape;542;p50">
            <a:extLst>
              <a:ext uri="{FF2B5EF4-FFF2-40B4-BE49-F238E27FC236}">
                <a16:creationId xmlns="" xmlns:a16="http://schemas.microsoft.com/office/drawing/2014/main" id="{D83A6BAE-1681-53D3-4B60-407D8EEAD3B2}"/>
              </a:ext>
            </a:extLst>
          </p:cNvPr>
          <p:cNvSpPr/>
          <p:nvPr/>
        </p:nvSpPr>
        <p:spPr>
          <a:xfrm>
            <a:off x="251520" y="745852"/>
            <a:ext cx="3816424" cy="5377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" name="Rectangle 3">
            <a:extLst>
              <a:ext uri="{FF2B5EF4-FFF2-40B4-BE49-F238E27FC236}">
                <a16:creationId xmlns="" xmlns:a16="http://schemas.microsoft.com/office/drawing/2014/main" id="{BD5C012A-552C-B1C3-6C64-AB9F24812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594" y="804511"/>
            <a:ext cx="3222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b="1" dirty="0">
                <a:solidFill>
                  <a:srgbClr val="65ACEC"/>
                </a:solidFill>
                <a:latin typeface="+mn-lt"/>
              </a:rPr>
              <a:t>Отделение ранней помощи</a:t>
            </a:r>
          </a:p>
        </p:txBody>
      </p:sp>
      <p:sp>
        <p:nvSpPr>
          <p:cNvPr id="24" name="Google Shape;542;p50">
            <a:extLst>
              <a:ext uri="{FF2B5EF4-FFF2-40B4-BE49-F238E27FC236}">
                <a16:creationId xmlns="" xmlns:a16="http://schemas.microsoft.com/office/drawing/2014/main" id="{9F0D4EFD-E9B5-A848-30DE-F06903F180C0}"/>
              </a:ext>
            </a:extLst>
          </p:cNvPr>
          <p:cNvSpPr/>
          <p:nvPr/>
        </p:nvSpPr>
        <p:spPr>
          <a:xfrm>
            <a:off x="3563888" y="2472568"/>
            <a:ext cx="5048911" cy="64423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" name="Rectangle 3">
            <a:extLst>
              <a:ext uri="{FF2B5EF4-FFF2-40B4-BE49-F238E27FC236}">
                <a16:creationId xmlns="" xmlns:a16="http://schemas.microsoft.com/office/drawing/2014/main" id="{4CF779B7-8A7B-37D7-434C-04C4AD5E7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7146" y="2506803"/>
            <a:ext cx="46496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400" b="1" dirty="0">
                <a:solidFill>
                  <a:srgbClr val="65ACEC"/>
                </a:solidFill>
                <a:latin typeface="+mn-lt"/>
              </a:rPr>
              <a:t>Отделение медико-социальной помощи детям-сиротам и детям, оставшимся без попечения родителей</a:t>
            </a:r>
          </a:p>
        </p:txBody>
      </p:sp>
      <p:sp>
        <p:nvSpPr>
          <p:cNvPr id="28" name="Rectangle 3">
            <a:extLst>
              <a:ext uri="{FF2B5EF4-FFF2-40B4-BE49-F238E27FC236}">
                <a16:creationId xmlns="" xmlns:a16="http://schemas.microsoft.com/office/drawing/2014/main" id="{77460CEA-956D-33F3-ABC0-FB6712AE7D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539" y="3680876"/>
            <a:ext cx="543099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Отделение оказывает услуги семьям, находящимся в трудной </a:t>
            </a:r>
          </a:p>
          <a:p>
            <a:pPr eaLnBrk="1" hangingPunct="1"/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жизненной ситуации, а также содействие по определению детей </a:t>
            </a:r>
          </a:p>
          <a:p>
            <a:pPr eaLnBrk="1" hangingPunct="1"/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на формы семейного устройства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="" xmlns:a16="http://schemas.microsoft.com/office/drawing/2014/main" id="{7B23F712-2A4B-6BD8-4744-0AEB59338852}"/>
              </a:ext>
            </a:extLst>
          </p:cNvPr>
          <p:cNvSpPr/>
          <p:nvPr/>
        </p:nvSpPr>
        <p:spPr>
          <a:xfrm>
            <a:off x="246634" y="1419622"/>
            <a:ext cx="2066185" cy="19181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198E49BD-D56F-B365-4DA5-E4D5236FA5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30708" y1="28150" x2="30708" y2="28150"/>
                        <a14:foregroundMark x1="60347" y1="18633" x2="60347" y2="18633"/>
                        <a14:foregroundMark x1="67957" y1="30295" x2="67957" y2="30295"/>
                        <a14:foregroundMark x1="51802" y1="28552" x2="51802" y2="28552"/>
                        <a14:foregroundMark x1="44993" y1="34048" x2="44993" y2="34048"/>
                        <a14:foregroundMark x1="31108" y1="40617" x2="31108" y2="40617"/>
                        <a14:foregroundMark x1="40053" y1="39008" x2="40053" y2="39008"/>
                        <a14:foregroundMark x1="49666" y1="39008" x2="49666" y2="39008"/>
                        <a14:foregroundMark x1="59279" y1="51743" x2="59279" y2="517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4640">
            <a:off x="22240" y="1284534"/>
            <a:ext cx="2428510" cy="241878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A6CDE221-AF02-1B59-A912-5FAB416493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2" t="27584" r="7757" b="11557"/>
          <a:stretch/>
        </p:blipFill>
        <p:spPr bwMode="auto">
          <a:xfrm>
            <a:off x="6794854" y="3233012"/>
            <a:ext cx="1817945" cy="1791371"/>
          </a:xfrm>
          <a:prstGeom prst="ellipse">
            <a:avLst/>
          </a:prstGeom>
          <a:noFill/>
          <a:effectLst>
            <a:outerShdw blurRad="215900" dist="114300" dir="7920000" algn="tr" rotWithShape="0">
              <a:srgbClr val="393E37">
                <a:alpha val="7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23326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58B411DF-D307-BFDD-2888-FE699107B0C1}"/>
              </a:ext>
            </a:extLst>
          </p:cNvPr>
          <p:cNvSpPr/>
          <p:nvPr/>
        </p:nvSpPr>
        <p:spPr>
          <a:xfrm>
            <a:off x="-13366" y="1365842"/>
            <a:ext cx="8689822" cy="1760372"/>
          </a:xfrm>
          <a:prstGeom prst="rect">
            <a:avLst/>
          </a:prstGeom>
          <a:solidFill>
            <a:srgbClr val="65AC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E9FEB"/>
              </a:solidFill>
            </a:endParaRPr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="" xmlns:a16="http://schemas.microsoft.com/office/drawing/2014/main" id="{0A0B3B00-4F1B-B4F5-095C-3189DA63B009}"/>
              </a:ext>
            </a:extLst>
          </p:cNvPr>
          <p:cNvSpPr/>
          <p:nvPr/>
        </p:nvSpPr>
        <p:spPr>
          <a:xfrm>
            <a:off x="842523" y="2847934"/>
            <a:ext cx="3871245" cy="195606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="" xmlns:a16="http://schemas.microsoft.com/office/drawing/2014/main" id="{61C788F3-7DEE-2E82-2675-EF07B07FD3D6}"/>
              </a:ext>
            </a:extLst>
          </p:cNvPr>
          <p:cNvSpPr/>
          <p:nvPr/>
        </p:nvSpPr>
        <p:spPr>
          <a:xfrm>
            <a:off x="4989890" y="2822972"/>
            <a:ext cx="3384376" cy="178085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2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15" name="Google Shape;542;p50">
            <a:extLst>
              <a:ext uri="{FF2B5EF4-FFF2-40B4-BE49-F238E27FC236}">
                <a16:creationId xmlns="" xmlns:a16="http://schemas.microsoft.com/office/drawing/2014/main" id="{1C70916A-5EE5-ED9B-E01D-D69A0D0F493E}"/>
              </a:ext>
            </a:extLst>
          </p:cNvPr>
          <p:cNvSpPr/>
          <p:nvPr/>
        </p:nvSpPr>
        <p:spPr>
          <a:xfrm>
            <a:off x="399331" y="764884"/>
            <a:ext cx="2233656" cy="4320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" name="Rectangle 3">
            <a:extLst>
              <a:ext uri="{FF2B5EF4-FFF2-40B4-BE49-F238E27FC236}">
                <a16:creationId xmlns="" xmlns:a16="http://schemas.microsoft.com/office/drawing/2014/main" id="{CC49CAA3-2240-EB13-41DB-D077300E04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773347"/>
            <a:ext cx="22374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b="1" dirty="0">
                <a:solidFill>
                  <a:srgbClr val="65ACEC"/>
                </a:solidFill>
                <a:latin typeface="+mn-lt"/>
              </a:rPr>
              <a:t>Планы развития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="" xmlns:a16="http://schemas.microsoft.com/office/drawing/2014/main" id="{243F8007-A92B-21AD-C4D1-245218BF1AF1}"/>
              </a:ext>
            </a:extLst>
          </p:cNvPr>
          <p:cNvSpPr/>
          <p:nvPr/>
        </p:nvSpPr>
        <p:spPr>
          <a:xfrm>
            <a:off x="521495" y="1707654"/>
            <a:ext cx="162073" cy="158460"/>
          </a:xfrm>
          <a:prstGeom prst="ellipse">
            <a:avLst/>
          </a:prstGeom>
          <a:solidFill>
            <a:srgbClr val="65A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3">
            <a:extLst>
              <a:ext uri="{FF2B5EF4-FFF2-40B4-BE49-F238E27FC236}">
                <a16:creationId xmlns="" xmlns:a16="http://schemas.microsoft.com/office/drawing/2014/main" id="{FB096867-0E70-94D8-15B3-350D93856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996" y="1590890"/>
            <a:ext cx="72262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Открытие реабилитационного отделения для детей раннего возраста в условиях </a:t>
            </a:r>
            <a:b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</a:br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дневного стационара</a:t>
            </a:r>
            <a:endParaRPr lang="ru-RU" altLang="en-US" sz="12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7" name="Rectangle 3">
            <a:extLst>
              <a:ext uri="{FF2B5EF4-FFF2-40B4-BE49-F238E27FC236}">
                <a16:creationId xmlns="" xmlns:a16="http://schemas.microsoft.com/office/drawing/2014/main" id="{5E866930-BBEB-89DB-032F-9609E22839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996" y="2181958"/>
            <a:ext cx="76711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В рамках федеральной программы «Оптимальная для восстановления здоровья медицинская реабилитация в Республике Карелия до 2030 года» планируются:</a:t>
            </a:r>
            <a:endParaRPr lang="ru-RU" altLang="en-US" sz="12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8" name="Rectangle 3">
            <a:extLst>
              <a:ext uri="{FF2B5EF4-FFF2-40B4-BE49-F238E27FC236}">
                <a16:creationId xmlns="" xmlns:a16="http://schemas.microsoft.com/office/drawing/2014/main" id="{81969E71-0D23-E548-20BA-74009853B0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6100" y="2913179"/>
            <a:ext cx="387124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закупка: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сухой иммерсии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роботизированного оборудования </a:t>
            </a:r>
            <a:b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</a:br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для механотерапии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велотренажеров, беговых дорожек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оборудования для физиотерапевтического отделения и кабинета охраны зрения </a:t>
            </a:r>
            <a:b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</a:br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для детей</a:t>
            </a:r>
          </a:p>
        </p:txBody>
      </p:sp>
      <p:sp>
        <p:nvSpPr>
          <p:cNvPr id="19" name="Rectangle 3">
            <a:extLst>
              <a:ext uri="{FF2B5EF4-FFF2-40B4-BE49-F238E27FC236}">
                <a16:creationId xmlns="" xmlns:a16="http://schemas.microsoft.com/office/drawing/2014/main" id="{5958B26E-5DF5-A118-5432-D1F847A9F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1647" y="2913179"/>
            <a:ext cx="316983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осуществление ремонта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оформление помещений Центра медицинской реабилитации </a:t>
            </a:r>
            <a:b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</a:br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для детей в современном дизайне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улучшение доступной среды </a:t>
            </a:r>
            <a:b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</a:br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для детей с ограниченными возможностями здоровья</a:t>
            </a:r>
            <a:endParaRPr lang="ru-RU" altLang="en-US" sz="12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8" name="Овал 27">
            <a:extLst>
              <a:ext uri="{FF2B5EF4-FFF2-40B4-BE49-F238E27FC236}">
                <a16:creationId xmlns="" xmlns:a16="http://schemas.microsoft.com/office/drawing/2014/main" id="{C29112CC-2B7D-AC0B-1BA8-CE6CE00B3583}"/>
              </a:ext>
            </a:extLst>
          </p:cNvPr>
          <p:cNvSpPr/>
          <p:nvPr/>
        </p:nvSpPr>
        <p:spPr>
          <a:xfrm>
            <a:off x="521495" y="2311724"/>
            <a:ext cx="162073" cy="158460"/>
          </a:xfrm>
          <a:prstGeom prst="ellipse">
            <a:avLst/>
          </a:prstGeom>
          <a:solidFill>
            <a:srgbClr val="65A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65944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8F761654-8C14-4EF8-02F0-835AB159A8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63" y="1042971"/>
            <a:ext cx="851920" cy="851920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58B411DF-D307-BFDD-2888-FE699107B0C1}"/>
              </a:ext>
            </a:extLst>
          </p:cNvPr>
          <p:cNvSpPr/>
          <p:nvPr/>
        </p:nvSpPr>
        <p:spPr>
          <a:xfrm>
            <a:off x="0" y="847838"/>
            <a:ext cx="8460432" cy="1311770"/>
          </a:xfrm>
          <a:prstGeom prst="rect">
            <a:avLst/>
          </a:prstGeom>
          <a:solidFill>
            <a:srgbClr val="65AC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E9FEB"/>
              </a:solidFill>
            </a:endParaRPr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2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="" xmlns:a16="http://schemas.microsoft.com/office/drawing/2014/main" id="{FB096867-0E70-94D8-15B3-350D93856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3846" y="941556"/>
            <a:ext cx="698477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Дружный сплоченный коллектив Городской детской больницы приглашает специалистов с активной жизненной позицией, желающих повышать постоянно свой профессиональный  уровень и заинтересованных </a:t>
            </a:r>
          </a:p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в получении второй специальности</a:t>
            </a:r>
          </a:p>
        </p:txBody>
      </p:sp>
      <p:sp>
        <p:nvSpPr>
          <p:cNvPr id="20" name="Google Shape;542;p50">
            <a:extLst>
              <a:ext uri="{FF2B5EF4-FFF2-40B4-BE49-F238E27FC236}">
                <a16:creationId xmlns="" xmlns:a16="http://schemas.microsoft.com/office/drawing/2014/main" id="{043078A8-43C8-7CA5-3540-5CC649795662}"/>
              </a:ext>
            </a:extLst>
          </p:cNvPr>
          <p:cNvSpPr/>
          <p:nvPr/>
        </p:nvSpPr>
        <p:spPr>
          <a:xfrm>
            <a:off x="4938470" y="2474913"/>
            <a:ext cx="2441842" cy="59607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" name="Rectangle 3">
            <a:extLst>
              <a:ext uri="{FF2B5EF4-FFF2-40B4-BE49-F238E27FC236}">
                <a16:creationId xmlns="" xmlns:a16="http://schemas.microsoft.com/office/drawing/2014/main" id="{2494F966-C06A-9799-34D0-7664AEF8C1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4796" y="2408157"/>
            <a:ext cx="21366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rgbClr val="65ACEC"/>
                </a:solidFill>
                <a:latin typeface="+mn-lt"/>
              </a:rPr>
              <a:t>врача-офтальмолога</a:t>
            </a:r>
          </a:p>
        </p:txBody>
      </p:sp>
      <p:sp>
        <p:nvSpPr>
          <p:cNvPr id="24" name="Google Shape;542;p50">
            <a:extLst>
              <a:ext uri="{FF2B5EF4-FFF2-40B4-BE49-F238E27FC236}">
                <a16:creationId xmlns="" xmlns:a16="http://schemas.microsoft.com/office/drawing/2014/main" id="{96471650-7C63-5CE9-D68B-52E93AA551DE}"/>
              </a:ext>
            </a:extLst>
          </p:cNvPr>
          <p:cNvSpPr/>
          <p:nvPr/>
        </p:nvSpPr>
        <p:spPr>
          <a:xfrm>
            <a:off x="4938470" y="3406622"/>
            <a:ext cx="2441842" cy="59607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" name="Rectangle 3">
            <a:extLst>
              <a:ext uri="{FF2B5EF4-FFF2-40B4-BE49-F238E27FC236}">
                <a16:creationId xmlns="" xmlns:a16="http://schemas.microsoft.com/office/drawing/2014/main" id="{9C9C69CB-B1B8-6BF8-395B-7A4E3EC744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4089" y="3363838"/>
            <a:ext cx="20155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rgbClr val="65ACEC"/>
                </a:solidFill>
                <a:latin typeface="+mn-lt"/>
              </a:rPr>
              <a:t>врача-физиотерапевта</a:t>
            </a:r>
          </a:p>
        </p:txBody>
      </p:sp>
      <p:sp>
        <p:nvSpPr>
          <p:cNvPr id="27" name="Google Shape;542;p50">
            <a:extLst>
              <a:ext uri="{FF2B5EF4-FFF2-40B4-BE49-F238E27FC236}">
                <a16:creationId xmlns="" xmlns:a16="http://schemas.microsoft.com/office/drawing/2014/main" id="{5A0B2E08-7BC6-F72E-749A-404A8CF908FB}"/>
              </a:ext>
            </a:extLst>
          </p:cNvPr>
          <p:cNvSpPr/>
          <p:nvPr/>
        </p:nvSpPr>
        <p:spPr>
          <a:xfrm>
            <a:off x="2051722" y="4281114"/>
            <a:ext cx="2441842" cy="60760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" name="Rectangle 3">
            <a:extLst>
              <a:ext uri="{FF2B5EF4-FFF2-40B4-BE49-F238E27FC236}">
                <a16:creationId xmlns="" xmlns:a16="http://schemas.microsoft.com/office/drawing/2014/main" id="{7EC25528-2F85-AFF6-D018-23DE4D16E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4297" y="4261751"/>
            <a:ext cx="21366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rgbClr val="65ACEC"/>
                </a:solidFill>
                <a:latin typeface="+mn-lt"/>
              </a:rPr>
              <a:t>врача по лечебной физкультуре</a:t>
            </a:r>
          </a:p>
        </p:txBody>
      </p:sp>
      <p:sp>
        <p:nvSpPr>
          <p:cNvPr id="32" name="Google Shape;542;p50">
            <a:extLst>
              <a:ext uri="{FF2B5EF4-FFF2-40B4-BE49-F238E27FC236}">
                <a16:creationId xmlns="" xmlns:a16="http://schemas.microsoft.com/office/drawing/2014/main" id="{E57FE373-7CDD-FACB-DACA-2CB4D93B4DDF}"/>
              </a:ext>
            </a:extLst>
          </p:cNvPr>
          <p:cNvSpPr/>
          <p:nvPr/>
        </p:nvSpPr>
        <p:spPr>
          <a:xfrm>
            <a:off x="2051721" y="3406622"/>
            <a:ext cx="2441842" cy="59607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" name="Rectangle 3">
            <a:extLst>
              <a:ext uri="{FF2B5EF4-FFF2-40B4-BE49-F238E27FC236}">
                <a16:creationId xmlns="" xmlns:a16="http://schemas.microsoft.com/office/drawing/2014/main" id="{939862A8-8EEB-EC38-9DDD-9100F0EE78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1135" y="3459981"/>
            <a:ext cx="21366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rgbClr val="65ACEC"/>
                </a:solidFill>
                <a:latin typeface="+mn-lt"/>
              </a:rPr>
              <a:t>врача-невролога</a:t>
            </a:r>
          </a:p>
        </p:txBody>
      </p:sp>
      <p:sp>
        <p:nvSpPr>
          <p:cNvPr id="34" name="Google Shape;542;p50">
            <a:extLst>
              <a:ext uri="{FF2B5EF4-FFF2-40B4-BE49-F238E27FC236}">
                <a16:creationId xmlns="" xmlns:a16="http://schemas.microsoft.com/office/drawing/2014/main" id="{5C03D1A0-D1DD-7732-315D-9D1E31B0622A}"/>
              </a:ext>
            </a:extLst>
          </p:cNvPr>
          <p:cNvSpPr/>
          <p:nvPr/>
        </p:nvSpPr>
        <p:spPr>
          <a:xfrm>
            <a:off x="4938470" y="4261751"/>
            <a:ext cx="2441842" cy="60760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5" name="Rectangle 3">
            <a:extLst>
              <a:ext uri="{FF2B5EF4-FFF2-40B4-BE49-F238E27FC236}">
                <a16:creationId xmlns="" xmlns:a16="http://schemas.microsoft.com/office/drawing/2014/main" id="{58B0365F-121D-1DAE-D473-489AD917E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3528" y="4223027"/>
            <a:ext cx="21366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rgbClr val="65ACEC"/>
                </a:solidFill>
                <a:latin typeface="+mn-lt"/>
              </a:rPr>
              <a:t>медицинских сестер</a:t>
            </a:r>
          </a:p>
        </p:txBody>
      </p:sp>
      <p:sp>
        <p:nvSpPr>
          <p:cNvPr id="36" name="Google Shape;542;p50">
            <a:extLst>
              <a:ext uri="{FF2B5EF4-FFF2-40B4-BE49-F238E27FC236}">
                <a16:creationId xmlns="" xmlns:a16="http://schemas.microsoft.com/office/drawing/2014/main" id="{B6600313-DCDC-606A-17A5-97284FB56D28}"/>
              </a:ext>
            </a:extLst>
          </p:cNvPr>
          <p:cNvSpPr/>
          <p:nvPr/>
        </p:nvSpPr>
        <p:spPr>
          <a:xfrm>
            <a:off x="2051722" y="2478945"/>
            <a:ext cx="2406654" cy="596861"/>
          </a:xfrm>
          <a:prstGeom prst="roundRect">
            <a:avLst>
              <a:gd name="adj" fmla="val 50000"/>
            </a:avLst>
          </a:prstGeom>
          <a:solidFill>
            <a:srgbClr val="65ACEC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tx2">
                  <a:lumMod val="40000"/>
                  <a:lumOff val="60000"/>
                </a:schemeClr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" name="Rectangle 3">
            <a:extLst>
              <a:ext uri="{FF2B5EF4-FFF2-40B4-BE49-F238E27FC236}">
                <a16:creationId xmlns="" xmlns:a16="http://schemas.microsoft.com/office/drawing/2014/main" id="{BDA8A998-0FD0-2306-1E48-60F65508C2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7245" y="2546657"/>
            <a:ext cx="22647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b="1" dirty="0">
                <a:solidFill>
                  <a:schemeClr val="bg1"/>
                </a:solidFill>
                <a:latin typeface="+mn-lt"/>
              </a:rPr>
              <a:t>Ждём:</a:t>
            </a:r>
          </a:p>
        </p:txBody>
      </p:sp>
    </p:spTree>
    <p:extLst>
      <p:ext uri="{BB962C8B-B14F-4D97-AF65-F5344CB8AC3E}">
        <p14:creationId xmlns:p14="http://schemas.microsoft.com/office/powerpoint/2010/main" val="56855939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542;p50">
            <a:extLst>
              <a:ext uri="{FF2B5EF4-FFF2-40B4-BE49-F238E27FC236}">
                <a16:creationId xmlns="" xmlns:a16="http://schemas.microsoft.com/office/drawing/2014/main" id="{9D87E670-B771-9F85-D30F-1F892E52C068}"/>
              </a:ext>
            </a:extLst>
          </p:cNvPr>
          <p:cNvSpPr/>
          <p:nvPr/>
        </p:nvSpPr>
        <p:spPr>
          <a:xfrm>
            <a:off x="5840431" y="2109087"/>
            <a:ext cx="3053296" cy="656311"/>
          </a:xfrm>
          <a:prstGeom prst="roundRect">
            <a:avLst>
              <a:gd name="adj" fmla="val 50000"/>
            </a:avLst>
          </a:prstGeom>
          <a:solidFill>
            <a:srgbClr val="65ACEC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39266" name="Picture 2" descr="Карта Карелии по района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67" b="100000" l="1196" r="98325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189937" y="1093944"/>
            <a:ext cx="2705066" cy="3882869"/>
          </a:xfrm>
          <a:prstGeom prst="rect">
            <a:avLst/>
          </a:prstGeom>
          <a:noFill/>
        </p:spPr>
      </p:pic>
      <p:sp>
        <p:nvSpPr>
          <p:cNvPr id="14338" name="Rectangle 2">
            <a:extLst>
              <a:ext uri="{FF2B5EF4-FFF2-40B4-BE49-F238E27FC236}">
                <a16:creationId xmlns="" xmlns:a16="http://schemas.microsoft.com/office/drawing/2014/main" id="{536BF21E-FC10-4E80-A191-AD3C5BE28F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4846638"/>
            <a:ext cx="6858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100" i="1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cs typeface="Arial" charset="0"/>
              </a:rPr>
              <a:t>  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="" xmlns:a16="http://schemas.microsoft.com/office/drawing/2014/main" id="{5C2E8FC0-CF81-4FB4-9C01-C769644E6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50938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313" y="2109483"/>
            <a:ext cx="25202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Западная граница –  Финляндия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876" y="3194058"/>
            <a:ext cx="25202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до г. Санкт-Петербург – 420 км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876" y="4219729"/>
            <a:ext cx="25202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Международный аэропорт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0057" y="3151459"/>
            <a:ext cx="28803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Население республики –</a:t>
            </a:r>
          </a:p>
          <a:p>
            <a:pPr algn="ctr" eaLnBrk="1" hangingPunct="1"/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609 </a:t>
            </a:r>
            <a:r>
              <a:rPr lang="ru-RU" altLang="en-US" sz="1600" dirty="0" err="1">
                <a:solidFill>
                  <a:srgbClr val="65ACEC"/>
                </a:solidFill>
                <a:latin typeface="+mn-lt"/>
              </a:rPr>
              <a:t>тыс.чел</a:t>
            </a:r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.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4931" y="2140336"/>
            <a:ext cx="26642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chemeClr val="bg1"/>
                </a:solidFill>
                <a:latin typeface="+mn-lt"/>
              </a:rPr>
              <a:t>Столица – </a:t>
            </a:r>
          </a:p>
          <a:p>
            <a:pPr algn="ctr" eaLnBrk="1" hangingPunct="1"/>
            <a:r>
              <a:rPr lang="ru-RU" altLang="en-US" sz="1600" dirty="0">
                <a:solidFill>
                  <a:schemeClr val="bg1"/>
                </a:solidFill>
                <a:latin typeface="+mn-lt"/>
              </a:rPr>
              <a:t>г. Петрозаводск</a:t>
            </a:r>
          </a:p>
        </p:txBody>
      </p:sp>
      <p:sp>
        <p:nvSpPr>
          <p:cNvPr id="18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6439" y="4189757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3 города </a:t>
            </a:r>
          </a:p>
          <a:p>
            <a:pPr algn="ctr" eaLnBrk="1" hangingPunct="1"/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республиканского значения</a:t>
            </a:r>
          </a:p>
        </p:txBody>
      </p:sp>
      <p:sp>
        <p:nvSpPr>
          <p:cNvPr id="19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6421" y="1219586"/>
            <a:ext cx="25202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15 районов республики</a:t>
            </a:r>
          </a:p>
        </p:txBody>
      </p:sp>
      <p:cxnSp>
        <p:nvCxnSpPr>
          <p:cNvPr id="21" name="Google Shape;387;p44">
            <a:extLst>
              <a:ext uri="{FF2B5EF4-FFF2-40B4-BE49-F238E27FC236}">
                <a16:creationId xmlns="" xmlns:a16="http://schemas.microsoft.com/office/drawing/2014/main" id="{259A6B78-6D86-D60B-972C-FEBEFEBEEE92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2790882" y="1301430"/>
            <a:ext cx="773006" cy="301719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65ACE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Google Shape;542;p50">
            <a:extLst>
              <a:ext uri="{FF2B5EF4-FFF2-40B4-BE49-F238E27FC236}">
                <a16:creationId xmlns="" xmlns:a16="http://schemas.microsoft.com/office/drawing/2014/main" id="{448337FD-167D-5EAF-3216-B7919416D53B}"/>
              </a:ext>
            </a:extLst>
          </p:cNvPr>
          <p:cNvSpPr/>
          <p:nvPr/>
        </p:nvSpPr>
        <p:spPr>
          <a:xfrm>
            <a:off x="270603" y="973274"/>
            <a:ext cx="2520279" cy="656311"/>
          </a:xfrm>
          <a:prstGeom prst="roundRect">
            <a:avLst>
              <a:gd name="adj" fmla="val 50000"/>
            </a:avLst>
          </a:prstGeom>
          <a:solidFill>
            <a:srgbClr val="65ACEC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tx2">
                  <a:lumMod val="40000"/>
                  <a:lumOff val="60000"/>
                </a:schemeClr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3E28F3B2-EEB4-1230-BEB7-82ED032F238E}"/>
              </a:ext>
            </a:extLst>
          </p:cNvPr>
          <p:cNvSpPr/>
          <p:nvPr/>
        </p:nvSpPr>
        <p:spPr>
          <a:xfrm>
            <a:off x="3637103" y="2657989"/>
            <a:ext cx="45719" cy="45719"/>
          </a:xfrm>
          <a:prstGeom prst="ellipse">
            <a:avLst/>
          </a:prstGeom>
          <a:solidFill>
            <a:srgbClr val="65ACEC"/>
          </a:solidFill>
          <a:ln>
            <a:solidFill>
              <a:srgbClr val="65A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85" y="975587"/>
            <a:ext cx="25202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chemeClr val="bg1"/>
                </a:solidFill>
                <a:latin typeface="+mn-lt"/>
              </a:rPr>
              <a:t>Северо-Западный </a:t>
            </a:r>
          </a:p>
          <a:p>
            <a:pPr algn="ctr" eaLnBrk="1" hangingPunct="1"/>
            <a:r>
              <a:rPr lang="ru-RU" altLang="en-US" sz="1600" dirty="0">
                <a:solidFill>
                  <a:schemeClr val="bg1"/>
                </a:solidFill>
                <a:latin typeface="+mn-lt"/>
              </a:rPr>
              <a:t>округ РФ</a:t>
            </a:r>
          </a:p>
        </p:txBody>
      </p:sp>
      <p:sp>
        <p:nvSpPr>
          <p:cNvPr id="27" name="Google Shape;542;p50">
            <a:extLst>
              <a:ext uri="{FF2B5EF4-FFF2-40B4-BE49-F238E27FC236}">
                <a16:creationId xmlns="" xmlns:a16="http://schemas.microsoft.com/office/drawing/2014/main" id="{DE130D6B-115F-2A7B-A1C6-EA9A5399907D}"/>
              </a:ext>
            </a:extLst>
          </p:cNvPr>
          <p:cNvSpPr/>
          <p:nvPr/>
        </p:nvSpPr>
        <p:spPr>
          <a:xfrm>
            <a:off x="270603" y="2068800"/>
            <a:ext cx="2520279" cy="656311"/>
          </a:xfrm>
          <a:prstGeom prst="roundRect">
            <a:avLst>
              <a:gd name="adj" fmla="val 50000"/>
            </a:avLst>
          </a:prstGeom>
          <a:noFill/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" name="Google Shape;542;p50">
            <a:extLst>
              <a:ext uri="{FF2B5EF4-FFF2-40B4-BE49-F238E27FC236}">
                <a16:creationId xmlns="" xmlns:a16="http://schemas.microsoft.com/office/drawing/2014/main" id="{08DCCC66-4E88-C1CA-41F0-12B52ABF9F9B}"/>
              </a:ext>
            </a:extLst>
          </p:cNvPr>
          <p:cNvSpPr/>
          <p:nvPr/>
        </p:nvSpPr>
        <p:spPr>
          <a:xfrm>
            <a:off x="314754" y="3158291"/>
            <a:ext cx="2520279" cy="656311"/>
          </a:xfrm>
          <a:prstGeom prst="roundRect">
            <a:avLst>
              <a:gd name="adj" fmla="val 50000"/>
            </a:avLst>
          </a:prstGeom>
          <a:noFill/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" name="Google Shape;542;p50">
            <a:extLst>
              <a:ext uri="{FF2B5EF4-FFF2-40B4-BE49-F238E27FC236}">
                <a16:creationId xmlns="" xmlns:a16="http://schemas.microsoft.com/office/drawing/2014/main" id="{A332DC1E-D855-0CE7-65A8-0DFF15268827}"/>
              </a:ext>
            </a:extLst>
          </p:cNvPr>
          <p:cNvSpPr/>
          <p:nvPr/>
        </p:nvSpPr>
        <p:spPr>
          <a:xfrm>
            <a:off x="330994" y="4201757"/>
            <a:ext cx="2520279" cy="656311"/>
          </a:xfrm>
          <a:prstGeom prst="roundRect">
            <a:avLst>
              <a:gd name="adj" fmla="val 50000"/>
            </a:avLst>
          </a:prstGeom>
          <a:noFill/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" name="Овал 29">
            <a:extLst>
              <a:ext uri="{FF2B5EF4-FFF2-40B4-BE49-F238E27FC236}">
                <a16:creationId xmlns="" xmlns:a16="http://schemas.microsoft.com/office/drawing/2014/main" id="{940B78DE-2F73-CE63-D094-07EF58F50C64}"/>
              </a:ext>
            </a:extLst>
          </p:cNvPr>
          <p:cNvSpPr/>
          <p:nvPr/>
        </p:nvSpPr>
        <p:spPr>
          <a:xfrm>
            <a:off x="3562651" y="1580289"/>
            <a:ext cx="45719" cy="45719"/>
          </a:xfrm>
          <a:prstGeom prst="ellipse">
            <a:avLst/>
          </a:prstGeom>
          <a:solidFill>
            <a:srgbClr val="65ACEC"/>
          </a:solidFill>
          <a:ln>
            <a:solidFill>
              <a:srgbClr val="65A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="" xmlns:a16="http://schemas.microsoft.com/office/drawing/2014/main" id="{B32F5470-E48E-2226-0090-B414F79EE8C7}"/>
              </a:ext>
            </a:extLst>
          </p:cNvPr>
          <p:cNvSpPr/>
          <p:nvPr/>
        </p:nvSpPr>
        <p:spPr>
          <a:xfrm>
            <a:off x="3852002" y="3687391"/>
            <a:ext cx="45719" cy="45719"/>
          </a:xfrm>
          <a:prstGeom prst="ellipse">
            <a:avLst/>
          </a:prstGeom>
          <a:solidFill>
            <a:srgbClr val="65ACEC"/>
          </a:solidFill>
          <a:ln>
            <a:solidFill>
              <a:srgbClr val="65A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>
            <a:extLst>
              <a:ext uri="{FF2B5EF4-FFF2-40B4-BE49-F238E27FC236}">
                <a16:creationId xmlns="" xmlns:a16="http://schemas.microsoft.com/office/drawing/2014/main" id="{A0FD2732-5FAF-34BD-D4CB-A06874D01EB3}"/>
              </a:ext>
            </a:extLst>
          </p:cNvPr>
          <p:cNvSpPr/>
          <p:nvPr/>
        </p:nvSpPr>
        <p:spPr>
          <a:xfrm>
            <a:off x="3776649" y="4744422"/>
            <a:ext cx="45719" cy="45719"/>
          </a:xfrm>
          <a:prstGeom prst="ellipse">
            <a:avLst/>
          </a:prstGeom>
          <a:solidFill>
            <a:srgbClr val="65ACEC"/>
          </a:solidFill>
          <a:ln>
            <a:solidFill>
              <a:srgbClr val="65A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Google Shape;387;p44">
            <a:extLst>
              <a:ext uri="{FF2B5EF4-FFF2-40B4-BE49-F238E27FC236}">
                <a16:creationId xmlns="" xmlns:a16="http://schemas.microsoft.com/office/drawing/2014/main" id="{D4A08024-62F5-DA98-69F1-07AE59BAE115}"/>
              </a:ext>
            </a:extLst>
          </p:cNvPr>
          <p:cNvCxnSpPr>
            <a:cxnSpLocks/>
          </p:cNvCxnSpPr>
          <p:nvPr/>
        </p:nvCxnSpPr>
        <p:spPr>
          <a:xfrm>
            <a:off x="2789882" y="2396955"/>
            <a:ext cx="851375" cy="290317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65ACE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" name="Google Shape;387;p44">
            <a:extLst>
              <a:ext uri="{FF2B5EF4-FFF2-40B4-BE49-F238E27FC236}">
                <a16:creationId xmlns="" xmlns:a16="http://schemas.microsoft.com/office/drawing/2014/main" id="{51993F9C-57FA-E76D-C5D8-C29A0756D17C}"/>
              </a:ext>
            </a:extLst>
          </p:cNvPr>
          <p:cNvCxnSpPr>
            <a:cxnSpLocks/>
          </p:cNvCxnSpPr>
          <p:nvPr/>
        </p:nvCxnSpPr>
        <p:spPr>
          <a:xfrm>
            <a:off x="2835033" y="3475466"/>
            <a:ext cx="1038086" cy="240054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65ACE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" name="Google Shape;387;p44">
            <a:extLst>
              <a:ext uri="{FF2B5EF4-FFF2-40B4-BE49-F238E27FC236}">
                <a16:creationId xmlns="" xmlns:a16="http://schemas.microsoft.com/office/drawing/2014/main" id="{E3C26437-100F-CA83-7885-BE605FD0F374}"/>
              </a:ext>
            </a:extLst>
          </p:cNvPr>
          <p:cNvCxnSpPr>
            <a:cxnSpLocks/>
          </p:cNvCxnSpPr>
          <p:nvPr/>
        </p:nvCxnSpPr>
        <p:spPr>
          <a:xfrm>
            <a:off x="2851186" y="4578082"/>
            <a:ext cx="936826" cy="197696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65ACE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8" name="Google Shape;542;p50">
            <a:extLst>
              <a:ext uri="{FF2B5EF4-FFF2-40B4-BE49-F238E27FC236}">
                <a16:creationId xmlns="" xmlns:a16="http://schemas.microsoft.com/office/drawing/2014/main" id="{650BB892-FFC0-D590-915F-65EBA3E8E00C}"/>
              </a:ext>
            </a:extLst>
          </p:cNvPr>
          <p:cNvSpPr/>
          <p:nvPr/>
        </p:nvSpPr>
        <p:spPr>
          <a:xfrm>
            <a:off x="5840431" y="1089676"/>
            <a:ext cx="3053296" cy="656311"/>
          </a:xfrm>
          <a:prstGeom prst="roundRect">
            <a:avLst>
              <a:gd name="adj" fmla="val 50000"/>
            </a:avLst>
          </a:prstGeom>
          <a:noFill/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9" name="Google Shape;542;p50">
            <a:extLst>
              <a:ext uri="{FF2B5EF4-FFF2-40B4-BE49-F238E27FC236}">
                <a16:creationId xmlns="" xmlns:a16="http://schemas.microsoft.com/office/drawing/2014/main" id="{BB026BC3-1528-E199-570A-62FA44CA9F2E}"/>
              </a:ext>
            </a:extLst>
          </p:cNvPr>
          <p:cNvSpPr/>
          <p:nvPr/>
        </p:nvSpPr>
        <p:spPr>
          <a:xfrm>
            <a:off x="5901072" y="4175880"/>
            <a:ext cx="3053296" cy="656311"/>
          </a:xfrm>
          <a:prstGeom prst="roundRect">
            <a:avLst>
              <a:gd name="adj" fmla="val 50000"/>
            </a:avLst>
          </a:prstGeom>
          <a:noFill/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0" name="Google Shape;542;p50">
            <a:extLst>
              <a:ext uri="{FF2B5EF4-FFF2-40B4-BE49-F238E27FC236}">
                <a16:creationId xmlns="" xmlns:a16="http://schemas.microsoft.com/office/drawing/2014/main" id="{D38E103E-2293-13B7-7599-94A336164B0A}"/>
              </a:ext>
            </a:extLst>
          </p:cNvPr>
          <p:cNvSpPr/>
          <p:nvPr/>
        </p:nvSpPr>
        <p:spPr>
          <a:xfrm>
            <a:off x="5840431" y="3133689"/>
            <a:ext cx="3057824" cy="656311"/>
          </a:xfrm>
          <a:prstGeom prst="roundRect">
            <a:avLst>
              <a:gd name="adj" fmla="val 50000"/>
            </a:avLst>
          </a:prstGeom>
          <a:noFill/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="" xmlns:a16="http://schemas.microsoft.com/office/drawing/2014/main" id="{7BCB1E96-EC05-7355-5D06-AE6D8ADE83D4}"/>
              </a:ext>
            </a:extLst>
          </p:cNvPr>
          <p:cNvSpPr/>
          <p:nvPr/>
        </p:nvSpPr>
        <p:spPr>
          <a:xfrm>
            <a:off x="4860032" y="1700268"/>
            <a:ext cx="45719" cy="45719"/>
          </a:xfrm>
          <a:prstGeom prst="ellipse">
            <a:avLst/>
          </a:prstGeom>
          <a:solidFill>
            <a:srgbClr val="65ACEC"/>
          </a:solidFill>
          <a:ln>
            <a:solidFill>
              <a:srgbClr val="65A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>
            <a:extLst>
              <a:ext uri="{FF2B5EF4-FFF2-40B4-BE49-F238E27FC236}">
                <a16:creationId xmlns="" xmlns:a16="http://schemas.microsoft.com/office/drawing/2014/main" id="{D7C9835B-E1CB-EC54-F3E2-E9013A130581}"/>
              </a:ext>
            </a:extLst>
          </p:cNvPr>
          <p:cNvSpPr/>
          <p:nvPr/>
        </p:nvSpPr>
        <p:spPr>
          <a:xfrm>
            <a:off x="5009766" y="2196255"/>
            <a:ext cx="45719" cy="45719"/>
          </a:xfrm>
          <a:prstGeom prst="ellipse">
            <a:avLst/>
          </a:prstGeom>
          <a:solidFill>
            <a:srgbClr val="65ACEC"/>
          </a:solidFill>
          <a:ln>
            <a:solidFill>
              <a:srgbClr val="65A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>
            <a:extLst>
              <a:ext uri="{FF2B5EF4-FFF2-40B4-BE49-F238E27FC236}">
                <a16:creationId xmlns="" xmlns:a16="http://schemas.microsoft.com/office/drawing/2014/main" id="{215D5769-0050-8797-C406-33605916C674}"/>
              </a:ext>
            </a:extLst>
          </p:cNvPr>
          <p:cNvSpPr/>
          <p:nvPr/>
        </p:nvSpPr>
        <p:spPr>
          <a:xfrm>
            <a:off x="5203140" y="3194058"/>
            <a:ext cx="45719" cy="45719"/>
          </a:xfrm>
          <a:prstGeom prst="ellipse">
            <a:avLst/>
          </a:prstGeom>
          <a:solidFill>
            <a:srgbClr val="65ACEC"/>
          </a:solidFill>
          <a:ln>
            <a:solidFill>
              <a:srgbClr val="65A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>
            <a:extLst>
              <a:ext uri="{FF2B5EF4-FFF2-40B4-BE49-F238E27FC236}">
                <a16:creationId xmlns="" xmlns:a16="http://schemas.microsoft.com/office/drawing/2014/main" id="{43298C5F-70D2-3DA1-29E0-9CE3F39FA87F}"/>
              </a:ext>
            </a:extLst>
          </p:cNvPr>
          <p:cNvSpPr/>
          <p:nvPr/>
        </p:nvSpPr>
        <p:spPr>
          <a:xfrm>
            <a:off x="5157421" y="4574118"/>
            <a:ext cx="45719" cy="45719"/>
          </a:xfrm>
          <a:prstGeom prst="ellipse">
            <a:avLst/>
          </a:prstGeom>
          <a:solidFill>
            <a:srgbClr val="65ACEC"/>
          </a:solidFill>
          <a:ln>
            <a:solidFill>
              <a:srgbClr val="65A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5" name="Google Shape;387;p44">
            <a:extLst>
              <a:ext uri="{FF2B5EF4-FFF2-40B4-BE49-F238E27FC236}">
                <a16:creationId xmlns="" xmlns:a16="http://schemas.microsoft.com/office/drawing/2014/main" id="{3F2D1A76-C8CD-811A-888D-35139AF4F10B}"/>
              </a:ext>
            </a:extLst>
          </p:cNvPr>
          <p:cNvCxnSpPr>
            <a:cxnSpLocks/>
            <a:endCxn id="39" idx="1"/>
          </p:cNvCxnSpPr>
          <p:nvPr/>
        </p:nvCxnSpPr>
        <p:spPr>
          <a:xfrm flipV="1">
            <a:off x="5203140" y="4504036"/>
            <a:ext cx="697932" cy="94527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65ACE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7" name="Google Shape;387;p44">
            <a:extLst>
              <a:ext uri="{FF2B5EF4-FFF2-40B4-BE49-F238E27FC236}">
                <a16:creationId xmlns="" xmlns:a16="http://schemas.microsoft.com/office/drawing/2014/main" id="{5F63FBBD-94F1-C39B-2284-8E70F910D97E}"/>
              </a:ext>
            </a:extLst>
          </p:cNvPr>
          <p:cNvCxnSpPr>
            <a:cxnSpLocks/>
            <a:stCxn id="43" idx="6"/>
          </p:cNvCxnSpPr>
          <p:nvPr/>
        </p:nvCxnSpPr>
        <p:spPr>
          <a:xfrm>
            <a:off x="5248859" y="3216918"/>
            <a:ext cx="591572" cy="244926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65ACE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3" name="Google Shape;387;p44">
            <a:extLst>
              <a:ext uri="{FF2B5EF4-FFF2-40B4-BE49-F238E27FC236}">
                <a16:creationId xmlns="" xmlns:a16="http://schemas.microsoft.com/office/drawing/2014/main" id="{26C7D5ED-F11E-0F81-3E74-46DA7C737E53}"/>
              </a:ext>
            </a:extLst>
          </p:cNvPr>
          <p:cNvCxnSpPr>
            <a:cxnSpLocks/>
            <a:stCxn id="41" idx="6"/>
            <a:endCxn id="38" idx="1"/>
          </p:cNvCxnSpPr>
          <p:nvPr/>
        </p:nvCxnSpPr>
        <p:spPr>
          <a:xfrm flipV="1">
            <a:off x="4905751" y="1417832"/>
            <a:ext cx="934680" cy="305296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65ACE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5" name="Google Shape;387;p44">
            <a:extLst>
              <a:ext uri="{FF2B5EF4-FFF2-40B4-BE49-F238E27FC236}">
                <a16:creationId xmlns="" xmlns:a16="http://schemas.microsoft.com/office/drawing/2014/main" id="{0B6B5E10-A141-2786-CB89-2C7255CA1F8F}"/>
              </a:ext>
            </a:extLst>
          </p:cNvPr>
          <p:cNvCxnSpPr>
            <a:cxnSpLocks/>
          </p:cNvCxnSpPr>
          <p:nvPr/>
        </p:nvCxnSpPr>
        <p:spPr>
          <a:xfrm>
            <a:off x="5055485" y="2210168"/>
            <a:ext cx="784946" cy="227186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65ACEC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50F6F00-51DD-A9D1-3880-B8E30BB52A0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60860" y="775186"/>
            <a:ext cx="1299264" cy="1299264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4B907C49-913D-94A1-2CF4-1A1CC764C8F9}"/>
              </a:ext>
            </a:extLst>
          </p:cNvPr>
          <p:cNvSpPr/>
          <p:nvPr/>
        </p:nvSpPr>
        <p:spPr>
          <a:xfrm>
            <a:off x="0" y="13690"/>
            <a:ext cx="9144000" cy="2841608"/>
          </a:xfrm>
          <a:prstGeom prst="rect">
            <a:avLst/>
          </a:prstGeom>
          <a:solidFill>
            <a:srgbClr val="65AC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E9FEB"/>
              </a:solidFill>
            </a:endParaRPr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2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40" name="Прямоугольник: скругленные углы 39">
            <a:extLst>
              <a:ext uri="{FF2B5EF4-FFF2-40B4-BE49-F238E27FC236}">
                <a16:creationId xmlns="" xmlns:a16="http://schemas.microsoft.com/office/drawing/2014/main" id="{7B7EEE06-1538-7EF0-57AC-E2290C32FFAF}"/>
              </a:ext>
            </a:extLst>
          </p:cNvPr>
          <p:cNvSpPr/>
          <p:nvPr/>
        </p:nvSpPr>
        <p:spPr>
          <a:xfrm>
            <a:off x="827584" y="2324619"/>
            <a:ext cx="3384376" cy="178085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Google Shape;542;p50">
            <a:extLst>
              <a:ext uri="{FF2B5EF4-FFF2-40B4-BE49-F238E27FC236}">
                <a16:creationId xmlns="" xmlns:a16="http://schemas.microsoft.com/office/drawing/2014/main" id="{5A0B2E08-7BC6-F72E-749A-404A8CF908FB}"/>
              </a:ext>
            </a:extLst>
          </p:cNvPr>
          <p:cNvSpPr/>
          <p:nvPr/>
        </p:nvSpPr>
        <p:spPr>
          <a:xfrm>
            <a:off x="1216410" y="3026546"/>
            <a:ext cx="2606724" cy="7518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" name="Rectangle 3">
            <a:extLst>
              <a:ext uri="{FF2B5EF4-FFF2-40B4-BE49-F238E27FC236}">
                <a16:creationId xmlns="" xmlns:a16="http://schemas.microsoft.com/office/drawing/2014/main" id="{7EC25528-2F85-AFF6-D018-23DE4D16E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941" y="3078547"/>
            <a:ext cx="21366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rgbClr val="65ACEC"/>
                </a:solidFill>
                <a:latin typeface="+mn-lt"/>
              </a:rPr>
              <a:t>40000-80000 рублей</a:t>
            </a:r>
          </a:p>
        </p:txBody>
      </p:sp>
      <p:sp>
        <p:nvSpPr>
          <p:cNvPr id="22" name="Rectangle 3">
            <a:extLst>
              <a:ext uri="{FF2B5EF4-FFF2-40B4-BE49-F238E27FC236}">
                <a16:creationId xmlns="" xmlns:a16="http://schemas.microsoft.com/office/drawing/2014/main" id="{34615664-4A0F-08A0-F729-17058CD6D7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1165" y="2455188"/>
            <a:ext cx="29883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2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врачи</a:t>
            </a:r>
          </a:p>
        </p:txBody>
      </p:sp>
      <p:sp>
        <p:nvSpPr>
          <p:cNvPr id="39" name="Rectangle 3">
            <a:extLst>
              <a:ext uri="{FF2B5EF4-FFF2-40B4-BE49-F238E27FC236}">
                <a16:creationId xmlns="" xmlns:a16="http://schemas.microsoft.com/office/drawing/2014/main" id="{DAC83F94-9287-52A4-4BFA-7AF6D94959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0492" y="1344837"/>
            <a:ext cx="69847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Уровень заработной платы</a:t>
            </a:r>
          </a:p>
        </p:txBody>
      </p:sp>
      <p:sp>
        <p:nvSpPr>
          <p:cNvPr id="41" name="Прямоугольник: скругленные углы 40">
            <a:extLst>
              <a:ext uri="{FF2B5EF4-FFF2-40B4-BE49-F238E27FC236}">
                <a16:creationId xmlns="" xmlns:a16="http://schemas.microsoft.com/office/drawing/2014/main" id="{D969FCC5-64F5-4498-618F-8B29033472CB}"/>
              </a:ext>
            </a:extLst>
          </p:cNvPr>
          <p:cNvSpPr/>
          <p:nvPr/>
        </p:nvSpPr>
        <p:spPr>
          <a:xfrm>
            <a:off x="5039544" y="2320207"/>
            <a:ext cx="3384376" cy="178085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Google Shape;542;p50">
            <a:extLst>
              <a:ext uri="{FF2B5EF4-FFF2-40B4-BE49-F238E27FC236}">
                <a16:creationId xmlns="" xmlns:a16="http://schemas.microsoft.com/office/drawing/2014/main" id="{5C03D1A0-D1DD-7732-315D-9D1E31B0622A}"/>
              </a:ext>
            </a:extLst>
          </p:cNvPr>
          <p:cNvSpPr/>
          <p:nvPr/>
        </p:nvSpPr>
        <p:spPr>
          <a:xfrm>
            <a:off x="5428370" y="2990279"/>
            <a:ext cx="2606724" cy="79881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5" name="Rectangle 3">
            <a:extLst>
              <a:ext uri="{FF2B5EF4-FFF2-40B4-BE49-F238E27FC236}">
                <a16:creationId xmlns="" xmlns:a16="http://schemas.microsoft.com/office/drawing/2014/main" id="{58B0365F-121D-1DAE-D473-489AD917E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5274" y="3062693"/>
            <a:ext cx="21366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rgbClr val="65ACEC"/>
                </a:solidFill>
                <a:latin typeface="+mn-lt"/>
              </a:rPr>
              <a:t>25000-45000 рублей</a:t>
            </a:r>
          </a:p>
        </p:txBody>
      </p:sp>
      <p:sp>
        <p:nvSpPr>
          <p:cNvPr id="23" name="Rectangle 3">
            <a:extLst>
              <a:ext uri="{FF2B5EF4-FFF2-40B4-BE49-F238E27FC236}">
                <a16:creationId xmlns="" xmlns:a16="http://schemas.microsoft.com/office/drawing/2014/main" id="{9BE8F8D5-2001-1F9D-2191-7E9622B57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7305" y="2455188"/>
            <a:ext cx="24418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2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медицинская сестра</a:t>
            </a:r>
          </a:p>
        </p:txBody>
      </p:sp>
    </p:spTree>
    <p:extLst>
      <p:ext uri="{BB962C8B-B14F-4D97-AF65-F5344CB8AC3E}">
        <p14:creationId xmlns:p14="http://schemas.microsoft.com/office/powerpoint/2010/main" val="3063767740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89E93503-EED5-DF9D-188D-8DF8AF3391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94" y="531814"/>
            <a:ext cx="1894143" cy="1894143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4B907C49-913D-94A1-2CF4-1A1CC764C8F9}"/>
              </a:ext>
            </a:extLst>
          </p:cNvPr>
          <p:cNvSpPr/>
          <p:nvPr/>
        </p:nvSpPr>
        <p:spPr>
          <a:xfrm>
            <a:off x="0" y="7486"/>
            <a:ext cx="9144000" cy="2718161"/>
          </a:xfrm>
          <a:prstGeom prst="rect">
            <a:avLst/>
          </a:prstGeom>
          <a:solidFill>
            <a:srgbClr val="65AC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E9FEB"/>
              </a:solidFill>
            </a:endParaRPr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2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="" xmlns:a16="http://schemas.microsoft.com/office/drawing/2014/main" id="{FB096867-0E70-94D8-15B3-350D93856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872" y="1310004"/>
            <a:ext cx="69847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Городская детская больница приглашает</a:t>
            </a:r>
          </a:p>
        </p:txBody>
      </p:sp>
      <p:sp>
        <p:nvSpPr>
          <p:cNvPr id="27" name="Google Shape;542;p50">
            <a:extLst>
              <a:ext uri="{FF2B5EF4-FFF2-40B4-BE49-F238E27FC236}">
                <a16:creationId xmlns="" xmlns:a16="http://schemas.microsoft.com/office/drawing/2014/main" id="{5A0B2E08-7BC6-F72E-749A-404A8CF908FB}"/>
              </a:ext>
            </a:extLst>
          </p:cNvPr>
          <p:cNvSpPr/>
          <p:nvPr/>
        </p:nvSpPr>
        <p:spPr>
          <a:xfrm>
            <a:off x="1401548" y="2348488"/>
            <a:ext cx="2441842" cy="6856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" name="Rectangle 3">
            <a:extLst>
              <a:ext uri="{FF2B5EF4-FFF2-40B4-BE49-F238E27FC236}">
                <a16:creationId xmlns="" xmlns:a16="http://schemas.microsoft.com/office/drawing/2014/main" id="{7EC25528-2F85-AFF6-D018-23DE4D16E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4122" y="2348488"/>
            <a:ext cx="21366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rgbClr val="65ACEC"/>
                </a:solidFill>
                <a:latin typeface="+mn-lt"/>
              </a:rPr>
              <a:t>выпускников специалитета </a:t>
            </a:r>
          </a:p>
        </p:txBody>
      </p:sp>
      <p:sp>
        <p:nvSpPr>
          <p:cNvPr id="34" name="Google Shape;542;p50">
            <a:extLst>
              <a:ext uri="{FF2B5EF4-FFF2-40B4-BE49-F238E27FC236}">
                <a16:creationId xmlns="" xmlns:a16="http://schemas.microsoft.com/office/drawing/2014/main" id="{5C03D1A0-D1DD-7732-315D-9D1E31B0622A}"/>
              </a:ext>
            </a:extLst>
          </p:cNvPr>
          <p:cNvSpPr/>
          <p:nvPr/>
        </p:nvSpPr>
        <p:spPr>
          <a:xfrm>
            <a:off x="5344677" y="2302155"/>
            <a:ext cx="2441842" cy="7320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5" name="Rectangle 3">
            <a:extLst>
              <a:ext uri="{FF2B5EF4-FFF2-40B4-BE49-F238E27FC236}">
                <a16:creationId xmlns="" xmlns:a16="http://schemas.microsoft.com/office/drawing/2014/main" id="{58B0365F-121D-1DAE-D473-489AD917E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7256" y="2336052"/>
            <a:ext cx="21366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rgbClr val="65ACEC"/>
                </a:solidFill>
                <a:latin typeface="+mn-lt"/>
              </a:rPr>
              <a:t>выпускников </a:t>
            </a:r>
          </a:p>
          <a:p>
            <a:pPr algn="ctr" eaLnBrk="1" hangingPunct="1"/>
            <a:r>
              <a:rPr lang="ru-RU" altLang="en-US" dirty="0">
                <a:solidFill>
                  <a:srgbClr val="65ACEC"/>
                </a:solidFill>
                <a:latin typeface="+mn-lt"/>
              </a:rPr>
              <a:t>9 и 11 классов 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="" xmlns:a16="http://schemas.microsoft.com/office/drawing/2014/main" id="{7C19E643-24E8-29B6-16B1-60E370DCDC28}"/>
              </a:ext>
            </a:extLst>
          </p:cNvPr>
          <p:cNvSpPr/>
          <p:nvPr/>
        </p:nvSpPr>
        <p:spPr>
          <a:xfrm>
            <a:off x="930273" y="3398917"/>
            <a:ext cx="3384388" cy="108917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="" xmlns:a16="http://schemas.microsoft.com/office/drawing/2014/main" id="{C8C447DB-2A18-ED7B-6E6A-1A440C34E7B1}"/>
              </a:ext>
            </a:extLst>
          </p:cNvPr>
          <p:cNvSpPr/>
          <p:nvPr/>
        </p:nvSpPr>
        <p:spPr>
          <a:xfrm>
            <a:off x="4905074" y="3360804"/>
            <a:ext cx="3760769" cy="11272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3">
            <a:extLst>
              <a:ext uri="{FF2B5EF4-FFF2-40B4-BE49-F238E27FC236}">
                <a16:creationId xmlns="" xmlns:a16="http://schemas.microsoft.com/office/drawing/2014/main" id="{34615664-4A0F-08A0-F729-17058CD6D7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8301" y="3508950"/>
            <a:ext cx="29883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для заключения договоров </a:t>
            </a:r>
          </a:p>
          <a:p>
            <a:pPr algn="ctr"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о целевом обучении </a:t>
            </a:r>
          </a:p>
          <a:p>
            <a:pPr algn="ctr"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в ординатуре</a:t>
            </a:r>
          </a:p>
        </p:txBody>
      </p:sp>
      <p:sp>
        <p:nvSpPr>
          <p:cNvPr id="23" name="Rectangle 3">
            <a:extLst>
              <a:ext uri="{FF2B5EF4-FFF2-40B4-BE49-F238E27FC236}">
                <a16:creationId xmlns="" xmlns:a16="http://schemas.microsoft.com/office/drawing/2014/main" id="{9BE8F8D5-2001-1F9D-2191-7E9622B57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5260" y="3374424"/>
            <a:ext cx="360039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для заключения договоров </a:t>
            </a:r>
          </a:p>
          <a:p>
            <a:pPr algn="ctr" eaLnBrk="1" hangingPunct="1"/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о целевом обучении</a:t>
            </a:r>
          </a:p>
          <a:p>
            <a:pPr algn="ctr" eaLnBrk="1" hangingPunct="1"/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по образовательной программе </a:t>
            </a:r>
          </a:p>
          <a:p>
            <a:pPr algn="ctr" eaLnBrk="1" hangingPunct="1"/>
            <a:r>
              <a:rPr lang="ru-RU" alt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среднего профессионального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51432126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апля 4">
            <a:extLst>
              <a:ext uri="{FF2B5EF4-FFF2-40B4-BE49-F238E27FC236}">
                <a16:creationId xmlns="" xmlns:a16="http://schemas.microsoft.com/office/drawing/2014/main" id="{2D85069B-65D9-4A23-A336-DCC176FD32B1}"/>
              </a:ext>
            </a:extLst>
          </p:cNvPr>
          <p:cNvSpPr/>
          <p:nvPr/>
        </p:nvSpPr>
        <p:spPr>
          <a:xfrm>
            <a:off x="5037754" y="1131767"/>
            <a:ext cx="3566694" cy="3504939"/>
          </a:xfrm>
          <a:prstGeom prst="teardrop">
            <a:avLst/>
          </a:prstGeom>
          <a:solidFill>
            <a:srgbClr val="65A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r="47951"/>
          <a:stretch/>
        </p:blipFill>
        <p:spPr bwMode="auto">
          <a:xfrm>
            <a:off x="5198787" y="1321404"/>
            <a:ext cx="3240360" cy="3184256"/>
          </a:xfrm>
          <a:prstGeom prst="teardrop">
            <a:avLst/>
          </a:prstGeom>
          <a:noFill/>
        </p:spPr>
      </p:pic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>
                <a:solidFill>
                  <a:schemeClr val="bg1"/>
                </a:solidFill>
              </a:rPr>
            </a:br>
            <a:r>
              <a:rPr lang="ru-RU" altLang="en-US" sz="120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40968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592" y="868749"/>
            <a:ext cx="41222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400" b="1" dirty="0">
                <a:solidFill>
                  <a:srgbClr val="65ACEC"/>
                </a:solidFill>
                <a:latin typeface="+mn-lt"/>
              </a:rPr>
              <a:t>ДОБРО ПОЖАЛОВАТЬ!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="" xmlns:a16="http://schemas.microsoft.com/office/drawing/2014/main" id="{E38EFF55-1134-59D8-8922-13171A63FC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855" y="1467099"/>
            <a:ext cx="41222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400" b="1" dirty="0">
                <a:solidFill>
                  <a:srgbClr val="65ACEC"/>
                </a:solidFill>
                <a:latin typeface="+mn-lt"/>
              </a:rPr>
              <a:t>Контакты:</a:t>
            </a:r>
          </a:p>
        </p:txBody>
      </p:sp>
      <p:sp>
        <p:nvSpPr>
          <p:cNvPr id="12" name="Овал 11">
            <a:extLst>
              <a:ext uri="{FF2B5EF4-FFF2-40B4-BE49-F238E27FC236}">
                <a16:creationId xmlns="" xmlns:a16="http://schemas.microsoft.com/office/drawing/2014/main" id="{F198ECBD-B927-0C0E-ED20-5F35389AFCAD}"/>
              </a:ext>
            </a:extLst>
          </p:cNvPr>
          <p:cNvSpPr/>
          <p:nvPr/>
        </p:nvSpPr>
        <p:spPr>
          <a:xfrm>
            <a:off x="424076" y="2212445"/>
            <a:ext cx="230897" cy="216024"/>
          </a:xfrm>
          <a:prstGeom prst="ellipse">
            <a:avLst/>
          </a:prstGeom>
          <a:solidFill>
            <a:srgbClr val="65A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3">
            <a:extLst>
              <a:ext uri="{FF2B5EF4-FFF2-40B4-BE49-F238E27FC236}">
                <a16:creationId xmlns="" xmlns:a16="http://schemas.microsoft.com/office/drawing/2014/main" id="{76735F43-8BCA-5A5F-1BE7-CA720C80A3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167" y="2139702"/>
            <a:ext cx="3100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эл. почта: gdb@zdrav10.ru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="" xmlns:a16="http://schemas.microsoft.com/office/drawing/2014/main" id="{F74B97F5-0CA5-D79C-C508-C300A5590D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137" y="2616069"/>
            <a:ext cx="37394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тел. отдела кадров: </a:t>
            </a:r>
          </a:p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+7 (964) 317-81-64, </a:t>
            </a:r>
          </a:p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8 (8142) 78-29-68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="" xmlns:a16="http://schemas.microsoft.com/office/drawing/2014/main" id="{EA5B4D0F-4D6F-466C-CD09-719442ECC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552" y="3565850"/>
            <a:ext cx="35288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VK Городской детской больницы: https://vk.com/gdb10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="" xmlns:a16="http://schemas.microsoft.com/office/drawing/2014/main" id="{3F58BFB6-8E3B-2B25-4849-528225E77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130" y="4264766"/>
            <a:ext cx="49370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VK главного врача, Ольги Геннадьевны </a:t>
            </a:r>
            <a:r>
              <a:rPr lang="ru-RU" altLang="en-US" sz="16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Шороховой</a:t>
            </a:r>
            <a:r>
              <a:rPr lang="ru-RU" alt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:  https://vk.com/id734959437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="" xmlns:a16="http://schemas.microsoft.com/office/drawing/2014/main" id="{76DD3E73-3DF9-2B2B-BA88-5E88D766AE7B}"/>
              </a:ext>
            </a:extLst>
          </p:cNvPr>
          <p:cNvCxnSpPr>
            <a:cxnSpLocks/>
          </p:cNvCxnSpPr>
          <p:nvPr/>
        </p:nvCxnSpPr>
        <p:spPr>
          <a:xfrm>
            <a:off x="539525" y="2308979"/>
            <a:ext cx="0" cy="2021945"/>
          </a:xfrm>
          <a:prstGeom prst="line">
            <a:avLst/>
          </a:prstGeom>
          <a:ln w="28575">
            <a:solidFill>
              <a:srgbClr val="7E9F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>
            <a:extLst>
              <a:ext uri="{FF2B5EF4-FFF2-40B4-BE49-F238E27FC236}">
                <a16:creationId xmlns="" xmlns:a16="http://schemas.microsoft.com/office/drawing/2014/main" id="{BE86C081-20FC-06E5-A207-D0AD65182A85}"/>
              </a:ext>
            </a:extLst>
          </p:cNvPr>
          <p:cNvSpPr/>
          <p:nvPr/>
        </p:nvSpPr>
        <p:spPr>
          <a:xfrm>
            <a:off x="424076" y="2705298"/>
            <a:ext cx="230897" cy="216024"/>
          </a:xfrm>
          <a:prstGeom prst="ellipse">
            <a:avLst/>
          </a:prstGeom>
          <a:solidFill>
            <a:srgbClr val="65A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="" xmlns:a16="http://schemas.microsoft.com/office/drawing/2014/main" id="{FF9757CF-60A6-19DF-AD17-2A2902BE3BF0}"/>
              </a:ext>
            </a:extLst>
          </p:cNvPr>
          <p:cNvSpPr/>
          <p:nvPr/>
        </p:nvSpPr>
        <p:spPr>
          <a:xfrm>
            <a:off x="428541" y="3642213"/>
            <a:ext cx="230897" cy="216024"/>
          </a:xfrm>
          <a:prstGeom prst="ellipse">
            <a:avLst/>
          </a:prstGeom>
          <a:solidFill>
            <a:srgbClr val="65A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extLst>
              <a:ext uri="{FF2B5EF4-FFF2-40B4-BE49-F238E27FC236}">
                <a16:creationId xmlns="" xmlns:a16="http://schemas.microsoft.com/office/drawing/2014/main" id="{3087C2C1-F549-1D8D-37B5-B142A508884C}"/>
              </a:ext>
            </a:extLst>
          </p:cNvPr>
          <p:cNvSpPr/>
          <p:nvPr/>
        </p:nvSpPr>
        <p:spPr>
          <a:xfrm>
            <a:off x="424615" y="4317295"/>
            <a:ext cx="230897" cy="216024"/>
          </a:xfrm>
          <a:prstGeom prst="ellipse">
            <a:avLst/>
          </a:prstGeom>
          <a:solidFill>
            <a:srgbClr val="65A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26532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A941ADD-76C3-D4C1-DE82-D3853035FA3F}"/>
              </a:ext>
            </a:extLst>
          </p:cNvPr>
          <p:cNvSpPr/>
          <p:nvPr/>
        </p:nvSpPr>
        <p:spPr>
          <a:xfrm>
            <a:off x="0" y="0"/>
            <a:ext cx="9144000" cy="2880420"/>
          </a:xfrm>
          <a:prstGeom prst="rect">
            <a:avLst/>
          </a:prstGeom>
          <a:solidFill>
            <a:srgbClr val="65ACEC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E9FEB"/>
              </a:solidFill>
            </a:endParaRPr>
          </a:p>
        </p:txBody>
      </p:sp>
      <p:sp>
        <p:nvSpPr>
          <p:cNvPr id="40963" name="Rectangle 3">
            <a:extLst>
              <a:ext uri="{FF2B5EF4-FFF2-40B4-BE49-F238E27FC236}">
                <a16:creationId xmlns="" xmlns:a16="http://schemas.microsoft.com/office/drawing/2014/main" id="{5C2E8FC0-CF81-4FB4-9C01-C769644E6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50938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40968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540" y="855841"/>
            <a:ext cx="82809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2800" dirty="0">
                <a:solidFill>
                  <a:schemeClr val="bg1"/>
                </a:solidFill>
                <a:latin typeface="+mn-lt"/>
              </a:rPr>
              <a:t>Карелия –  край удивительной природы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="" xmlns:a16="http://schemas.microsoft.com/office/drawing/2014/main" id="{E44B8C63-12E2-0BE9-E3F0-386114ACB838}"/>
              </a:ext>
            </a:extLst>
          </p:cNvPr>
          <p:cNvSpPr/>
          <p:nvPr/>
        </p:nvSpPr>
        <p:spPr>
          <a:xfrm>
            <a:off x="250471" y="1661814"/>
            <a:ext cx="2036077" cy="288042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70888227-6868-DD3F-DF0A-255ABA16B9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" t="-466" r="18933" b="466"/>
          <a:stretch/>
        </p:blipFill>
        <p:spPr bwMode="auto">
          <a:xfrm rot="21297511">
            <a:off x="394386" y="1853606"/>
            <a:ext cx="1755459" cy="1648780"/>
          </a:xfrm>
          <a:prstGeom prst="ellipse">
            <a:avLst/>
          </a:prstGeom>
          <a:noFill/>
          <a:effectLst>
            <a:outerShdw blurRad="215900" dist="38100" dir="5400000" sx="103000" sy="103000" algn="t" rotWithShape="0">
              <a:srgbClr val="12343A">
                <a:alpha val="6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289" y="3716373"/>
            <a:ext cx="20292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Горный Парк </a:t>
            </a:r>
          </a:p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Рускеала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="" xmlns:a16="http://schemas.microsoft.com/office/drawing/2014/main" id="{F6FCCD02-2573-D55E-D9A7-23941DFB3C02}"/>
              </a:ext>
            </a:extLst>
          </p:cNvPr>
          <p:cNvSpPr/>
          <p:nvPr/>
        </p:nvSpPr>
        <p:spPr>
          <a:xfrm>
            <a:off x="2473586" y="1635646"/>
            <a:ext cx="2036077" cy="290658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>
            <a:extLst>
              <a:ext uri="{FF2B5EF4-FFF2-40B4-BE49-F238E27FC236}">
                <a16:creationId xmlns="" xmlns:a16="http://schemas.microsoft.com/office/drawing/2014/main" id="{29F0BA94-E5E5-2492-A5DE-43BD05FBC4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0" t="218" r="4409" b="8070"/>
          <a:stretch/>
        </p:blipFill>
        <p:spPr bwMode="auto">
          <a:xfrm>
            <a:off x="2655029" y="1851670"/>
            <a:ext cx="1670375" cy="1596345"/>
          </a:xfrm>
          <a:prstGeom prst="ellipse">
            <a:avLst/>
          </a:prstGeom>
          <a:noFill/>
          <a:effectLst>
            <a:outerShdw blurRad="165100" dist="38100" dir="5700000" sx="102000" sy="102000" algn="t" rotWithShape="0">
              <a:srgbClr val="373C1F">
                <a:alpha val="6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3837" y="3654989"/>
            <a:ext cx="20139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Национальный </a:t>
            </a:r>
          </a:p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парк Паанаярви</a:t>
            </a:r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="" xmlns:a16="http://schemas.microsoft.com/office/drawing/2014/main" id="{3921235C-8A16-AA8A-CC68-8D51BDCDB231}"/>
              </a:ext>
            </a:extLst>
          </p:cNvPr>
          <p:cNvSpPr/>
          <p:nvPr/>
        </p:nvSpPr>
        <p:spPr>
          <a:xfrm>
            <a:off x="4695045" y="1635646"/>
            <a:ext cx="2036077" cy="290658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2" name="Picture 8">
            <a:extLst>
              <a:ext uri="{FF2B5EF4-FFF2-40B4-BE49-F238E27FC236}">
                <a16:creationId xmlns="" xmlns:a16="http://schemas.microsoft.com/office/drawing/2014/main" id="{92219F64-76B6-C8F6-9CFA-D544F19EBF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" t="1615" r="44560" b="21395"/>
          <a:stretch/>
        </p:blipFill>
        <p:spPr bwMode="auto">
          <a:xfrm>
            <a:off x="4853716" y="1851670"/>
            <a:ext cx="1729500" cy="1634695"/>
          </a:xfrm>
          <a:prstGeom prst="ellipse">
            <a:avLst/>
          </a:prstGeom>
          <a:noFill/>
          <a:effectLst>
            <a:outerShdw blurRad="177800" dist="38100" dir="5400000" sx="103000" sy="103000" algn="t" rotWithShape="0">
              <a:srgbClr val="7C6C7D">
                <a:alpha val="67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: скругленные углы 31">
            <a:extLst>
              <a:ext uri="{FF2B5EF4-FFF2-40B4-BE49-F238E27FC236}">
                <a16:creationId xmlns="" xmlns:a16="http://schemas.microsoft.com/office/drawing/2014/main" id="{BC9E5C2D-47BB-CC55-18C0-85F7344B7162}"/>
              </a:ext>
            </a:extLst>
          </p:cNvPr>
          <p:cNvSpPr/>
          <p:nvPr/>
        </p:nvSpPr>
        <p:spPr>
          <a:xfrm>
            <a:off x="6928411" y="1635646"/>
            <a:ext cx="2036077" cy="290658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6952" y="3654989"/>
            <a:ext cx="20360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Ладожские </a:t>
            </a:r>
          </a:p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шхеры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0318" y="3656430"/>
            <a:ext cx="20241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Долина </a:t>
            </a:r>
          </a:p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водопадов</a:t>
            </a:r>
          </a:p>
        </p:txBody>
      </p:sp>
      <p:pic>
        <p:nvPicPr>
          <p:cNvPr id="1036" name="Picture 12">
            <a:extLst>
              <a:ext uri="{FF2B5EF4-FFF2-40B4-BE49-F238E27FC236}">
                <a16:creationId xmlns="" xmlns:a16="http://schemas.microsoft.com/office/drawing/2014/main" id="{F4323B3C-4A51-B686-1080-5D69BB4F1B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0" t="3100" r="2248"/>
          <a:stretch/>
        </p:blipFill>
        <p:spPr bwMode="auto">
          <a:xfrm>
            <a:off x="7086777" y="1851670"/>
            <a:ext cx="1729500" cy="1635905"/>
          </a:xfrm>
          <a:prstGeom prst="ellipse">
            <a:avLst/>
          </a:prstGeom>
          <a:noFill/>
          <a:effectLst>
            <a:outerShdw blurRad="406400" dist="38100" dir="5400000" sx="105000" sy="105000" algn="t" rotWithShape="0">
              <a:srgbClr val="AF9586">
                <a:alpha val="9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A941ADD-76C3-D4C1-DE82-D3853035FA3F}"/>
              </a:ext>
            </a:extLst>
          </p:cNvPr>
          <p:cNvSpPr/>
          <p:nvPr/>
        </p:nvSpPr>
        <p:spPr>
          <a:xfrm>
            <a:off x="0" y="0"/>
            <a:ext cx="9144000" cy="2880420"/>
          </a:xfrm>
          <a:prstGeom prst="rect">
            <a:avLst/>
          </a:prstGeom>
          <a:solidFill>
            <a:srgbClr val="65ACEC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E9FEB"/>
              </a:solidFill>
            </a:endParaRPr>
          </a:p>
        </p:txBody>
      </p:sp>
      <p:sp>
        <p:nvSpPr>
          <p:cNvPr id="40963" name="Rectangle 3">
            <a:extLst>
              <a:ext uri="{FF2B5EF4-FFF2-40B4-BE49-F238E27FC236}">
                <a16:creationId xmlns="" xmlns:a16="http://schemas.microsoft.com/office/drawing/2014/main" id="{5C2E8FC0-CF81-4FB4-9C01-C769644E6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50938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40968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540" y="855841"/>
            <a:ext cx="82809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2800" dirty="0">
                <a:solidFill>
                  <a:schemeClr val="bg1"/>
                </a:solidFill>
                <a:latin typeface="+mn-lt"/>
              </a:rPr>
              <a:t>Достопримечательности Карелии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="" xmlns:a16="http://schemas.microsoft.com/office/drawing/2014/main" id="{E44B8C63-12E2-0BE9-E3F0-386114ACB838}"/>
              </a:ext>
            </a:extLst>
          </p:cNvPr>
          <p:cNvSpPr/>
          <p:nvPr/>
        </p:nvSpPr>
        <p:spPr>
          <a:xfrm>
            <a:off x="250471" y="1661814"/>
            <a:ext cx="2036077" cy="288042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289" y="3716373"/>
            <a:ext cx="20292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Заповедник-музей Кижи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="" xmlns:a16="http://schemas.microsoft.com/office/drawing/2014/main" id="{F6FCCD02-2573-D55E-D9A7-23941DFB3C02}"/>
              </a:ext>
            </a:extLst>
          </p:cNvPr>
          <p:cNvSpPr/>
          <p:nvPr/>
        </p:nvSpPr>
        <p:spPr>
          <a:xfrm>
            <a:off x="2473586" y="1635646"/>
            <a:ext cx="2036077" cy="290658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3837" y="3654989"/>
            <a:ext cx="20139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Онежские петроглифы</a:t>
            </a:r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="" xmlns:a16="http://schemas.microsoft.com/office/drawing/2014/main" id="{3921235C-8A16-AA8A-CC68-8D51BDCDB231}"/>
              </a:ext>
            </a:extLst>
          </p:cNvPr>
          <p:cNvSpPr/>
          <p:nvPr/>
        </p:nvSpPr>
        <p:spPr>
          <a:xfrm>
            <a:off x="4695045" y="1635646"/>
            <a:ext cx="2036077" cy="290658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: скругленные углы 31">
            <a:extLst>
              <a:ext uri="{FF2B5EF4-FFF2-40B4-BE49-F238E27FC236}">
                <a16:creationId xmlns="" xmlns:a16="http://schemas.microsoft.com/office/drawing/2014/main" id="{BC9E5C2D-47BB-CC55-18C0-85F7344B7162}"/>
              </a:ext>
            </a:extLst>
          </p:cNvPr>
          <p:cNvSpPr/>
          <p:nvPr/>
        </p:nvSpPr>
        <p:spPr>
          <a:xfrm>
            <a:off x="6928411" y="1635646"/>
            <a:ext cx="2036077" cy="290658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6952" y="3654989"/>
            <a:ext cx="20360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Валаамский монастырь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0318" y="3656430"/>
            <a:ext cx="20241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Вулкан </a:t>
            </a:r>
          </a:p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Гирвас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D0D90B86-3E63-2320-4B6F-DC86AE81BD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" t="525" r="27987" b="-525"/>
          <a:stretch/>
        </p:blipFill>
        <p:spPr bwMode="auto">
          <a:xfrm>
            <a:off x="395403" y="1844428"/>
            <a:ext cx="1752644" cy="1643148"/>
          </a:xfrm>
          <a:prstGeom prst="ellipse">
            <a:avLst/>
          </a:prstGeom>
          <a:noFill/>
          <a:effectLst>
            <a:outerShdw blurRad="190500" dist="76200" dir="5400000" algn="t" rotWithShape="0">
              <a:srgbClr val="524131">
                <a:alpha val="7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="" xmlns:a16="http://schemas.microsoft.com/office/drawing/2014/main" id="{8A344707-CAB8-9B1B-54F7-E646345FF5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8" t="13130" r="27641" b="-458"/>
          <a:stretch/>
        </p:blipFill>
        <p:spPr bwMode="auto">
          <a:xfrm>
            <a:off x="2597145" y="1801196"/>
            <a:ext cx="1787304" cy="1686379"/>
          </a:xfrm>
          <a:prstGeom prst="ellipse">
            <a:avLst/>
          </a:prstGeom>
          <a:noFill/>
          <a:effectLst>
            <a:outerShdw blurRad="152400" dist="63500" dir="5400000" algn="t" rotWithShape="0">
              <a:srgbClr val="524131">
                <a:alpha val="7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="" xmlns:a16="http://schemas.microsoft.com/office/drawing/2014/main" id="{644FCE2C-9EC6-5C89-5AE3-457CECACD8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5" t="-372" r="18027" b="1103"/>
          <a:stretch/>
        </p:blipFill>
        <p:spPr bwMode="auto">
          <a:xfrm>
            <a:off x="4831619" y="1801762"/>
            <a:ext cx="1786741" cy="1685813"/>
          </a:xfrm>
          <a:prstGeom prst="ellipse">
            <a:avLst/>
          </a:prstGeom>
          <a:noFill/>
          <a:effectLst>
            <a:outerShdw blurRad="127000" dist="76200" dir="5400000" sx="102000" sy="102000" algn="t" rotWithShape="0">
              <a:srgbClr val="32411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="" xmlns:a16="http://schemas.microsoft.com/office/drawing/2014/main" id="{855CA44C-43CB-A384-B8B2-26BE109DDB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" t="17167" r="1079" b="12954"/>
          <a:stretch/>
        </p:blipFill>
        <p:spPr bwMode="auto">
          <a:xfrm>
            <a:off x="7056811" y="1806269"/>
            <a:ext cx="1779276" cy="1685813"/>
          </a:xfrm>
          <a:prstGeom prst="ellipse">
            <a:avLst/>
          </a:prstGeom>
          <a:noFill/>
          <a:effectLst>
            <a:outerShdw blurRad="228600" dist="63500" dir="5400000" algn="ctr" rotWithShape="0">
              <a:srgbClr val="323234">
                <a:alpha val="6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84406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A941ADD-76C3-D4C1-DE82-D3853035FA3F}"/>
              </a:ext>
            </a:extLst>
          </p:cNvPr>
          <p:cNvSpPr/>
          <p:nvPr/>
        </p:nvSpPr>
        <p:spPr>
          <a:xfrm>
            <a:off x="0" y="0"/>
            <a:ext cx="9144000" cy="2880420"/>
          </a:xfrm>
          <a:prstGeom prst="rect">
            <a:avLst/>
          </a:prstGeom>
          <a:solidFill>
            <a:srgbClr val="65ACEC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E9FEB"/>
              </a:solidFill>
            </a:endParaRPr>
          </a:p>
        </p:txBody>
      </p:sp>
      <p:sp>
        <p:nvSpPr>
          <p:cNvPr id="40963" name="Rectangle 3">
            <a:extLst>
              <a:ext uri="{FF2B5EF4-FFF2-40B4-BE49-F238E27FC236}">
                <a16:creationId xmlns="" xmlns:a16="http://schemas.microsoft.com/office/drawing/2014/main" id="{5C2E8FC0-CF81-4FB4-9C01-C769644E6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50938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40968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540" y="865133"/>
            <a:ext cx="82809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2800" dirty="0">
                <a:solidFill>
                  <a:schemeClr val="bg1"/>
                </a:solidFill>
                <a:latin typeface="+mn-lt"/>
              </a:rPr>
              <a:t>Возможности активного отдыха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="" xmlns:a16="http://schemas.microsoft.com/office/drawing/2014/main" id="{E44B8C63-12E2-0BE9-E3F0-386114ACB838}"/>
              </a:ext>
            </a:extLst>
          </p:cNvPr>
          <p:cNvSpPr/>
          <p:nvPr/>
        </p:nvSpPr>
        <p:spPr>
          <a:xfrm>
            <a:off x="250471" y="1661814"/>
            <a:ext cx="2036077" cy="288042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289" y="3854872"/>
            <a:ext cx="20292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Рафтинг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="" xmlns:a16="http://schemas.microsoft.com/office/drawing/2014/main" id="{F6FCCD02-2573-D55E-D9A7-23941DFB3C02}"/>
              </a:ext>
            </a:extLst>
          </p:cNvPr>
          <p:cNvSpPr/>
          <p:nvPr/>
        </p:nvSpPr>
        <p:spPr>
          <a:xfrm>
            <a:off x="2473586" y="1635646"/>
            <a:ext cx="2036077" cy="290658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3837" y="3793488"/>
            <a:ext cx="20139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Скалолазание</a:t>
            </a:r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="" xmlns:a16="http://schemas.microsoft.com/office/drawing/2014/main" id="{3921235C-8A16-AA8A-CC68-8D51BDCDB231}"/>
              </a:ext>
            </a:extLst>
          </p:cNvPr>
          <p:cNvSpPr/>
          <p:nvPr/>
        </p:nvSpPr>
        <p:spPr>
          <a:xfrm>
            <a:off x="4695045" y="1635646"/>
            <a:ext cx="2036077" cy="290658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: скругленные углы 31">
            <a:extLst>
              <a:ext uri="{FF2B5EF4-FFF2-40B4-BE49-F238E27FC236}">
                <a16:creationId xmlns="" xmlns:a16="http://schemas.microsoft.com/office/drawing/2014/main" id="{BC9E5C2D-47BB-CC55-18C0-85F7344B7162}"/>
              </a:ext>
            </a:extLst>
          </p:cNvPr>
          <p:cNvSpPr/>
          <p:nvPr/>
        </p:nvSpPr>
        <p:spPr>
          <a:xfrm>
            <a:off x="6928411" y="1635646"/>
            <a:ext cx="2036077" cy="290658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6952" y="3793488"/>
            <a:ext cx="20360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Горные лыжи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0318" y="3794929"/>
            <a:ext cx="20241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Рыбалка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7E489143-204E-D343-3498-20CD404E14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66" t="232" r="21199" b="1870"/>
          <a:stretch/>
        </p:blipFill>
        <p:spPr bwMode="auto">
          <a:xfrm>
            <a:off x="415715" y="1851670"/>
            <a:ext cx="1720888" cy="1634695"/>
          </a:xfrm>
          <a:prstGeom prst="ellipse">
            <a:avLst/>
          </a:prstGeom>
          <a:noFill/>
          <a:effectLst>
            <a:outerShdw blurRad="165100" dist="101600" dir="4920000" sx="97000" sy="97000" algn="ctr" rotWithShape="0">
              <a:srgbClr val="6A6967">
                <a:alpha val="67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="" xmlns:a16="http://schemas.microsoft.com/office/drawing/2014/main" id="{C72A7616-3FCC-CF18-00DE-374AD733E1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4" r="5534"/>
          <a:stretch/>
        </p:blipFill>
        <p:spPr bwMode="auto">
          <a:xfrm>
            <a:off x="2630352" y="1851670"/>
            <a:ext cx="1720889" cy="1657018"/>
          </a:xfrm>
          <a:prstGeom prst="ellipse">
            <a:avLst/>
          </a:prstGeom>
          <a:noFill/>
          <a:effectLst>
            <a:outerShdw blurRad="177800" dist="76200" dir="5400000" algn="t" rotWithShape="0">
              <a:srgbClr val="1E2018">
                <a:alpha val="67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="" xmlns:a16="http://schemas.microsoft.com/office/drawing/2014/main" id="{D3D5EF6B-A28E-47C5-02F0-8A1135178B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1" t="12301" r="25853"/>
          <a:stretch/>
        </p:blipFill>
        <p:spPr bwMode="auto">
          <a:xfrm>
            <a:off x="4822847" y="1827581"/>
            <a:ext cx="1780472" cy="1682872"/>
          </a:xfrm>
          <a:prstGeom prst="ellipse">
            <a:avLst/>
          </a:prstGeom>
          <a:noFill/>
          <a:effectLst>
            <a:outerShdw blurRad="190500" dist="88900" dir="5400000" algn="ctr" rotWithShape="0">
              <a:srgbClr val="62656A">
                <a:alpha val="76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E60E20D4-BAC5-1A90-B112-1459AFC12A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1" t="5335" r="35948" b="29833"/>
          <a:stretch/>
        </p:blipFill>
        <p:spPr bwMode="auto">
          <a:xfrm>
            <a:off x="7138478" y="1784042"/>
            <a:ext cx="1759067" cy="1702323"/>
          </a:xfrm>
          <a:prstGeom prst="ellipse">
            <a:avLst/>
          </a:prstGeom>
          <a:noFill/>
          <a:effectLst>
            <a:outerShdw blurRad="152400" dist="88900" dir="5400000" algn="t" rotWithShape="0">
              <a:srgbClr val="9C968A">
                <a:alpha val="9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58170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апля 4">
            <a:extLst>
              <a:ext uri="{FF2B5EF4-FFF2-40B4-BE49-F238E27FC236}">
                <a16:creationId xmlns="" xmlns:a16="http://schemas.microsoft.com/office/drawing/2014/main" id="{2D85069B-65D9-4A23-A336-DCC176FD32B1}"/>
              </a:ext>
            </a:extLst>
          </p:cNvPr>
          <p:cNvSpPr/>
          <p:nvPr/>
        </p:nvSpPr>
        <p:spPr>
          <a:xfrm>
            <a:off x="4766738" y="862496"/>
            <a:ext cx="4053734" cy="3960440"/>
          </a:xfrm>
          <a:prstGeom prst="teardrop">
            <a:avLst/>
          </a:prstGeom>
          <a:solidFill>
            <a:srgbClr val="65A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r="47951"/>
          <a:stretch/>
        </p:blipFill>
        <p:spPr bwMode="auto">
          <a:xfrm>
            <a:off x="4952186" y="1059582"/>
            <a:ext cx="3682838" cy="3600400"/>
          </a:xfrm>
          <a:prstGeom prst="teardrop">
            <a:avLst/>
          </a:prstGeom>
          <a:noFill/>
        </p:spPr>
      </p:pic>
      <p:sp>
        <p:nvSpPr>
          <p:cNvPr id="40963" name="Rectangle 3">
            <a:extLst>
              <a:ext uri="{FF2B5EF4-FFF2-40B4-BE49-F238E27FC236}">
                <a16:creationId xmlns="" xmlns:a16="http://schemas.microsoft.com/office/drawing/2014/main" id="{5C2E8FC0-CF81-4FB4-9C01-C769644E6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50938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>
                <a:solidFill>
                  <a:schemeClr val="bg1"/>
                </a:solidFill>
              </a:rPr>
            </a:br>
            <a:r>
              <a:rPr lang="ru-RU" altLang="en-US" sz="120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10" name="Google Shape;542;p50">
            <a:extLst>
              <a:ext uri="{FF2B5EF4-FFF2-40B4-BE49-F238E27FC236}">
                <a16:creationId xmlns="" xmlns:a16="http://schemas.microsoft.com/office/drawing/2014/main" id="{651423D5-0E8F-6610-36CC-FCB2A810C59C}"/>
              </a:ext>
            </a:extLst>
          </p:cNvPr>
          <p:cNvSpPr/>
          <p:nvPr/>
        </p:nvSpPr>
        <p:spPr>
          <a:xfrm>
            <a:off x="242147" y="2544613"/>
            <a:ext cx="4339144" cy="6032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tx2">
                  <a:lumMod val="40000"/>
                  <a:lumOff val="60000"/>
                </a:schemeClr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="" xmlns:a16="http://schemas.microsoft.com/office/drawing/2014/main" id="{61620244-BA22-3732-9ED7-397477132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632" y="122257"/>
            <a:ext cx="517993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en-US" sz="2100" b="1" dirty="0">
              <a:solidFill>
                <a:srgbClr val="65ACEC"/>
              </a:solidFill>
              <a:latin typeface="+mn-lt"/>
            </a:endParaRPr>
          </a:p>
          <a:p>
            <a:pPr eaLnBrk="1" hangingPunct="1"/>
            <a:endParaRPr lang="ru-RU" altLang="en-US" sz="2100" b="1" dirty="0">
              <a:solidFill>
                <a:srgbClr val="65ACEC"/>
              </a:solidFill>
              <a:latin typeface="+mn-lt"/>
            </a:endParaRPr>
          </a:p>
          <a:p>
            <a:pPr eaLnBrk="1" hangingPunct="1"/>
            <a:endParaRPr lang="ru-RU" altLang="en-US" sz="2100" b="1" dirty="0">
              <a:solidFill>
                <a:srgbClr val="65ACEC"/>
              </a:solidFill>
              <a:latin typeface="+mn-lt"/>
            </a:endParaRPr>
          </a:p>
          <a:p>
            <a:pPr eaLnBrk="1" hangingPunct="1"/>
            <a:endParaRPr lang="ru-RU" altLang="en-US" sz="2100" b="1" dirty="0">
              <a:solidFill>
                <a:srgbClr val="65ACEC"/>
              </a:solidFill>
              <a:latin typeface="+mn-lt"/>
            </a:endParaRPr>
          </a:p>
          <a:p>
            <a:pPr eaLnBrk="1" hangingPunct="1"/>
            <a:r>
              <a:rPr lang="ru-RU" altLang="en-US" sz="2100" b="1" dirty="0">
                <a:solidFill>
                  <a:srgbClr val="65ACEC"/>
                </a:solidFill>
                <a:latin typeface="+mn-lt"/>
              </a:rPr>
              <a:t>Государственное бюджетное учреждение здравоохранения Республики Карелия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="" xmlns:a16="http://schemas.microsoft.com/office/drawing/2014/main" id="{58668C2E-A803-ACA5-72D5-90F94F00A9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672" y="3565767"/>
            <a:ext cx="405373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2200" b="1" dirty="0">
                <a:solidFill>
                  <a:srgbClr val="65ACEC"/>
                </a:solidFill>
                <a:latin typeface="+mn-lt"/>
              </a:rPr>
              <a:t>г. Петрозаводск </a:t>
            </a:r>
          </a:p>
        </p:txBody>
      </p:sp>
      <p:sp>
        <p:nvSpPr>
          <p:cNvPr id="40968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2595709"/>
            <a:ext cx="426168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300" b="1" dirty="0">
                <a:solidFill>
                  <a:srgbClr val="65ACEC"/>
                </a:solidFill>
                <a:latin typeface="+mn-lt"/>
              </a:rPr>
              <a:t>«Городская детская больница» </a:t>
            </a:r>
          </a:p>
        </p:txBody>
      </p:sp>
    </p:spTree>
    <p:extLst>
      <p:ext uri="{BB962C8B-B14F-4D97-AF65-F5344CB8AC3E}">
        <p14:creationId xmlns:p14="http://schemas.microsoft.com/office/powerpoint/2010/main" val="155908385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A941ADD-76C3-D4C1-DE82-D3853035FA3F}"/>
              </a:ext>
            </a:extLst>
          </p:cNvPr>
          <p:cNvSpPr/>
          <p:nvPr/>
        </p:nvSpPr>
        <p:spPr>
          <a:xfrm>
            <a:off x="-1" y="0"/>
            <a:ext cx="3175555" cy="5143500"/>
          </a:xfrm>
          <a:prstGeom prst="rect">
            <a:avLst/>
          </a:prstGeom>
          <a:solidFill>
            <a:srgbClr val="65AC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E9FEB"/>
              </a:solidFill>
            </a:endParaRPr>
          </a:p>
        </p:txBody>
      </p:sp>
      <p:sp>
        <p:nvSpPr>
          <p:cNvPr id="40963" name="Rectangle 3">
            <a:extLst>
              <a:ext uri="{FF2B5EF4-FFF2-40B4-BE49-F238E27FC236}">
                <a16:creationId xmlns="" xmlns:a16="http://schemas.microsoft.com/office/drawing/2014/main" id="{5C2E8FC0-CF81-4FB4-9C01-C769644E6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50938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4008" y="1790978"/>
            <a:ext cx="4176464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2000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Шорохова Ольга Геннадьевна </a:t>
            </a:r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/>
            </a:r>
            <a:b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</a:br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– главный внештатный специалист педиатр Министерства здравоохранения Республики Карелия, Заслуженный врач Республики Карелия, </a:t>
            </a:r>
          </a:p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Отличник здравоохранения </a:t>
            </a:r>
          </a:p>
          <a:p>
            <a:pPr algn="ctr" eaLnBrk="1" hangingPunct="1"/>
            <a:r>
              <a:rPr lang="ru-RU" alt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Республики Карелии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918DD1EA-0330-0C57-3CBC-6704C567DE0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1" t="16058" r="341" b="15371"/>
          <a:stretch/>
        </p:blipFill>
        <p:spPr bwMode="auto">
          <a:xfrm>
            <a:off x="1052454" y="1150938"/>
            <a:ext cx="3284483" cy="3179691"/>
          </a:xfrm>
          <a:prstGeom prst="ellipse">
            <a:avLst/>
          </a:prstGeom>
          <a:noFill/>
          <a:ln>
            <a:noFill/>
          </a:ln>
          <a:effectLst>
            <a:outerShdw blurRad="279400" dist="76200" dir="5400000" algn="t" rotWithShape="0">
              <a:schemeClr val="tx1">
                <a:lumMod val="50000"/>
                <a:lumOff val="50000"/>
              </a:schemeClr>
            </a:outerShdw>
          </a:effectLst>
        </p:spPr>
      </p:pic>
      <p:sp>
        <p:nvSpPr>
          <p:cNvPr id="4" name="Овал 3">
            <a:extLst>
              <a:ext uri="{FF2B5EF4-FFF2-40B4-BE49-F238E27FC236}">
                <a16:creationId xmlns="" xmlns:a16="http://schemas.microsoft.com/office/drawing/2014/main" id="{F95CCE97-8EBD-EFA0-D22D-FB7C1CF59FA9}"/>
              </a:ext>
            </a:extLst>
          </p:cNvPr>
          <p:cNvSpPr/>
          <p:nvPr/>
        </p:nvSpPr>
        <p:spPr>
          <a:xfrm>
            <a:off x="2745095" y="3511739"/>
            <a:ext cx="1256401" cy="1225326"/>
          </a:xfrm>
          <a:prstGeom prst="ellipse">
            <a:avLst/>
          </a:prstGeom>
          <a:solidFill>
            <a:srgbClr val="65A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68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7508" y="3795886"/>
            <a:ext cx="13115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chemeClr val="bg1"/>
                </a:solidFill>
                <a:latin typeface="+mn-lt"/>
              </a:rPr>
              <a:t>Главный </a:t>
            </a:r>
          </a:p>
          <a:p>
            <a:pPr algn="ctr" eaLnBrk="1" hangingPunct="1"/>
            <a:r>
              <a:rPr lang="ru-RU" altLang="en-US" dirty="0">
                <a:solidFill>
                  <a:schemeClr val="bg1"/>
                </a:solidFill>
                <a:latin typeface="+mn-lt"/>
              </a:rPr>
              <a:t>врач</a:t>
            </a:r>
          </a:p>
        </p:txBody>
      </p:sp>
    </p:spTree>
    <p:extLst>
      <p:ext uri="{BB962C8B-B14F-4D97-AF65-F5344CB8AC3E}">
        <p14:creationId xmlns:p14="http://schemas.microsoft.com/office/powerpoint/2010/main" val="185649013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>
            <a:extLst>
              <a:ext uri="{FF2B5EF4-FFF2-40B4-BE49-F238E27FC236}">
                <a16:creationId xmlns="" xmlns:a16="http://schemas.microsoft.com/office/drawing/2014/main" id="{5C2E8FC0-CF81-4FB4-9C01-C769644E6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50938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04" y="39925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18" y="842516"/>
            <a:ext cx="50347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400" b="1" dirty="0">
                <a:solidFill>
                  <a:srgbClr val="65ACEC"/>
                </a:solidFill>
                <a:latin typeface="+mn-lt"/>
              </a:rPr>
              <a:t>Городская детская больница –</a:t>
            </a:r>
          </a:p>
          <a:p>
            <a:pPr eaLnBrk="1" hangingPunct="1"/>
            <a:r>
              <a:rPr lang="ru-RU" altLang="en-US" sz="2000" b="1" dirty="0">
                <a:solidFill>
                  <a:srgbClr val="65ACEC"/>
                </a:solidFill>
                <a:latin typeface="+mn-lt"/>
              </a:rPr>
              <a:t>активно развивающийся многопрофильный медицинский центр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="" xmlns:a16="http://schemas.microsoft.com/office/drawing/2014/main" id="{1E142E47-FF20-C1F2-43B4-8CA66BAB0973}"/>
              </a:ext>
            </a:extLst>
          </p:cNvPr>
          <p:cNvSpPr/>
          <p:nvPr/>
        </p:nvSpPr>
        <p:spPr>
          <a:xfrm>
            <a:off x="358322" y="2139702"/>
            <a:ext cx="3745118" cy="263377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1000" sy="101000" algn="t" rotWithShape="0">
              <a:schemeClr val="bg1">
                <a:lumMod val="6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68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991" y="2355262"/>
            <a:ext cx="3237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dirty="0">
                <a:solidFill>
                  <a:srgbClr val="65ACEC"/>
                </a:solidFill>
                <a:latin typeface="+mn-lt"/>
              </a:rPr>
              <a:t>Сегодня в больнице трудятся: </a:t>
            </a:r>
          </a:p>
        </p:txBody>
      </p:sp>
      <p:sp>
        <p:nvSpPr>
          <p:cNvPr id="13" name="Google Shape;542;p50">
            <a:extLst>
              <a:ext uri="{FF2B5EF4-FFF2-40B4-BE49-F238E27FC236}">
                <a16:creationId xmlns="" xmlns:a16="http://schemas.microsoft.com/office/drawing/2014/main" id="{0C23F1DD-1E59-6A40-5CF1-1C4D3C0E8F3F}"/>
              </a:ext>
            </a:extLst>
          </p:cNvPr>
          <p:cNvSpPr/>
          <p:nvPr/>
        </p:nvSpPr>
        <p:spPr>
          <a:xfrm>
            <a:off x="681923" y="2852382"/>
            <a:ext cx="3142918" cy="65631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tx2">
                  <a:lumMod val="40000"/>
                  <a:lumOff val="60000"/>
                </a:schemeClr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="" xmlns:a16="http://schemas.microsoft.com/office/drawing/2014/main" id="{74A211A3-14A1-5C9D-BBDB-A4670A6DA8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720" y="2924529"/>
            <a:ext cx="8167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2400" b="1" dirty="0">
                <a:solidFill>
                  <a:srgbClr val="65ACEC"/>
                </a:solidFill>
                <a:latin typeface="+mn-lt"/>
              </a:rPr>
              <a:t>29</a:t>
            </a:r>
            <a:endParaRPr lang="ru-RU" altLang="en-US" sz="1600" dirty="0">
              <a:solidFill>
                <a:srgbClr val="65ACEC"/>
              </a:solidFill>
              <a:latin typeface="+mn-lt"/>
            </a:endParaRPr>
          </a:p>
        </p:txBody>
      </p:sp>
      <p:sp>
        <p:nvSpPr>
          <p:cNvPr id="15" name="Google Shape;542;p50">
            <a:extLst>
              <a:ext uri="{FF2B5EF4-FFF2-40B4-BE49-F238E27FC236}">
                <a16:creationId xmlns="" xmlns:a16="http://schemas.microsoft.com/office/drawing/2014/main" id="{F7A9EAC3-26EB-1334-B958-B2CEA412333B}"/>
              </a:ext>
            </a:extLst>
          </p:cNvPr>
          <p:cNvSpPr/>
          <p:nvPr/>
        </p:nvSpPr>
        <p:spPr>
          <a:xfrm>
            <a:off x="677853" y="3686201"/>
            <a:ext cx="3142917" cy="65631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tx2">
                  <a:lumMod val="40000"/>
                  <a:lumOff val="60000"/>
                </a:schemeClr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" name="Rectangle 3">
            <a:extLst>
              <a:ext uri="{FF2B5EF4-FFF2-40B4-BE49-F238E27FC236}">
                <a16:creationId xmlns="" xmlns:a16="http://schemas.microsoft.com/office/drawing/2014/main" id="{666572F5-32E5-6986-734C-85D21EB32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7437" y="3761730"/>
            <a:ext cx="6313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2400" b="1" dirty="0">
                <a:solidFill>
                  <a:srgbClr val="65ACEC"/>
                </a:solidFill>
                <a:latin typeface="+mn-lt"/>
              </a:rPr>
              <a:t>66</a:t>
            </a:r>
            <a:endParaRPr lang="ru-RU" altLang="en-US" sz="1600" dirty="0">
              <a:solidFill>
                <a:srgbClr val="65ACEC"/>
              </a:solidFill>
              <a:latin typeface="+mn-lt"/>
            </a:endParaRPr>
          </a:p>
        </p:txBody>
      </p:sp>
      <p:sp>
        <p:nvSpPr>
          <p:cNvPr id="18" name="Rectangle 3">
            <a:extLst>
              <a:ext uri="{FF2B5EF4-FFF2-40B4-BE49-F238E27FC236}">
                <a16:creationId xmlns="" xmlns:a16="http://schemas.microsoft.com/office/drawing/2014/main" id="{7CAE08C9-25E1-C93E-BC7E-49460FABF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3120" y="2978769"/>
            <a:ext cx="244558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врачей-специалистов</a:t>
            </a:r>
          </a:p>
        </p:txBody>
      </p:sp>
      <p:sp>
        <p:nvSpPr>
          <p:cNvPr id="19" name="Rectangle 3">
            <a:extLst>
              <a:ext uri="{FF2B5EF4-FFF2-40B4-BE49-F238E27FC236}">
                <a16:creationId xmlns="" xmlns:a16="http://schemas.microsoft.com/office/drawing/2014/main" id="{51223E53-3F32-2B84-8AA7-587F2A4C76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3119" y="3823285"/>
            <a:ext cx="244558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медицинских сестер</a:t>
            </a:r>
          </a:p>
        </p:txBody>
      </p:sp>
      <p:sp>
        <p:nvSpPr>
          <p:cNvPr id="20" name="Капля 19">
            <a:extLst>
              <a:ext uri="{FF2B5EF4-FFF2-40B4-BE49-F238E27FC236}">
                <a16:creationId xmlns="" xmlns:a16="http://schemas.microsoft.com/office/drawing/2014/main" id="{0839C485-5B99-718E-E4B7-A1BBEE45B0CC}"/>
              </a:ext>
            </a:extLst>
          </p:cNvPr>
          <p:cNvSpPr/>
          <p:nvPr/>
        </p:nvSpPr>
        <p:spPr>
          <a:xfrm>
            <a:off x="4766738" y="862496"/>
            <a:ext cx="4053734" cy="3960440"/>
          </a:xfrm>
          <a:prstGeom prst="teardrop">
            <a:avLst/>
          </a:prstGeom>
          <a:solidFill>
            <a:srgbClr val="65A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2" name="Picture 3">
            <a:extLst>
              <a:ext uri="{FF2B5EF4-FFF2-40B4-BE49-F238E27FC236}">
                <a16:creationId xmlns="" xmlns:a16="http://schemas.microsoft.com/office/drawing/2014/main" id="{539D6667-04D3-8786-E993-6E8E48775E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r="47951"/>
          <a:stretch/>
        </p:blipFill>
        <p:spPr bwMode="auto">
          <a:xfrm>
            <a:off x="4952186" y="1059582"/>
            <a:ext cx="3682838" cy="3600400"/>
          </a:xfrm>
          <a:prstGeom prst="teardrop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4265204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>
            <a:extLst>
              <a:ext uri="{FF2B5EF4-FFF2-40B4-BE49-F238E27FC236}">
                <a16:creationId xmlns="" xmlns:a16="http://schemas.microsoft.com/office/drawing/2014/main" id="{4C887A50-DF8D-4298-A27F-AFBCC836F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925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0965" name="Picture 2" descr="flag-bg">
            <a:extLst>
              <a:ext uri="{FF2B5EF4-FFF2-40B4-BE49-F238E27FC236}">
                <a16:creationId xmlns="" xmlns:a16="http://schemas.microsoft.com/office/drawing/2014/main" id="{C990222E-CDA0-4E2F-AA1C-2BB84A9E3819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9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Рисунок 9">
            <a:extLst>
              <a:ext uri="{FF2B5EF4-FFF2-40B4-BE49-F238E27FC236}">
                <a16:creationId xmlns="" xmlns:a16="http://schemas.microsoft.com/office/drawing/2014/main" id="{0819B069-C9F4-40EB-8C89-90462072D412}"/>
              </a:ext>
            </a:extLst>
          </p:cNvPr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4175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16">
            <a:extLst>
              <a:ext uri="{FF2B5EF4-FFF2-40B4-BE49-F238E27FC236}">
                <a16:creationId xmlns="" xmlns:a16="http://schemas.microsoft.com/office/drawing/2014/main" id="{442B9F92-B45E-4763-9EC9-BD2355DBE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6988"/>
            <a:ext cx="265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200" dirty="0">
                <a:solidFill>
                  <a:schemeClr val="bg1"/>
                </a:solidFill>
              </a:rPr>
              <a:t>Министерство здравоохранения</a:t>
            </a:r>
            <a:br>
              <a:rPr lang="ru-RU" altLang="en-US" sz="1200" dirty="0">
                <a:solidFill>
                  <a:schemeClr val="bg1"/>
                </a:solidFill>
              </a:rPr>
            </a:br>
            <a:r>
              <a:rPr lang="ru-RU" altLang="en-US" sz="1200" dirty="0">
                <a:solidFill>
                  <a:schemeClr val="bg1"/>
                </a:solidFill>
              </a:rPr>
              <a:t>Республики Карелия</a:t>
            </a:r>
          </a:p>
        </p:txBody>
      </p:sp>
      <p:sp>
        <p:nvSpPr>
          <p:cNvPr id="38" name="Google Shape;542;p50">
            <a:extLst>
              <a:ext uri="{FF2B5EF4-FFF2-40B4-BE49-F238E27FC236}">
                <a16:creationId xmlns="" xmlns:a16="http://schemas.microsoft.com/office/drawing/2014/main" id="{650BB892-FFC0-D590-915F-65EBA3E8E00C}"/>
              </a:ext>
            </a:extLst>
          </p:cNvPr>
          <p:cNvSpPr/>
          <p:nvPr/>
        </p:nvSpPr>
        <p:spPr>
          <a:xfrm>
            <a:off x="3299957" y="1491631"/>
            <a:ext cx="2557128" cy="7528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3080" y="1550480"/>
            <a:ext cx="21107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Стационар </a:t>
            </a:r>
            <a:br>
              <a:rPr lang="ru-RU" altLang="en-US" sz="1600" dirty="0">
                <a:solidFill>
                  <a:srgbClr val="65ACEC"/>
                </a:solidFill>
                <a:latin typeface="+mn-lt"/>
              </a:rPr>
            </a:br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дневного пребывания </a:t>
            </a:r>
          </a:p>
        </p:txBody>
      </p:sp>
      <p:sp>
        <p:nvSpPr>
          <p:cNvPr id="50" name="Google Shape;542;p50">
            <a:extLst>
              <a:ext uri="{FF2B5EF4-FFF2-40B4-BE49-F238E27FC236}">
                <a16:creationId xmlns="" xmlns:a16="http://schemas.microsoft.com/office/drawing/2014/main" id="{4CB49772-75D0-BA33-2FB6-A829EF9C25CE}"/>
              </a:ext>
            </a:extLst>
          </p:cNvPr>
          <p:cNvSpPr/>
          <p:nvPr/>
        </p:nvSpPr>
        <p:spPr>
          <a:xfrm>
            <a:off x="6239610" y="1491631"/>
            <a:ext cx="2557128" cy="7528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" name="Google Shape;542;p50">
            <a:extLst>
              <a:ext uri="{FF2B5EF4-FFF2-40B4-BE49-F238E27FC236}">
                <a16:creationId xmlns="" xmlns:a16="http://schemas.microsoft.com/office/drawing/2014/main" id="{448337FD-167D-5EAF-3216-B7919416D53B}"/>
              </a:ext>
            </a:extLst>
          </p:cNvPr>
          <p:cNvSpPr/>
          <p:nvPr/>
        </p:nvSpPr>
        <p:spPr>
          <a:xfrm>
            <a:off x="401980" y="1491630"/>
            <a:ext cx="2557128" cy="752805"/>
          </a:xfrm>
          <a:prstGeom prst="roundRect">
            <a:avLst>
              <a:gd name="adj" fmla="val 50000"/>
            </a:avLst>
          </a:prstGeom>
          <a:solidFill>
            <a:srgbClr val="65ACEC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tx2">
                  <a:lumMod val="40000"/>
                  <a:lumOff val="60000"/>
                </a:schemeClr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="" xmlns:a16="http://schemas.microsoft.com/office/drawing/2014/main" id="{B653B1A3-9384-458E-B127-814AC2CF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61" y="1551649"/>
            <a:ext cx="25571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chemeClr val="bg1"/>
                </a:solidFill>
                <a:latin typeface="+mn-lt"/>
              </a:rPr>
              <a:t>Центр медицинской реабилитации для детей </a:t>
            </a:r>
          </a:p>
        </p:txBody>
      </p:sp>
      <p:sp>
        <p:nvSpPr>
          <p:cNvPr id="49" name="Rectangle 3">
            <a:extLst>
              <a:ext uri="{FF2B5EF4-FFF2-40B4-BE49-F238E27FC236}">
                <a16:creationId xmlns="" xmlns:a16="http://schemas.microsoft.com/office/drawing/2014/main" id="{8F2A949F-FCAE-F331-5806-F095E5A17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2810" y="1575644"/>
            <a:ext cx="21107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Диагностическое отделение</a:t>
            </a:r>
          </a:p>
        </p:txBody>
      </p:sp>
      <p:sp>
        <p:nvSpPr>
          <p:cNvPr id="68" name="Google Shape;542;p50">
            <a:extLst>
              <a:ext uri="{FF2B5EF4-FFF2-40B4-BE49-F238E27FC236}">
                <a16:creationId xmlns="" xmlns:a16="http://schemas.microsoft.com/office/drawing/2014/main" id="{C841B0CB-00F1-0016-C197-ADA768624472}"/>
              </a:ext>
            </a:extLst>
          </p:cNvPr>
          <p:cNvSpPr/>
          <p:nvPr/>
        </p:nvSpPr>
        <p:spPr>
          <a:xfrm>
            <a:off x="389561" y="2666997"/>
            <a:ext cx="2557128" cy="7528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5" name="Rectangle 3">
            <a:extLst>
              <a:ext uri="{FF2B5EF4-FFF2-40B4-BE49-F238E27FC236}">
                <a16:creationId xmlns="" xmlns:a16="http://schemas.microsoft.com/office/drawing/2014/main" id="{51980C42-E9A3-5C77-EF82-81C6E931C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760" y="2751011"/>
            <a:ext cx="22375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Физиотерапевтическое отделение</a:t>
            </a:r>
          </a:p>
        </p:txBody>
      </p:sp>
      <p:sp>
        <p:nvSpPr>
          <p:cNvPr id="66" name="Google Shape;542;p50">
            <a:extLst>
              <a:ext uri="{FF2B5EF4-FFF2-40B4-BE49-F238E27FC236}">
                <a16:creationId xmlns="" xmlns:a16="http://schemas.microsoft.com/office/drawing/2014/main" id="{B1CDAF5A-9001-AFB7-734B-90E24837CE96}"/>
              </a:ext>
            </a:extLst>
          </p:cNvPr>
          <p:cNvSpPr/>
          <p:nvPr/>
        </p:nvSpPr>
        <p:spPr>
          <a:xfrm>
            <a:off x="3317460" y="2658921"/>
            <a:ext cx="2557128" cy="752805"/>
          </a:xfrm>
          <a:prstGeom prst="roundRect">
            <a:avLst>
              <a:gd name="adj" fmla="val 50000"/>
            </a:avLst>
          </a:prstGeom>
          <a:solidFill>
            <a:srgbClr val="65ACEC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tx2">
                  <a:lumMod val="40000"/>
                  <a:lumOff val="60000"/>
                </a:schemeClr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7" name="Rectangle 3">
            <a:extLst>
              <a:ext uri="{FF2B5EF4-FFF2-40B4-BE49-F238E27FC236}">
                <a16:creationId xmlns="" xmlns:a16="http://schemas.microsoft.com/office/drawing/2014/main" id="{AA7F5F32-7F32-DE7F-9368-4CA95FBD5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5041" y="2718940"/>
            <a:ext cx="25571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chemeClr val="bg1"/>
                </a:solidFill>
                <a:latin typeface="+mn-lt"/>
              </a:rPr>
              <a:t>Центр медико-</a:t>
            </a:r>
            <a:br>
              <a:rPr lang="ru-RU" altLang="en-US" sz="1600" dirty="0">
                <a:solidFill>
                  <a:schemeClr val="bg1"/>
                </a:solidFill>
                <a:latin typeface="+mn-lt"/>
              </a:rPr>
            </a:br>
            <a:r>
              <a:rPr lang="ru-RU" altLang="en-US" sz="1600" dirty="0">
                <a:solidFill>
                  <a:schemeClr val="bg1"/>
                </a:solidFill>
                <a:latin typeface="+mn-lt"/>
              </a:rPr>
              <a:t>социальной профилактики</a:t>
            </a:r>
          </a:p>
        </p:txBody>
      </p:sp>
      <p:sp>
        <p:nvSpPr>
          <p:cNvPr id="70" name="Google Shape;542;p50">
            <a:extLst>
              <a:ext uri="{FF2B5EF4-FFF2-40B4-BE49-F238E27FC236}">
                <a16:creationId xmlns="" xmlns:a16="http://schemas.microsoft.com/office/drawing/2014/main" id="{9E52200A-5AE5-24C8-E93C-A7AFE0E665DE}"/>
              </a:ext>
            </a:extLst>
          </p:cNvPr>
          <p:cNvSpPr/>
          <p:nvPr/>
        </p:nvSpPr>
        <p:spPr>
          <a:xfrm>
            <a:off x="6239610" y="2658922"/>
            <a:ext cx="2557128" cy="7528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9" name="Rectangle 3">
            <a:extLst>
              <a:ext uri="{FF2B5EF4-FFF2-40B4-BE49-F238E27FC236}">
                <a16:creationId xmlns="" xmlns:a16="http://schemas.microsoft.com/office/drawing/2014/main" id="{FD5AF47E-E488-9A35-281D-EA52F93B9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359" y="2711868"/>
            <a:ext cx="22916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Отделение </a:t>
            </a:r>
          </a:p>
          <a:p>
            <a:pPr algn="ctr" eaLnBrk="1" hangingPunct="1"/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ранней помощи</a:t>
            </a:r>
          </a:p>
        </p:txBody>
      </p:sp>
      <p:sp>
        <p:nvSpPr>
          <p:cNvPr id="74" name="Google Shape;542;p50">
            <a:extLst>
              <a:ext uri="{FF2B5EF4-FFF2-40B4-BE49-F238E27FC236}">
                <a16:creationId xmlns="" xmlns:a16="http://schemas.microsoft.com/office/drawing/2014/main" id="{563C52D9-ED6E-3343-9D31-D19FBC300E64}"/>
              </a:ext>
            </a:extLst>
          </p:cNvPr>
          <p:cNvSpPr/>
          <p:nvPr/>
        </p:nvSpPr>
        <p:spPr>
          <a:xfrm>
            <a:off x="3317460" y="3826213"/>
            <a:ext cx="2622692" cy="7528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1" name="Rectangle 3">
            <a:extLst>
              <a:ext uri="{FF2B5EF4-FFF2-40B4-BE49-F238E27FC236}">
                <a16:creationId xmlns="" xmlns:a16="http://schemas.microsoft.com/office/drawing/2014/main" id="{BDF2A3A5-5CAB-B078-FF87-55B66D979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063" y="3839401"/>
            <a:ext cx="27803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200" dirty="0">
                <a:solidFill>
                  <a:srgbClr val="65ACEC"/>
                </a:solidFill>
                <a:latin typeface="+mn-lt"/>
              </a:rPr>
              <a:t>Отделение медико-социальной помощи детям-сиротам и детям, оставшимся без попечения родителей</a:t>
            </a:r>
          </a:p>
        </p:txBody>
      </p:sp>
      <p:sp>
        <p:nvSpPr>
          <p:cNvPr id="72" name="Google Shape;542;p50">
            <a:extLst>
              <a:ext uri="{FF2B5EF4-FFF2-40B4-BE49-F238E27FC236}">
                <a16:creationId xmlns="" xmlns:a16="http://schemas.microsoft.com/office/drawing/2014/main" id="{F70AF9C1-F1ED-73BA-178C-D68FEE0B46FA}"/>
              </a:ext>
            </a:extLst>
          </p:cNvPr>
          <p:cNvSpPr/>
          <p:nvPr/>
        </p:nvSpPr>
        <p:spPr>
          <a:xfrm>
            <a:off x="6239610" y="3826213"/>
            <a:ext cx="2557128" cy="752805"/>
          </a:xfrm>
          <a:prstGeom prst="roundRect">
            <a:avLst>
              <a:gd name="adj" fmla="val 50000"/>
            </a:avLst>
          </a:prstGeom>
          <a:solidFill>
            <a:srgbClr val="65ACEC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tx2">
                  <a:lumMod val="40000"/>
                  <a:lumOff val="60000"/>
                </a:schemeClr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3" name="Rectangle 3">
            <a:extLst>
              <a:ext uri="{FF2B5EF4-FFF2-40B4-BE49-F238E27FC236}">
                <a16:creationId xmlns="" xmlns:a16="http://schemas.microsoft.com/office/drawing/2014/main" id="{7C4FFC94-F92A-1A5E-5783-314967E35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3972" y="3907193"/>
            <a:ext cx="25571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chemeClr val="bg1"/>
                </a:solidFill>
                <a:latin typeface="+mn-lt"/>
              </a:rPr>
              <a:t>Центр здоровья </a:t>
            </a:r>
            <a:br>
              <a:rPr lang="ru-RU" altLang="en-US" sz="1600" dirty="0">
                <a:solidFill>
                  <a:schemeClr val="bg1"/>
                </a:solidFill>
                <a:latin typeface="+mn-lt"/>
              </a:rPr>
            </a:br>
            <a:r>
              <a:rPr lang="ru-RU" altLang="en-US" sz="1600" dirty="0">
                <a:solidFill>
                  <a:schemeClr val="bg1"/>
                </a:solidFill>
                <a:latin typeface="+mn-lt"/>
              </a:rPr>
              <a:t>для детей</a:t>
            </a:r>
          </a:p>
        </p:txBody>
      </p:sp>
      <p:sp>
        <p:nvSpPr>
          <p:cNvPr id="76" name="Google Shape;542;p50">
            <a:extLst>
              <a:ext uri="{FF2B5EF4-FFF2-40B4-BE49-F238E27FC236}">
                <a16:creationId xmlns="" xmlns:a16="http://schemas.microsoft.com/office/drawing/2014/main" id="{23A40B0A-EE18-3D66-1B5C-602347248EC2}"/>
              </a:ext>
            </a:extLst>
          </p:cNvPr>
          <p:cNvSpPr/>
          <p:nvPr/>
        </p:nvSpPr>
        <p:spPr>
          <a:xfrm>
            <a:off x="405855" y="3823180"/>
            <a:ext cx="2557128" cy="7528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65AC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5" name="Rectangle 3">
            <a:extLst>
              <a:ext uri="{FF2B5EF4-FFF2-40B4-BE49-F238E27FC236}">
                <a16:creationId xmlns="" xmlns:a16="http://schemas.microsoft.com/office/drawing/2014/main" id="{20F5658D-72C7-130A-9491-4C1180EC9B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85" y="3784083"/>
            <a:ext cx="211072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600" dirty="0">
                <a:solidFill>
                  <a:srgbClr val="65ACEC"/>
                </a:solidFill>
                <a:latin typeface="+mn-lt"/>
              </a:rPr>
              <a:t>Клинико-диагностическая лаборатория</a:t>
            </a:r>
          </a:p>
        </p:txBody>
      </p:sp>
      <p:sp>
        <p:nvSpPr>
          <p:cNvPr id="77" name="Rectangle 3">
            <a:extLst>
              <a:ext uri="{FF2B5EF4-FFF2-40B4-BE49-F238E27FC236}">
                <a16:creationId xmlns="" xmlns:a16="http://schemas.microsoft.com/office/drawing/2014/main" id="{AC265092-44D1-E46C-DB28-EAAAB1EAEF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8487" y="749697"/>
            <a:ext cx="59111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400" b="1" dirty="0">
                <a:solidFill>
                  <a:srgbClr val="6B9EDB"/>
                </a:solidFill>
                <a:latin typeface="+mn-lt"/>
              </a:rPr>
              <a:t>Структура Городской детской больницы:</a:t>
            </a:r>
            <a:endParaRPr lang="ru-RU" altLang="en-US" sz="2000" b="1" dirty="0">
              <a:solidFill>
                <a:srgbClr val="6B9EDB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260515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6562</TotalTime>
  <Words>587</Words>
  <Application>Microsoft Office PowerPoint</Application>
  <PresentationFormat>Экран (16:9)</PresentationFormat>
  <Paragraphs>190</Paragraphs>
  <Slides>22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tsvirko_iv</dc:creator>
  <cp:lastModifiedBy>Миронова Екатерина Александровна</cp:lastModifiedBy>
  <cp:revision>828</cp:revision>
  <dcterms:created xsi:type="dcterms:W3CDTF">2019-02-27T09:23:49Z</dcterms:created>
  <dcterms:modified xsi:type="dcterms:W3CDTF">2023-02-16T11:20:41Z</dcterms:modified>
</cp:coreProperties>
</file>