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4541" r:id="rId2"/>
  </p:sldMasterIdLst>
  <p:notesMasterIdLst>
    <p:notesMasterId r:id="rId21"/>
  </p:notesMasterIdLst>
  <p:handoutMasterIdLst>
    <p:handoutMasterId r:id="rId22"/>
  </p:handoutMasterIdLst>
  <p:sldIdLst>
    <p:sldId id="438" r:id="rId3"/>
    <p:sldId id="331" r:id="rId4"/>
    <p:sldId id="445" r:id="rId5"/>
    <p:sldId id="447" r:id="rId6"/>
    <p:sldId id="437" r:id="rId7"/>
    <p:sldId id="398" r:id="rId8"/>
    <p:sldId id="399" r:id="rId9"/>
    <p:sldId id="387" r:id="rId10"/>
    <p:sldId id="444" r:id="rId11"/>
    <p:sldId id="432" r:id="rId12"/>
    <p:sldId id="440" r:id="rId13"/>
    <p:sldId id="389" r:id="rId14"/>
    <p:sldId id="441" r:id="rId15"/>
    <p:sldId id="442" r:id="rId16"/>
    <p:sldId id="443" r:id="rId17"/>
    <p:sldId id="396" r:id="rId18"/>
    <p:sldId id="409" r:id="rId19"/>
    <p:sldId id="413" r:id="rId20"/>
  </p:sldIdLst>
  <p:sldSz cx="9144000" cy="6858000" type="screen4x3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E8E3"/>
    <a:srgbClr val="C6C6C6"/>
    <a:srgbClr val="6B0F2B"/>
    <a:srgbClr val="FFF3F3"/>
    <a:srgbClr val="F8F3F3"/>
    <a:srgbClr val="FFFBFB"/>
    <a:srgbClr val="FFFFFF"/>
    <a:srgbClr val="FFFFCC"/>
    <a:srgbClr val="867ADE"/>
    <a:srgbClr val="954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45" autoAdjust="0"/>
    <p:restoredTop sz="92816" autoAdjust="0"/>
  </p:normalViewPr>
  <p:slideViewPr>
    <p:cSldViewPr>
      <p:cViewPr varScale="1">
        <p:scale>
          <a:sx n="94" d="100"/>
          <a:sy n="94" d="100"/>
        </p:scale>
        <p:origin x="102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767936121936046"/>
          <c:y val="4.4092323075213866E-2"/>
          <c:w val="0.537851716038521"/>
          <c:h val="0.91181535384957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Затруднение дыхания</c:v>
                </c:pt>
                <c:pt idx="1">
                  <c:v>Неудовлетворительная фиксация костюма</c:v>
                </c:pt>
                <c:pt idx="2">
                  <c:v>Неудовлетворительная фиксация СИЗ глаз</c:v>
                </c:pt>
                <c:pt idx="3">
                  <c:v>Несовместимость СИЗ глаз и органов дыхания</c:v>
                </c:pt>
                <c:pt idx="4">
                  <c:v>Повреждение кожи от костюма</c:v>
                </c:pt>
                <c:pt idx="5">
                  <c:v>Ограничение движений в костюме</c:v>
                </c:pt>
                <c:pt idx="6">
                  <c:v>Головные боли </c:v>
                </c:pt>
                <c:pt idx="7">
                  <c:v>Несоответствие размера костюма</c:v>
                </c:pt>
                <c:pt idx="8">
                  <c:v>Ограничение полей зрения</c:v>
                </c:pt>
                <c:pt idx="9">
                  <c:v>Жарко при работе</c:v>
                </c:pt>
                <c:pt idx="10">
                  <c:v>Повреждение кожи от СИЗ органов дыхания</c:v>
                </c:pt>
                <c:pt idx="11">
                  <c:v>Повреждение кожи от СИЗ глаз</c:v>
                </c:pt>
                <c:pt idx="12">
                  <c:v>Запотевание защитных очков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7.0000000000000007E-2</c:v>
                </c:pt>
                <c:pt idx="1">
                  <c:v>0.22</c:v>
                </c:pt>
                <c:pt idx="2">
                  <c:v>0.25</c:v>
                </c:pt>
                <c:pt idx="3">
                  <c:v>0.27100000000000002</c:v>
                </c:pt>
                <c:pt idx="4">
                  <c:v>0.38</c:v>
                </c:pt>
                <c:pt idx="5">
                  <c:v>0.45</c:v>
                </c:pt>
                <c:pt idx="6">
                  <c:v>0.48</c:v>
                </c:pt>
                <c:pt idx="7">
                  <c:v>0.66</c:v>
                </c:pt>
                <c:pt idx="8">
                  <c:v>0.67</c:v>
                </c:pt>
                <c:pt idx="9">
                  <c:v>0.69</c:v>
                </c:pt>
                <c:pt idx="10">
                  <c:v>0.69</c:v>
                </c:pt>
                <c:pt idx="11">
                  <c:v>0.82</c:v>
                </c:pt>
                <c:pt idx="1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0-4D54-8652-44B331EBB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5994288"/>
        <c:axId val="215994680"/>
      </c:barChart>
      <c:catAx>
        <c:axId val="21599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sng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5994680"/>
        <c:crosses val="autoZero"/>
        <c:auto val="1"/>
        <c:lblAlgn val="ctr"/>
        <c:lblOffset val="100"/>
        <c:noMultiLvlLbl val="0"/>
      </c:catAx>
      <c:valAx>
        <c:axId val="2159946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599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Комплект № 1</c:v>
                </c:pt>
              </c:strCache>
            </c:strRef>
          </c:tx>
          <c:spPr>
            <a:solidFill>
              <a:srgbClr val="6B0F2B"/>
            </a:solidFill>
            <a:ln w="9525"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46D-48CF-8E60-D9311721E86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46D-48CF-8E60-D9311721E86D}"/>
              </c:ext>
            </c:extLst>
          </c:dPt>
          <c:dLbls>
            <c:dLbl>
              <c:idx val="0"/>
              <c:layout>
                <c:manualLayout>
                  <c:x val="3.6730271253053205E-3"/>
                  <c:y val="-3.247242001669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6D-48CF-8E60-D9311721E86D}"/>
                </c:ext>
              </c:extLst>
            </c:dLbl>
            <c:dLbl>
              <c:idx val="1"/>
              <c:layout>
                <c:manualLayout>
                  <c:x val="-1.8365135626526603E-3"/>
                  <c:y val="-4.059052502086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6D-48CF-8E60-D9311721E86D}"/>
                </c:ext>
              </c:extLst>
            </c:dLbl>
            <c:spPr>
              <a:noFill/>
              <a:ln w="2536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10</c:v>
                </c:pt>
              </c:numLit>
            </c:plus>
            <c:minus>
              <c:numLit>
                <c:formatCode>General</c:formatCode>
                <c:ptCount val="1"/>
                <c:pt idx="0">
                  <c:v>10</c:v>
                </c:pt>
              </c:numLit>
            </c:minus>
            <c:spPr>
              <a:ln w="15875"/>
            </c:spPr>
          </c:errBars>
          <c:cat>
            <c:strRef>
              <c:f>Лист1!$A$2:$A$3</c:f>
              <c:strCache>
                <c:ptCount val="2"/>
                <c:pt idx="0">
                  <c:v>25 °С</c:v>
                </c:pt>
                <c:pt idx="1">
                  <c:v>30 °С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D-48CF-8E60-D9311721E8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Комплект № 2</c:v>
                </c:pt>
              </c:strCache>
            </c:strRef>
          </c:tx>
          <c:spPr>
            <a:solidFill>
              <a:srgbClr val="333399">
                <a:lumMod val="60000"/>
                <a:lumOff val="40000"/>
              </a:srgbClr>
            </a:solidFill>
            <a:ln w="9525"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3.6730271253052867E-3"/>
                  <c:y val="-1.2177157506258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95-447C-8AEB-8637C2026F12}"/>
                </c:ext>
              </c:extLst>
            </c:dLbl>
            <c:dLbl>
              <c:idx val="1"/>
              <c:layout>
                <c:manualLayout>
                  <c:x val="1.8365135626526603E-3"/>
                  <c:y val="-4.4649577522948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95-447C-8AEB-8637C2026F12}"/>
                </c:ext>
              </c:extLst>
            </c:dLbl>
            <c:spPr>
              <a:noFill/>
              <a:ln w="2536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10</c:v>
                </c:pt>
              </c:numLit>
            </c:plus>
            <c:minus>
              <c:numLit>
                <c:formatCode>General</c:formatCode>
                <c:ptCount val="1"/>
                <c:pt idx="0">
                  <c:v>10</c:v>
                </c:pt>
              </c:numLit>
            </c:minus>
            <c:spPr>
              <a:ln w="15875"/>
            </c:spPr>
          </c:errBars>
          <c:cat>
            <c:strRef>
              <c:f>Лист1!$A$2:$A$3</c:f>
              <c:strCache>
                <c:ptCount val="2"/>
                <c:pt idx="0">
                  <c:v>25 °С</c:v>
                </c:pt>
                <c:pt idx="1">
                  <c:v>30 °С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6D-48CF-8E60-D9311721E86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Комплект № 3</c:v>
                </c:pt>
              </c:strCache>
            </c:strRef>
          </c:tx>
          <c:spPr>
            <a:solidFill>
              <a:srgbClr val="00B050"/>
            </a:solidFill>
            <a:ln w="9525"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6.7338052735666162E-17"/>
                  <c:y val="-3.247242001669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95-447C-8AEB-8637C2026F12}"/>
                </c:ext>
              </c:extLst>
            </c:dLbl>
            <c:dLbl>
              <c:idx val="1"/>
              <c:layout>
                <c:manualLayout>
                  <c:x val="-1.3467610547133232E-16"/>
                  <c:y val="-5.276768252712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95-447C-8AEB-8637C2026F12}"/>
                </c:ext>
              </c:extLst>
            </c:dLbl>
            <c:spPr>
              <a:noFill/>
              <a:ln w="2536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10</c:v>
                </c:pt>
              </c:numLit>
            </c:plus>
            <c:minus>
              <c:numLit>
                <c:formatCode>General</c:formatCode>
                <c:ptCount val="1"/>
                <c:pt idx="0">
                  <c:v>10</c:v>
                </c:pt>
              </c:numLit>
            </c:minus>
            <c:spPr>
              <a:ln w="15875"/>
            </c:spPr>
          </c:errBars>
          <c:cat>
            <c:strRef>
              <c:f>Лист1!$A$2:$A$3</c:f>
              <c:strCache>
                <c:ptCount val="2"/>
                <c:pt idx="0">
                  <c:v>25 °С</c:v>
                </c:pt>
                <c:pt idx="1">
                  <c:v>30 °С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150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6D-48CF-8E60-D9311721E86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Комплект № 4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5.5095406879579808E-3"/>
                  <c:y val="-2.43543150125175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95-447C-8AEB-8637C2026F12}"/>
                </c:ext>
              </c:extLst>
            </c:dLbl>
            <c:dLbl>
              <c:idx val="1"/>
              <c:layout>
                <c:manualLayout>
                  <c:x val="-1.8365135626527949E-3"/>
                  <c:y val="-2.84133675146037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95-447C-8AEB-8637C2026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10</c:v>
                </c:pt>
              </c:numLit>
            </c:plus>
            <c:minus>
              <c:numLit>
                <c:formatCode>General</c:formatCode>
                <c:ptCount val="1"/>
                <c:pt idx="0">
                  <c:v>10</c:v>
                </c:pt>
              </c:numLit>
            </c:minus>
            <c:spPr>
              <a:ln w="15875"/>
            </c:spPr>
          </c:errBars>
          <c:cat>
            <c:strRef>
              <c:f>Лист1!$A$2:$A$3</c:f>
              <c:strCache>
                <c:ptCount val="2"/>
                <c:pt idx="0">
                  <c:v>25 °С</c:v>
                </c:pt>
                <c:pt idx="1">
                  <c:v>30 °С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6D-48CF-8E60-D9311721E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6383896"/>
        <c:axId val="216384288"/>
      </c:barChart>
      <c:catAx>
        <c:axId val="21638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6384288"/>
        <c:crosses val="autoZero"/>
        <c:auto val="1"/>
        <c:lblAlgn val="ctr"/>
        <c:lblOffset val="100"/>
        <c:noMultiLvlLbl val="0"/>
      </c:catAx>
      <c:valAx>
        <c:axId val="216384288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>
                    <a:ln>
                      <a:noFill/>
                    </a:ln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sz="1200" b="0">
                    <a:ln>
                      <a:noFill/>
                    </a:ln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Время,</a:t>
                </a:r>
                <a:r>
                  <a:rPr lang="ru-RU" sz="1200" b="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мин</a:t>
                </a:r>
                <a:endParaRPr lang="ru-RU" sz="1200" b="0">
                  <a:ln>
                    <a:noFill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634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6383896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layout>
        <c:manualLayout>
          <c:xMode val="edge"/>
          <c:yMode val="edge"/>
          <c:x val="5.5854352378299159E-2"/>
          <c:y val="0.89857466044090428"/>
          <c:w val="0.88149200111927162"/>
          <c:h val="9.6933333614724046E-2"/>
        </c:manualLayout>
      </c:layout>
      <c:overlay val="0"/>
      <c:spPr>
        <a:noFill/>
      </c:spPr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12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Комплект № 1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час</c:v>
                </c:pt>
                <c:pt idx="1">
                  <c:v>2 час</c:v>
                </c:pt>
                <c:pt idx="2">
                  <c:v>3 час</c:v>
                </c:pt>
                <c:pt idx="3">
                  <c:v>4 час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7A-46B6-ABFF-BBB93E0DD4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Комплект № 2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час</c:v>
                </c:pt>
                <c:pt idx="1">
                  <c:v>2 час</c:v>
                </c:pt>
                <c:pt idx="2">
                  <c:v>3 час</c:v>
                </c:pt>
                <c:pt idx="3">
                  <c:v>4 час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0.74</c:v>
                </c:pt>
                <c:pt idx="1">
                  <c:v>0.76</c:v>
                </c:pt>
                <c:pt idx="2">
                  <c:v>0.78</c:v>
                </c:pt>
                <c:pt idx="3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7A-46B6-ABFF-BBB93E0DD4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Комплект № 3</c:v>
                </c:pt>
              </c:strCache>
            </c:strRef>
          </c:tx>
          <c:spPr>
            <a:ln w="28575" cap="rnd">
              <a:solidFill>
                <a:srgbClr val="867ADE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867ADE"/>
              </a:solidFill>
              <a:ln w="9525">
                <a:solidFill>
                  <a:srgbClr val="867ADE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час</c:v>
                </c:pt>
                <c:pt idx="1">
                  <c:v>2 час</c:v>
                </c:pt>
                <c:pt idx="2">
                  <c:v>3 час</c:v>
                </c:pt>
                <c:pt idx="3">
                  <c:v>4 час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0.78</c:v>
                </c:pt>
                <c:pt idx="1">
                  <c:v>0.74</c:v>
                </c:pt>
                <c:pt idx="2">
                  <c:v>0.76</c:v>
                </c:pt>
                <c:pt idx="3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7A-46B6-ABFF-BBB93E0DD45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Комплект № 4</c:v>
                </c:pt>
              </c:strCache>
            </c:strRef>
          </c:tx>
          <c:spPr>
            <a:ln w="28575" cap="rnd">
              <a:solidFill>
                <a:srgbClr val="6B0F2B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6B0F2B"/>
              </a:solidFill>
              <a:ln w="9525">
                <a:solidFill>
                  <a:srgbClr val="6B0F2B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час</c:v>
                </c:pt>
                <c:pt idx="1">
                  <c:v>2 час</c:v>
                </c:pt>
                <c:pt idx="2">
                  <c:v>3 час</c:v>
                </c:pt>
                <c:pt idx="3">
                  <c:v>4 час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0.79</c:v>
                </c:pt>
                <c:pt idx="1">
                  <c:v>0.77</c:v>
                </c:pt>
                <c:pt idx="2">
                  <c:v>0.78</c:v>
                </c:pt>
                <c:pt idx="3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7A-46B6-ABFF-BBB93E0DD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973648"/>
        <c:axId val="405974040"/>
      </c:lineChart>
      <c:catAx>
        <c:axId val="40597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05974040"/>
        <c:crosses val="autoZero"/>
        <c:auto val="1"/>
        <c:lblAlgn val="ctr"/>
        <c:lblOffset val="100"/>
        <c:noMultiLvlLbl val="0"/>
      </c:catAx>
      <c:valAx>
        <c:axId val="40597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Скорость,</a:t>
                </a:r>
                <a:r>
                  <a:rPr lang="ru-RU" sz="12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бит/с</a:t>
                </a:r>
                <a:endParaRPr lang="ru-RU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0597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9481689326702"/>
          <c:y val="0.81183930962673845"/>
          <c:w val="0.72798189090101095"/>
          <c:h val="0.186708619677178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Комплект № 1</c:v>
                </c:pt>
              </c:strCache>
            </c:strRef>
          </c:tx>
          <c:spPr>
            <a:ln w="28575" cap="sq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час</c:v>
                </c:pt>
                <c:pt idx="1">
                  <c:v>2 час</c:v>
                </c:pt>
                <c:pt idx="2">
                  <c:v>3 час</c:v>
                </c:pt>
                <c:pt idx="3">
                  <c:v>4 час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0.74</c:v>
                </c:pt>
                <c:pt idx="1">
                  <c:v>0.73</c:v>
                </c:pt>
                <c:pt idx="2">
                  <c:v>0.78</c:v>
                </c:pt>
                <c:pt idx="3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16-4EAF-ABBA-9FE08095E7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Комплект № 2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час</c:v>
                </c:pt>
                <c:pt idx="1">
                  <c:v>2 час</c:v>
                </c:pt>
                <c:pt idx="2">
                  <c:v>3 час</c:v>
                </c:pt>
                <c:pt idx="3">
                  <c:v>4 час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0.72</c:v>
                </c:pt>
                <c:pt idx="1">
                  <c:v>0.77</c:v>
                </c:pt>
                <c:pt idx="2">
                  <c:v>0.82</c:v>
                </c:pt>
                <c:pt idx="3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16-4EAF-ABBA-9FE08095E7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Комплект № 3</c:v>
                </c:pt>
              </c:strCache>
            </c:strRef>
          </c:tx>
          <c:spPr>
            <a:ln w="28575" cap="rnd">
              <a:solidFill>
                <a:srgbClr val="867ADE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867ADE"/>
              </a:solidFill>
              <a:ln w="9525">
                <a:solidFill>
                  <a:srgbClr val="867ADE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час</c:v>
                </c:pt>
                <c:pt idx="1">
                  <c:v>2 час</c:v>
                </c:pt>
                <c:pt idx="2">
                  <c:v>3 час</c:v>
                </c:pt>
                <c:pt idx="3">
                  <c:v>4 час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0.76</c:v>
                </c:pt>
                <c:pt idx="1">
                  <c:v>0.77</c:v>
                </c:pt>
                <c:pt idx="2">
                  <c:v>0.74</c:v>
                </c:pt>
                <c:pt idx="3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16-4EAF-ABBA-9FE08095E72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Комплект № 4</c:v>
                </c:pt>
              </c:strCache>
            </c:strRef>
          </c:tx>
          <c:spPr>
            <a:ln w="28575" cap="rnd">
              <a:solidFill>
                <a:srgbClr val="6B0F2B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6B0F2B"/>
              </a:solidFill>
              <a:ln w="9525">
                <a:solidFill>
                  <a:srgbClr val="6B0F2B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час</c:v>
                </c:pt>
                <c:pt idx="1">
                  <c:v>2 час</c:v>
                </c:pt>
                <c:pt idx="2">
                  <c:v>3 час</c:v>
                </c:pt>
                <c:pt idx="3">
                  <c:v>4 час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0.77</c:v>
                </c:pt>
                <c:pt idx="1">
                  <c:v>0.77</c:v>
                </c:pt>
                <c:pt idx="2">
                  <c:v>0.81</c:v>
                </c:pt>
                <c:pt idx="3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16-4EAF-ABBA-9FE08095E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502440"/>
        <c:axId val="367502832"/>
      </c:lineChart>
      <c:catAx>
        <c:axId val="36750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7502832"/>
        <c:crosses val="autoZero"/>
        <c:auto val="1"/>
        <c:lblAlgn val="ctr"/>
        <c:lblOffset val="100"/>
        <c:noMultiLvlLbl val="0"/>
      </c:catAx>
      <c:valAx>
        <c:axId val="36750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Скорость, бит/с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7502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02792001445165"/>
          <c:y val="0.80352518769784909"/>
          <c:w val="0.72662144340905999"/>
          <c:h val="0.18741693235700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A84C375-A142-5F4E-8102-497692392D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541" cy="339613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F608DA-A8C7-284F-93E7-3D67B6416C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784" y="0"/>
            <a:ext cx="4300540" cy="339613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37714-A51B-D84C-B22F-6C35F2F75076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D9F744-5521-5C43-A42C-B7A96B3D1B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978"/>
            <a:ext cx="4300541" cy="339612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D88957-BC76-5145-814A-8507B8ACAB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784" y="6456978"/>
            <a:ext cx="4300540" cy="339612"/>
          </a:xfrm>
          <a:prstGeom prst="rect">
            <a:avLst/>
          </a:prstGeom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28F7BE-720E-8B49-9FD3-3CCAC29D8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0790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797976E-60D8-324D-92C7-F22158487A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541" cy="339613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EC2C74-6C1F-1A41-A076-2CF2563C4A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3784" y="0"/>
            <a:ext cx="4300540" cy="339613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63B27F-BB65-5340-B24D-C957B245AC8F}" type="datetimeFigureOut">
              <a:rPr lang="ru-RU"/>
              <a:pPr>
                <a:defRPr/>
              </a:pPr>
              <a:t>23.05.2024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915FFB7A-9B26-5C42-849F-F82A72C400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ABE89DD-E35D-0945-93CE-816CB2178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434" y="3229031"/>
            <a:ext cx="7941772" cy="3058683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BE5F64-3FE1-7F4E-BFDF-DF715BE583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456978"/>
            <a:ext cx="4300541" cy="339612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B1FEF4-FAAA-634C-BCE8-DCEA14AAA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3784" y="6456978"/>
            <a:ext cx="4300540" cy="339612"/>
          </a:xfrm>
          <a:prstGeom prst="rect">
            <a:avLst/>
          </a:prstGeom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168310-4195-B94D-81BC-3992EA64D1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88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849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0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1398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57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47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133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68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15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>
            <a:extLst>
              <a:ext uri="{FF2B5EF4-FFF2-40B4-BE49-F238E27FC236}">
                <a16:creationId xmlns:a16="http://schemas.microsoft.com/office/drawing/2014/main" id="{DA2DA72F-06C9-E842-9523-AA234A9C58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Заметки 2">
            <a:extLst>
              <a:ext uri="{FF2B5EF4-FFF2-40B4-BE49-F238E27FC236}">
                <a16:creationId xmlns:a16="http://schemas.microsoft.com/office/drawing/2014/main" id="{BDFFBECE-5616-D349-A53C-CD100F8695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F10BF20D-BA3B-AB4E-B352-1CEDEB5D2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464" indent="-285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714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00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285" indent="-228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571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5856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2142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8428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3644D-A5B8-FE43-B5AF-4EC2DA12EB9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0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31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126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437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681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0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68310-4195-B94D-81BC-3992EA64D1CD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4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EFEDED-0040-A447-9FBF-356ADDFBB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713822-9852-114B-B81F-8899869A3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BCA78C-987E-834F-BB1B-EF2FFE0D0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D975-E4BC-6E42-B193-5B95BD71CE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08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78FFA-D66A-984A-AAFF-6784745F19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97062-342A-3E4C-9E98-A607D43B8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EA9793-BEA6-004F-9EEE-3B8D93C04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F0728-5352-D544-B799-564B66E794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17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73F3C9-01CC-DA4E-87DA-359C7B250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47447B-1859-9248-A6DF-E3F0AAA8F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41EA97-3C8D-5D41-A2D1-56EDB9D2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0C85-511E-044E-9FF4-36E8888F86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44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3467D9-A61D-8F40-AADF-389A4FAF94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68E82-2D2B-1C45-B055-DA062FC24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97B9F-4F66-EC48-86D0-039273A397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BF9D-ED7F-3B45-8DC3-53246AA00B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05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C90D8C-B906-5A46-B4A7-EA5397E05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01A4C0-EBA3-9740-B269-F0CD202E9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A0B4A3-0596-7148-B9D9-995119FEB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5FF1-71AB-BD4F-9D0B-D85708507F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1778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841B7A-1B51-4540-9D11-13784CCC1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B35CE4-3D44-AA4E-9BCB-45BB15919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0FEFF9-76B3-AF4F-8B9A-91A7493C5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BC84-88F1-4940-BD8F-25045A9475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958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A2F7B-AD25-074A-B7E6-651FE233E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A8289D-CA16-154E-93BF-AB71C529B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A10AD-647A-514A-B91D-05B38A8C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02D024-82A1-594A-88C7-EEBBEC3430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0DFC3-C627-5647-95C6-B1391A32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F7708F-6580-8E49-BD17-D4037251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2CD7F0-55E8-244F-9508-A82E01C9D3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949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A0D1E-4E8C-9E4C-9A3F-2F28B6A0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A2909217-2D40-E044-BDA8-E6D492911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5E997-2CCE-2F47-B51C-585372CD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02D024-82A1-594A-88C7-EEBBEC3430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E26DE9-1C5A-6D43-B1AD-E9D0BE91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10ACA4-C1C2-FF4F-BE21-3DA399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2CD7F0-55E8-244F-9508-A82E01C9D3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99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F2EEE-8D5F-C64B-866B-DB877B2C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96A9F1-72D2-B34D-AF93-833F901D2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410B4-C763-C04B-9186-BD0A6B37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02D024-82A1-594A-88C7-EEBBEC3430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5687F-C44A-3A41-B828-EBBCCF01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7E236F-03AB-F84E-B017-D35FDB46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2CD7F0-55E8-244F-9508-A82E01C9D3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27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B69D1-4350-834E-A478-6673D053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26E2B077-659A-7E4A-8D77-D2B1A440B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объекта 3">
            <a:extLst>
              <a:ext uri="{FF2B5EF4-FFF2-40B4-BE49-F238E27FC236}">
                <a16:creationId xmlns:a16="http://schemas.microsoft.com/office/drawing/2014/main" id="{DB6FB3B8-F38F-604D-B322-89E4D5480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E0D6D2-7F3C-844E-BB9F-1861777C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02D024-82A1-594A-88C7-EEBBEC3430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23DBE6-B5CF-5646-8BBA-C2BCB5A9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EA1D5D-B60C-FE47-B6A2-7A722191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2CD7F0-55E8-244F-9508-A82E01C9D3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357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E8E6A-BA6B-E642-8FB9-E826B331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183B7D-CB66-174C-9D7F-995C77392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есто для объекта 3">
            <a:extLst>
              <a:ext uri="{FF2B5EF4-FFF2-40B4-BE49-F238E27FC236}">
                <a16:creationId xmlns:a16="http://schemas.microsoft.com/office/drawing/2014/main" id="{99302F1F-B782-F849-9D50-61441F6F7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EBA479-4EF4-DA44-96F9-F9AEA5A16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есто для объекта 5">
            <a:extLst>
              <a:ext uri="{FF2B5EF4-FFF2-40B4-BE49-F238E27FC236}">
                <a16:creationId xmlns:a16="http://schemas.microsoft.com/office/drawing/2014/main" id="{CAF00E6A-146D-0E4B-8640-EA2918EF9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282A9F-ADDA-444C-908A-AF857985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02D024-82A1-594A-88C7-EEBBEC3430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AEEB5F-9776-F547-A6DC-99311909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50E7E0-961F-C645-BFC4-2800C46D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2CD7F0-55E8-244F-9508-A82E01C9D3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3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40C1B1-71BB-9E40-BA4E-FEDFAF9FD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9F1D8F-27B1-A546-8ABD-7C6072CD7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9EA70A-B82B-CF42-934B-17C10EE2D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B8A2-6874-AC4F-94C0-34A97B7D4B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8761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CF450-6AE4-3644-BA8F-0781A37A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517140-C0A4-5E4F-9E3D-3113A741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02D024-82A1-594A-88C7-EEBBEC3430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23AF2F-BEF2-D649-BAC7-A12B32DA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52525C-E3C2-3D48-A9E5-691153EC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2CD7F0-55E8-244F-9508-A82E01C9D3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450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46CB2C-CA09-4941-A370-824856F8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02D024-82A1-594A-88C7-EEBBEC3430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C583F6-4FC3-4345-A99C-28406286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FE3F75-7338-CE48-8AA3-0CD102B9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2CD7F0-55E8-244F-9508-A82E01C9D3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637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C2131-6E95-4F44-A55F-2C84E169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F765FDE2-6FBC-824D-9088-BF36390A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77DE69-369B-6342-A197-A66A3A88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B41F63-45E4-A343-80BA-E0AFFC6D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02D024-82A1-594A-88C7-EEBBEC3430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3884B3-1585-9B4B-BC1C-3CF69876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317AD3-27D2-6049-95FB-01127A6A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2CD7F0-55E8-244F-9508-A82E01C9D3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1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FE804-E0B2-DB4B-AA48-A632DB6F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56AA1C-93CB-9B49-BED7-9006CB091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DA9FCB-E939-C94E-8783-D03C3E70B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6AFF6-3592-FA44-9DD7-88F561BE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02D024-82A1-594A-88C7-EEBBEC3430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CE11F7-2CAB-4540-B1DF-D38F4B42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EA2337-EFDE-0145-AF9D-1D9BA4A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2CD7F0-55E8-244F-9508-A82E01C9D3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700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6BAF2-9740-8F4E-B32C-5DFDA3D7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C23665-B597-6745-8DBF-21C741183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C4D22-1EFA-254F-B661-C04BCE17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02D024-82A1-594A-88C7-EEBBEC3430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76B43-423E-734A-B90C-D29A3725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CCFC8D-AF90-0F4D-80E0-C9392317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2CD7F0-55E8-244F-9508-A82E01C9D3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635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9E7FEA-48CB-4441-84BF-C108992B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598A0-A25C-E746-A911-0BC1FBD33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4FB52-7C21-0146-88FA-4510E94E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02D024-82A1-594A-88C7-EEBBEC3430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F0F16B-9C79-164E-A1F9-921881F5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E0CF7-6CBA-F24A-A742-B9E75E6B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2CD7F0-55E8-244F-9508-A82E01C9D3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4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026BD2-230D-A343-8FEF-E77D11209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D18962-3E76-534F-8C45-4958AF821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7B378E-9F0F-4D40-B41D-D04F80D9F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345A-92B4-3344-8E47-6E91E17D72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86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459201-6517-374F-9894-8810D7E5A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0C98E-D2C2-F548-87F3-923A9BB6D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2C644D-F3B1-CC4C-9BCA-88B767FCC7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937D-90C3-E44D-BF77-263750DA7A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47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A9FDFD-4A96-1946-88E3-8AB28022D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39A5D0-9DDF-DF40-89C5-35630C672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A88C18-8831-034D-A3D3-DBE283368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CC70-135C-D840-856A-7801430FD3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42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C1433A-2E8E-3A42-849B-8D117DA25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1823D2-7EA9-1C4A-B43D-42B7FBAC1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084AAB-E8C3-024C-B7CA-CB960B1F1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CE209-8DB4-9748-80AD-1FFF05B36E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183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60EE3A-C765-0545-85A5-7DFDA1817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B684B3-25D1-C84E-BF51-B7D175878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CDE395-8515-2D45-9B2A-A54CF147E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236F-E79A-174C-8757-2CA67978DB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90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972CD7-4E97-794F-8368-84760B320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31663-C983-BE48-8075-8FB706577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205DE4-730F-624F-A6C1-5E4A1ED2A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735D-4CBD-074A-9695-6B41577B82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32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CAF039-D026-A24F-A7E1-494404B9C8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B8F290-CA38-1B4C-88A2-AF51E3C4A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5554B4-9B1A-0146-B9A8-BA28F584D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3B75F-6E0C-764F-8665-576E336DD5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085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68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29A346-EF74-9A4D-B888-70C5FF809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A6ED4AB-0129-9C45-9A9F-DA39BF45D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3BF84C-5F6A-AB4F-AC7D-9B0AABB08D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974E9D-EB51-3142-82D6-0A09F01B28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3592F4-CB23-F14F-B1E2-C06301F2D3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1B37E7-5B68-F341-88AB-CBA9B76355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  <p:sldLayoutId id="2147484538" r:id="rId12"/>
    <p:sldLayoutId id="2147484539" r:id="rId13"/>
    <p:sldLayoutId id="214748454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F2E86-6966-3A49-8CB2-0B883FDB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DEEC00-53A8-E046-9136-B15E87CF0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0CE045-AFD3-3C40-85C4-BC8EBC1DC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02D024-82A1-594A-88C7-EEBBEC3430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35D96-CE05-6C46-B054-6A469314B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222A8D-C917-7741-855D-1F254F2A5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22CD7F0-55E8-244F-9508-A82E01C9D3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DE5123-90E6-6145-AF20-33FB66C5A2DC}"/>
              </a:ext>
            </a:extLst>
          </p:cNvPr>
          <p:cNvSpPr txBox="1"/>
          <p:nvPr/>
        </p:nvSpPr>
        <p:spPr>
          <a:xfrm>
            <a:off x="935596" y="80628"/>
            <a:ext cx="7344816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Министерство </a:t>
            </a:r>
            <a:r>
              <a:rPr lang="ru-RU" dirty="0"/>
              <a:t>обороны Российской Федерации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«</a:t>
            </a:r>
            <a:r>
              <a:rPr lang="ru-RU" dirty="0"/>
              <a:t>Военно-медицинская академия имени С.М.Кирова»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Изучение вопроса изменения функционального состояния организма медицинского персонала при профессиональном использовании противочумной одежды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к.м.н. </a:t>
            </a:r>
            <a:r>
              <a:rPr lang="ru-RU" dirty="0"/>
              <a:t>доцент </a:t>
            </a:r>
            <a:r>
              <a:rPr lang="ru-RU" dirty="0" smtClean="0"/>
              <a:t>Кузнецов С.М</a:t>
            </a:r>
            <a:r>
              <a:rPr lang="ru-RU" dirty="0"/>
              <a:t>. , д.м.н</a:t>
            </a:r>
            <a:r>
              <a:rPr lang="ru-RU" dirty="0" smtClean="0"/>
              <a:t>. </a:t>
            </a:r>
            <a:r>
              <a:rPr lang="ru-RU" dirty="0"/>
              <a:t>доцент </a:t>
            </a:r>
            <a:r>
              <a:rPr lang="ru-RU" dirty="0" err="1" smtClean="0"/>
              <a:t>Логаткин</a:t>
            </a:r>
            <a:r>
              <a:rPr lang="ru-RU" dirty="0" smtClean="0"/>
              <a:t> С.М</a:t>
            </a:r>
            <a:r>
              <a:rPr lang="ru-RU" dirty="0"/>
              <a:t>., </a:t>
            </a:r>
            <a:endParaRPr lang="ru-RU" dirty="0" smtClean="0"/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к.м.н. Батов В.Е</a:t>
            </a:r>
            <a:r>
              <a:rPr lang="ru-RU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89AE5-848B-884D-A389-869184649031}"/>
              </a:ext>
            </a:extLst>
          </p:cNvPr>
          <p:cNvSpPr txBox="1"/>
          <p:nvPr/>
        </p:nvSpPr>
        <p:spPr>
          <a:xfrm>
            <a:off x="2601475" y="5769260"/>
            <a:ext cx="397933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Санкт-Петербург, </a:t>
            </a:r>
            <a:r>
              <a:rPr lang="ru-RU" dirty="0" smtClean="0"/>
              <a:t>2024 </a:t>
            </a:r>
            <a:r>
              <a:rPr lang="ru-RU" dirty="0"/>
              <a:t>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C4E6E6-3129-194A-9DCD-52382685B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790"/>
            <a:ext cx="1194257" cy="1522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332" y="80628"/>
            <a:ext cx="1471429" cy="14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9" y="3944908"/>
            <a:ext cx="4248472" cy="2877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9BBEC194-004C-404B-B759-2B4B19D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  <a:solidFill>
                  <a:schemeClr val="tx1"/>
                </a:solidFill>
              </a:rPr>
              <a:pPr algn="ctr">
                <a:defRPr/>
              </a:pPr>
              <a:t>10</a:t>
            </a:fld>
            <a:endParaRPr lang="ru-RU" altLang="ru-RU" dirty="0">
              <a:ln w="63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52507"/>
            <a:ext cx="6141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a typeface="Calibri" panose="020F0502020204030204" pitchFamily="34" charset="0"/>
              </a:rPr>
              <a:t>Динамика </a:t>
            </a:r>
            <a:r>
              <a:rPr lang="ru-RU" sz="1400" b="1" dirty="0" smtClean="0">
                <a:ea typeface="Calibri" panose="020F0502020204030204" pitchFamily="34" charset="0"/>
              </a:rPr>
              <a:t>показателей ректальной температуры </a:t>
            </a:r>
            <a:r>
              <a:rPr lang="ru-RU" sz="1400" b="1" dirty="0">
                <a:ea typeface="Calibri" panose="020F0502020204030204" pitchFamily="34" charset="0"/>
              </a:rPr>
              <a:t>в </a:t>
            </a:r>
            <a:r>
              <a:rPr lang="ru-RU" sz="1400" b="1" dirty="0" smtClean="0">
                <a:ea typeface="Calibri" panose="020F0502020204030204" pitchFamily="34" charset="0"/>
              </a:rPr>
              <a:t>эксперименте</a:t>
            </a:r>
            <a:endParaRPr lang="ru-RU" sz="1400" b="1" dirty="0"/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3" y="531924"/>
            <a:ext cx="4248472" cy="30293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1924"/>
            <a:ext cx="3888431" cy="30293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916448" y="4052798"/>
            <a:ext cx="115212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dirty="0" smtClean="0">
                <a:ea typeface="Calibri" panose="020F0502020204030204" pitchFamily="34" charset="0"/>
              </a:rPr>
              <a:t>Т, воздуха </a:t>
            </a:r>
            <a:r>
              <a:rPr lang="ru-RU" sz="1000" dirty="0">
                <a:ea typeface="Calibri" panose="020F0502020204030204" pitchFamily="34" charset="0"/>
              </a:rPr>
              <a:t>25 °</a:t>
            </a:r>
            <a:r>
              <a:rPr lang="ru-RU" sz="1000" dirty="0" smtClean="0">
                <a:ea typeface="Calibri" panose="020F0502020204030204" pitchFamily="34" charset="0"/>
              </a:rPr>
              <a:t>С</a:t>
            </a:r>
            <a:endParaRPr lang="ru-RU" sz="1000" dirty="0">
              <a:ea typeface="Calibri" panose="020F050202020403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44908"/>
            <a:ext cx="3883132" cy="2877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1484892" y="3600870"/>
            <a:ext cx="7128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a typeface="Calibri" panose="020F0502020204030204" pitchFamily="34" charset="0"/>
              </a:rPr>
              <a:t>Динамика показателей </a:t>
            </a:r>
            <a:r>
              <a:rPr lang="ru-RU" sz="1400" b="1" dirty="0" smtClean="0">
                <a:ea typeface="Calibri" panose="020F0502020204030204" pitchFamily="34" charset="0"/>
              </a:rPr>
              <a:t>средневзвешенной температуры кожи в эксперименте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04457" y="4052797"/>
            <a:ext cx="115212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dirty="0" smtClean="0">
                <a:ea typeface="Calibri" panose="020F0502020204030204" pitchFamily="34" charset="0"/>
              </a:rPr>
              <a:t>Т, воздуха 30 </a:t>
            </a:r>
            <a:r>
              <a:rPr lang="ru-RU" sz="1000" dirty="0">
                <a:ea typeface="Calibri" panose="020F0502020204030204" pitchFamily="34" charset="0"/>
              </a:rPr>
              <a:t>°</a:t>
            </a:r>
            <a:r>
              <a:rPr lang="ru-RU" sz="1000" dirty="0" smtClean="0">
                <a:ea typeface="Calibri" panose="020F0502020204030204" pitchFamily="34" charset="0"/>
              </a:rPr>
              <a:t>С</a:t>
            </a:r>
            <a:endParaRPr lang="ru-RU" sz="1000" dirty="0">
              <a:ea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4068" y="645306"/>
            <a:ext cx="115208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dirty="0" smtClean="0">
                <a:ea typeface="Calibri" panose="020F0502020204030204" pitchFamily="34" charset="0"/>
              </a:rPr>
              <a:t>Т, воздуха </a:t>
            </a:r>
            <a:r>
              <a:rPr lang="ru-RU" sz="1000" dirty="0">
                <a:ea typeface="Calibri" panose="020F0502020204030204" pitchFamily="34" charset="0"/>
              </a:rPr>
              <a:t>25 °</a:t>
            </a:r>
            <a:r>
              <a:rPr lang="ru-RU" sz="1000" dirty="0" smtClean="0">
                <a:ea typeface="Calibri" panose="020F0502020204030204" pitchFamily="34" charset="0"/>
              </a:rPr>
              <a:t>С</a:t>
            </a:r>
            <a:endParaRPr lang="ru-RU" sz="1000" dirty="0">
              <a:ea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04457" y="646085"/>
            <a:ext cx="115212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dirty="0" smtClean="0">
                <a:ea typeface="Calibri" panose="020F0502020204030204" pitchFamily="34" charset="0"/>
              </a:rPr>
              <a:t>Т, воздуха 30 </a:t>
            </a:r>
            <a:r>
              <a:rPr lang="ru-RU" sz="1000" dirty="0">
                <a:ea typeface="Calibri" panose="020F0502020204030204" pitchFamily="34" charset="0"/>
              </a:rPr>
              <a:t>°</a:t>
            </a:r>
            <a:r>
              <a:rPr lang="ru-RU" sz="1000" dirty="0" smtClean="0">
                <a:ea typeface="Calibri" panose="020F0502020204030204" pitchFamily="34" charset="0"/>
              </a:rPr>
              <a:t>С</a:t>
            </a:r>
            <a:endParaRPr lang="ru-RU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9BBEC194-004C-404B-B759-2B4B19D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</a:rPr>
              <a:pPr algn="ctr">
                <a:defRPr/>
              </a:pPr>
              <a:t>11</a:t>
            </a:fld>
            <a:endParaRPr lang="ru-RU" altLang="ru-RU" dirty="0">
              <a:ln w="6350">
                <a:noFill/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846" y="553367"/>
            <a:ext cx="7450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</a:rPr>
              <a:t>Эффективность </a:t>
            </a:r>
            <a:r>
              <a:rPr lang="ru-RU" sz="16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влагопотерь</a:t>
            </a:r>
            <a: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при </a:t>
            </a:r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</a:rPr>
              <a:t>работе в комплектах </a:t>
            </a:r>
            <a: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СИЗ*</a:t>
            </a:r>
            <a:endParaRPr lang="ru-RU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1115616" y="1052736"/>
          <a:ext cx="6840760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4" imgW="5943600" imgH="4457880" progId="">
                  <p:embed/>
                </p:oleObj>
              </mc:Choice>
              <mc:Fallback>
                <p:oleObj r:id="rId4" imgW="5943600" imgH="4457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1052736"/>
                        <a:ext cx="6840760" cy="468052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5877272"/>
            <a:ext cx="51460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</a:rPr>
              <a:t>* Скорость </a:t>
            </a:r>
            <a:r>
              <a:rPr lang="ru-RU" sz="12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влагопотерь</a:t>
            </a:r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</a:rPr>
              <a:t> при Т – 25 </a:t>
            </a:r>
            <a:r>
              <a:rPr lang="en-US" sz="1200" dirty="0" smtClean="0">
                <a:solidFill>
                  <a:srgbClr val="000000"/>
                </a:solidFill>
                <a:ea typeface="Calibri" panose="020F0502020204030204" pitchFamily="34" charset="0"/>
              </a:rPr>
              <a:t>º</a:t>
            </a:r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</a:rPr>
              <a:t>С – 237 г/ч; при Т – 30 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º</a:t>
            </a: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С – </a:t>
            </a:r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</a:rPr>
              <a:t>315 г/ч</a:t>
            </a:r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9BBEC194-004C-404B-B759-2B4B19D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  <a:solidFill>
                  <a:schemeClr val="tx1"/>
                </a:solidFill>
              </a:rPr>
              <a:pPr algn="ctr">
                <a:defRPr/>
              </a:pPr>
              <a:t>12</a:t>
            </a:fld>
            <a:endParaRPr lang="ru-RU" altLang="ru-RU" dirty="0">
              <a:ln w="63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99" y="514539"/>
            <a:ext cx="7491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a typeface="Calibri" panose="020F0502020204030204" pitchFamily="34" charset="0"/>
              </a:rPr>
              <a:t>Время достижения </a:t>
            </a:r>
            <a:r>
              <a:rPr lang="ru-RU" sz="1600" b="1" dirty="0" smtClean="0">
                <a:ea typeface="Calibri" panose="020F0502020204030204" pitchFamily="34" charset="0"/>
              </a:rPr>
              <a:t>предельно допустимого теплового состояния (ректальная температура)*</a:t>
            </a:r>
            <a:endParaRPr lang="ru-RU" sz="1600" b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494602"/>
              </p:ext>
            </p:extLst>
          </p:nvPr>
        </p:nvGraphicFramePr>
        <p:xfrm>
          <a:off x="971599" y="1359932"/>
          <a:ext cx="7491341" cy="422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6809" y="5589240"/>
            <a:ext cx="6011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ea typeface="Calibri" panose="020F0502020204030204" pitchFamily="34" charset="0"/>
              </a:rPr>
              <a:t>*Предельно допустимое значение ректальной температуры – 37,6 °С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940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9BBEC194-004C-404B-B759-2B4B19D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</a:rPr>
              <a:pPr algn="ctr">
                <a:defRPr/>
              </a:pPr>
              <a:t>13</a:t>
            </a:fld>
            <a:endParaRPr lang="ru-RU" altLang="ru-RU" dirty="0">
              <a:ln w="6350">
                <a:noFill/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677308"/>
            <a:ext cx="8217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</a:rPr>
              <a:t>Частота сердечных сокращений при двух температурных </a:t>
            </a:r>
            <a: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режимах</a:t>
            </a:r>
            <a:endParaRPr lang="ru-RU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39552" y="1171069"/>
          <a:ext cx="8073201" cy="5013881"/>
        </p:xfrm>
        <a:graphic>
          <a:graphicData uri="http://schemas.openxmlformats.org/drawingml/2006/table">
            <a:tbl>
              <a:tblPr/>
              <a:tblGrid>
                <a:gridCol w="2251927">
                  <a:extLst>
                    <a:ext uri="{9D8B030D-6E8A-4147-A177-3AD203B41FA5}">
                      <a16:colId xmlns:a16="http://schemas.microsoft.com/office/drawing/2014/main" val="2632848724"/>
                    </a:ext>
                  </a:extLst>
                </a:gridCol>
                <a:gridCol w="1490646">
                  <a:extLst>
                    <a:ext uri="{9D8B030D-6E8A-4147-A177-3AD203B41FA5}">
                      <a16:colId xmlns:a16="http://schemas.microsoft.com/office/drawing/2014/main" val="2121158578"/>
                    </a:ext>
                  </a:extLst>
                </a:gridCol>
                <a:gridCol w="1370946">
                  <a:extLst>
                    <a:ext uri="{9D8B030D-6E8A-4147-A177-3AD203B41FA5}">
                      <a16:colId xmlns:a16="http://schemas.microsoft.com/office/drawing/2014/main" val="56155154"/>
                    </a:ext>
                  </a:extLst>
                </a:gridCol>
                <a:gridCol w="1489047">
                  <a:extLst>
                    <a:ext uri="{9D8B030D-6E8A-4147-A177-3AD203B41FA5}">
                      <a16:colId xmlns:a16="http://schemas.microsoft.com/office/drawing/2014/main" val="2428003510"/>
                    </a:ext>
                  </a:extLst>
                </a:gridCol>
                <a:gridCol w="1470635">
                  <a:extLst>
                    <a:ext uri="{9D8B030D-6E8A-4147-A177-3AD203B41FA5}">
                      <a16:colId xmlns:a16="http://schemas.microsoft.com/office/drawing/2014/main" val="3012790023"/>
                    </a:ext>
                  </a:extLst>
                </a:gridCol>
              </a:tblGrid>
              <a:tr h="4640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Значения исследуемых показателей,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[Q1; Q3]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097237"/>
                  </a:ext>
                </a:extLst>
              </a:tr>
              <a:tr h="569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Комплект № 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Комплект № 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Комплект № 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Комплект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 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041275"/>
                  </a:ext>
                </a:extLst>
              </a:tr>
              <a:tr h="40398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Температура воздуха 25 °С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764008"/>
                  </a:ext>
                </a:extLst>
              </a:tr>
              <a:tr h="723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ЧСС при нагрузке,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</a:t>
                      </a:r>
                      <a:r>
                        <a:rPr lang="ru-RU" sz="1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=104)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132,8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[122,7; 141,5]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134,6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[120,5; 142,9]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125,8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[117,5; 140,0]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134,7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[113,2; 147,7]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74451"/>
                  </a:ext>
                </a:extLst>
              </a:tr>
              <a:tr h="7961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ЧСС при отдыхе,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</a:t>
                      </a:r>
                      <a:r>
                        <a:rPr lang="ru-RU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=221)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88,2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[79,6; 97]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[84,4; 98,8]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88,0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[82,0; 96,0]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96,9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[88,0; 106,0]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3423"/>
                  </a:ext>
                </a:extLst>
              </a:tr>
              <a:tr h="40398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Температура воздуха 30 °С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385488"/>
                  </a:ext>
                </a:extLst>
              </a:tr>
              <a:tr h="811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ЧСС при нагрузке,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</a:t>
                      </a:r>
                      <a:r>
                        <a:rPr lang="ru-RU" sz="1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=104)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138,0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[127,5; 150,0]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139,5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[125,5; 149,5]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134,0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[125,5; 148,0]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[118,0; 153,0]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71723"/>
                  </a:ext>
                </a:extLst>
              </a:tr>
              <a:tr h="8410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ЧСС при отдыхе,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</a:t>
                      </a:r>
                      <a:r>
                        <a:rPr lang="ru-RU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=221)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[84,0; 102,0]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[88,0; 103,0]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91,0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[82,0; 101,0]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103,0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[94,0; 113,0]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531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9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9BBEC194-004C-404B-B759-2B4B19D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</a:rPr>
              <a:pPr algn="ctr">
                <a:defRPr/>
              </a:pPr>
              <a:t>14</a:t>
            </a:fld>
            <a:endParaRPr lang="ru-RU" altLang="ru-RU" dirty="0">
              <a:ln w="6350">
                <a:noFill/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466" y="208320"/>
            <a:ext cx="7717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ea typeface="Calibri" panose="020F0502020204030204" pitchFamily="34" charset="0"/>
              </a:rPr>
              <a:t>Время простой зрительно-моторной </a:t>
            </a:r>
            <a:r>
              <a:rPr lang="ru-RU" sz="1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реакции перед </a:t>
            </a:r>
            <a:r>
              <a:rPr lang="ru-RU" sz="1400" b="1" dirty="0">
                <a:solidFill>
                  <a:srgbClr val="000000"/>
                </a:solidFill>
                <a:ea typeface="Calibri" panose="020F0502020204030204" pitchFamily="34" charset="0"/>
              </a:rPr>
              <a:t>началом и после </a:t>
            </a:r>
            <a:r>
              <a:rPr lang="ru-RU" sz="1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окончания исследования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9636" y="3503339"/>
            <a:ext cx="7812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ea typeface="Calibri" panose="020F0502020204030204" pitchFamily="34" charset="0"/>
              </a:rPr>
              <a:t>Время сложной зрительно-моторной реакции </a:t>
            </a:r>
            <a:r>
              <a:rPr lang="ru-RU" sz="1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перед </a:t>
            </a:r>
            <a:r>
              <a:rPr lang="ru-RU" sz="1400" b="1" dirty="0">
                <a:solidFill>
                  <a:srgbClr val="000000"/>
                </a:solidFill>
                <a:ea typeface="Calibri" panose="020F0502020204030204" pitchFamily="34" charset="0"/>
              </a:rPr>
              <a:t>началом и после окончания </a:t>
            </a:r>
            <a:r>
              <a:rPr lang="ru-RU" sz="1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исследования</a:t>
            </a:r>
            <a:endParaRPr 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442541"/>
              </p:ext>
            </p:extLst>
          </p:nvPr>
        </p:nvGraphicFramePr>
        <p:xfrm>
          <a:off x="636394" y="791828"/>
          <a:ext cx="8005740" cy="2608449"/>
        </p:xfrm>
        <a:graphic>
          <a:graphicData uri="http://schemas.openxmlformats.org/drawingml/2006/table">
            <a:tbl>
              <a:tblPr firstRow="1" firstCol="1" bandRow="1"/>
              <a:tblGrid>
                <a:gridCol w="1799690">
                  <a:extLst>
                    <a:ext uri="{9D8B030D-6E8A-4147-A177-3AD203B41FA5}">
                      <a16:colId xmlns:a16="http://schemas.microsoft.com/office/drawing/2014/main" val="668772378"/>
                    </a:ext>
                  </a:extLst>
                </a:gridCol>
                <a:gridCol w="2044666">
                  <a:extLst>
                    <a:ext uri="{9D8B030D-6E8A-4147-A177-3AD203B41FA5}">
                      <a16:colId xmlns:a16="http://schemas.microsoft.com/office/drawing/2014/main" val="3225243343"/>
                    </a:ext>
                  </a:extLst>
                </a:gridCol>
                <a:gridCol w="2044666">
                  <a:extLst>
                    <a:ext uri="{9D8B030D-6E8A-4147-A177-3AD203B41FA5}">
                      <a16:colId xmlns:a16="http://schemas.microsoft.com/office/drawing/2014/main" val="3455969088"/>
                    </a:ext>
                  </a:extLst>
                </a:gridCol>
                <a:gridCol w="2116718">
                  <a:extLst>
                    <a:ext uri="{9D8B030D-6E8A-4147-A177-3AD203B41FA5}">
                      <a16:colId xmlns:a16="http://schemas.microsoft.com/office/drawing/2014/main" val="2915927954"/>
                    </a:ext>
                  </a:extLst>
                </a:gridCol>
              </a:tblGrid>
              <a:tr h="472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комплекта СИЗ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реакции до эксперимента (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мс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реакции после эксперимента (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мс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Достоверность различий, р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11792"/>
                  </a:ext>
                </a:extLst>
              </a:tr>
              <a:tr h="20608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Температура 25 °С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474642"/>
                  </a:ext>
                </a:extLst>
              </a:tr>
              <a:tr h="206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1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204,6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211,2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0,86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676328"/>
                  </a:ext>
                </a:extLst>
              </a:tr>
              <a:tr h="206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2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215,9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222,7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0,97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252214"/>
                  </a:ext>
                </a:extLst>
              </a:tr>
              <a:tr h="206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3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201,1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0,38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58438"/>
                  </a:ext>
                </a:extLst>
              </a:tr>
              <a:tr h="206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4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199,4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206,8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0,91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11025"/>
                  </a:ext>
                </a:extLst>
              </a:tr>
              <a:tr h="20608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Температура 30 °С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380381"/>
                  </a:ext>
                </a:extLst>
              </a:tr>
              <a:tr h="206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201,0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198,9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822286"/>
                  </a:ext>
                </a:extLst>
              </a:tr>
              <a:tr h="206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2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205,9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204,7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04117"/>
                  </a:ext>
                </a:extLst>
              </a:tr>
              <a:tr h="280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3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212,6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208,8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87976"/>
                  </a:ext>
                </a:extLst>
              </a:tr>
              <a:tr h="206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199,6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200,9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0,78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6866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4772"/>
              </p:ext>
            </p:extLst>
          </p:nvPr>
        </p:nvGraphicFramePr>
        <p:xfrm>
          <a:off x="619636" y="4129621"/>
          <a:ext cx="8022498" cy="2520282"/>
        </p:xfrm>
        <a:graphic>
          <a:graphicData uri="http://schemas.openxmlformats.org/drawingml/2006/table">
            <a:tbl>
              <a:tblPr firstRow="1" firstCol="1" bandRow="1"/>
              <a:tblGrid>
                <a:gridCol w="1803457">
                  <a:extLst>
                    <a:ext uri="{9D8B030D-6E8A-4147-A177-3AD203B41FA5}">
                      <a16:colId xmlns:a16="http://schemas.microsoft.com/office/drawing/2014/main" val="668772378"/>
                    </a:ext>
                  </a:extLst>
                </a:gridCol>
                <a:gridCol w="2048946">
                  <a:extLst>
                    <a:ext uri="{9D8B030D-6E8A-4147-A177-3AD203B41FA5}">
                      <a16:colId xmlns:a16="http://schemas.microsoft.com/office/drawing/2014/main" val="3225243343"/>
                    </a:ext>
                  </a:extLst>
                </a:gridCol>
                <a:gridCol w="2048946">
                  <a:extLst>
                    <a:ext uri="{9D8B030D-6E8A-4147-A177-3AD203B41FA5}">
                      <a16:colId xmlns:a16="http://schemas.microsoft.com/office/drawing/2014/main" val="3455969088"/>
                    </a:ext>
                  </a:extLst>
                </a:gridCol>
                <a:gridCol w="2121149">
                  <a:extLst>
                    <a:ext uri="{9D8B030D-6E8A-4147-A177-3AD203B41FA5}">
                      <a16:colId xmlns:a16="http://schemas.microsoft.com/office/drawing/2014/main" val="2915927954"/>
                    </a:ext>
                  </a:extLst>
                </a:gridCol>
              </a:tblGrid>
              <a:tr h="470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комплекта СИЗ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реакции до эксперимента (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мс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реакции после эксперимента (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мс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Достоверность различий, р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11792"/>
                  </a:ext>
                </a:extLst>
              </a:tr>
              <a:tr h="20498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Температура 25 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474642"/>
                  </a:ext>
                </a:extLst>
              </a:tr>
              <a:tr h="20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676328"/>
                  </a:ext>
                </a:extLst>
              </a:tr>
              <a:tr h="20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252214"/>
                  </a:ext>
                </a:extLst>
              </a:tr>
              <a:tr h="20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58438"/>
                  </a:ext>
                </a:extLst>
              </a:tr>
              <a:tr h="20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11025"/>
                  </a:ext>
                </a:extLst>
              </a:tr>
              <a:tr h="20498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Температура 30 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380381"/>
                  </a:ext>
                </a:extLst>
              </a:tr>
              <a:tr h="20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822286"/>
                  </a:ext>
                </a:extLst>
              </a:tr>
              <a:tr h="20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04117"/>
                  </a:ext>
                </a:extLst>
              </a:tr>
              <a:tr h="20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87976"/>
                  </a:ext>
                </a:extLst>
              </a:tr>
              <a:tr h="204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6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613FE5A2-62A0-3D43-8D17-84557E0D1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86" y="258363"/>
            <a:ext cx="8568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Скорость переработки информации при проведении корректурной пробы с кольцами </a:t>
            </a:r>
            <a:r>
              <a:rPr lang="ru-RU" altLang="ru-RU" sz="1600" b="1" dirty="0" err="1">
                <a:solidFill>
                  <a:srgbClr val="000000"/>
                </a:solidFill>
              </a:rPr>
              <a:t>Ландольта</a:t>
            </a: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на </a:t>
            </a:r>
            <a:r>
              <a:rPr lang="ru-RU" altLang="ru-RU" sz="1600" b="1" dirty="0">
                <a:solidFill>
                  <a:srgbClr val="000000"/>
                </a:solidFill>
              </a:rPr>
              <a:t>протяжении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эксперимента</a:t>
            </a:r>
            <a:endParaRPr lang="ru-RU" altLang="ru-RU" sz="1600" b="1" dirty="0">
              <a:solidFill>
                <a:srgbClr val="000000"/>
              </a:solidFill>
            </a:endParaRPr>
          </a:p>
        </p:txBody>
      </p:sp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9BBEC194-004C-404B-B759-2B4B19D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  <a:solidFill>
                  <a:schemeClr val="tx1"/>
                </a:solidFill>
              </a:rPr>
              <a:pPr algn="ctr">
                <a:defRPr/>
              </a:pPr>
              <a:t>15</a:t>
            </a:fld>
            <a:endParaRPr lang="ru-RU" altLang="ru-RU" dirty="0">
              <a:ln w="6350">
                <a:noFill/>
              </a:ln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/>
          </p:nvPr>
        </p:nvGraphicFramePr>
        <p:xfrm>
          <a:off x="324698" y="2042613"/>
          <a:ext cx="4234989" cy="305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4709274" y="2042612"/>
          <a:ext cx="4196058" cy="305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20653" y="5236153"/>
            <a:ext cx="423498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Температура воздуха 25 °С	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09274" y="5235241"/>
            <a:ext cx="419605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Температура воздуха 30 °С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9BBEC194-004C-404B-B759-2B4B19D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  <a:solidFill>
                  <a:schemeClr val="tx1"/>
                </a:solidFill>
              </a:rPr>
              <a:pPr algn="ctr">
                <a:defRPr/>
              </a:pPr>
              <a:t>16</a:t>
            </a:fld>
            <a:endParaRPr lang="ru-RU" altLang="ru-RU" dirty="0">
              <a:ln w="63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087" y="522102"/>
            <a:ext cx="8399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a typeface="Calibri" panose="020F0502020204030204" pitchFamily="34" charset="0"/>
              </a:rPr>
              <a:t>Значения показателя активности регуляторных систем </a:t>
            </a:r>
            <a:r>
              <a:rPr lang="ru-RU" sz="1600" b="1" dirty="0" smtClean="0">
                <a:ea typeface="Calibri" panose="020F0502020204030204" pitchFamily="34" charset="0"/>
              </a:rPr>
              <a:t>до </a:t>
            </a:r>
            <a:r>
              <a:rPr lang="ru-RU" sz="1600" b="1" dirty="0">
                <a:ea typeface="Calibri" panose="020F0502020204030204" pitchFamily="34" charset="0"/>
              </a:rPr>
              <a:t>и после эксперимента по результатам оценки вариабельности сердечного </a:t>
            </a:r>
            <a:r>
              <a:rPr lang="ru-RU" sz="1600" b="1" dirty="0" smtClean="0">
                <a:ea typeface="Calibri" panose="020F0502020204030204" pitchFamily="34" charset="0"/>
              </a:rPr>
              <a:t>ритма</a:t>
            </a:r>
            <a:endParaRPr lang="ru-RU" sz="16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56892"/>
              </p:ext>
            </p:extLst>
          </p:nvPr>
        </p:nvGraphicFramePr>
        <p:xfrm>
          <a:off x="421194" y="1412778"/>
          <a:ext cx="8229601" cy="4747425"/>
        </p:xfrm>
        <a:graphic>
          <a:graphicData uri="http://schemas.openxmlformats.org/drawingml/2006/table">
            <a:tbl>
              <a:tblPr firstRow="1" firstCol="1" bandRow="1"/>
              <a:tblGrid>
                <a:gridCol w="1448409">
                  <a:extLst>
                    <a:ext uri="{9D8B030D-6E8A-4147-A177-3AD203B41FA5}">
                      <a16:colId xmlns:a16="http://schemas.microsoft.com/office/drawing/2014/main" val="1731765268"/>
                    </a:ext>
                  </a:extLst>
                </a:gridCol>
                <a:gridCol w="872338">
                  <a:extLst>
                    <a:ext uri="{9D8B030D-6E8A-4147-A177-3AD203B41FA5}">
                      <a16:colId xmlns:a16="http://schemas.microsoft.com/office/drawing/2014/main" val="1361172967"/>
                    </a:ext>
                  </a:extLst>
                </a:gridCol>
                <a:gridCol w="872338">
                  <a:extLst>
                    <a:ext uri="{9D8B030D-6E8A-4147-A177-3AD203B41FA5}">
                      <a16:colId xmlns:a16="http://schemas.microsoft.com/office/drawing/2014/main" val="324922084"/>
                    </a:ext>
                  </a:extLst>
                </a:gridCol>
                <a:gridCol w="872338">
                  <a:extLst>
                    <a:ext uri="{9D8B030D-6E8A-4147-A177-3AD203B41FA5}">
                      <a16:colId xmlns:a16="http://schemas.microsoft.com/office/drawing/2014/main" val="2452964477"/>
                    </a:ext>
                  </a:extLst>
                </a:gridCol>
                <a:gridCol w="872338">
                  <a:extLst>
                    <a:ext uri="{9D8B030D-6E8A-4147-A177-3AD203B41FA5}">
                      <a16:colId xmlns:a16="http://schemas.microsoft.com/office/drawing/2014/main" val="1266843414"/>
                    </a:ext>
                  </a:extLst>
                </a:gridCol>
                <a:gridCol w="872338">
                  <a:extLst>
                    <a:ext uri="{9D8B030D-6E8A-4147-A177-3AD203B41FA5}">
                      <a16:colId xmlns:a16="http://schemas.microsoft.com/office/drawing/2014/main" val="2758910833"/>
                    </a:ext>
                  </a:extLst>
                </a:gridCol>
                <a:gridCol w="1077011">
                  <a:extLst>
                    <a:ext uri="{9D8B030D-6E8A-4147-A177-3AD203B41FA5}">
                      <a16:colId xmlns:a16="http://schemas.microsoft.com/office/drawing/2014/main" val="99614978"/>
                    </a:ext>
                  </a:extLst>
                </a:gridCol>
                <a:gridCol w="1342491">
                  <a:extLst>
                    <a:ext uri="{9D8B030D-6E8A-4147-A177-3AD203B41FA5}">
                      <a16:colId xmlns:a16="http://schemas.microsoft.com/office/drawing/2014/main" val="645457846"/>
                    </a:ext>
                  </a:extLst>
                </a:gridCol>
              </a:tblGrid>
              <a:tr h="30713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Номер комплекта СИЗ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ПАРС до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эксперимента, баллы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ПАРС после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эксперимента, баллы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Достоверность различий, р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28858"/>
                  </a:ext>
                </a:extLst>
              </a:tr>
              <a:tr h="307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Квартиль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Квартиль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710892"/>
                  </a:ext>
                </a:extLst>
              </a:tr>
              <a:tr h="307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88784"/>
                  </a:ext>
                </a:extLst>
              </a:tr>
              <a:tr h="302732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Температура 25 °С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93636"/>
                  </a:ext>
                </a:extLst>
              </a:tr>
              <a:tr h="403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0,81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3020"/>
                  </a:ext>
                </a:extLst>
              </a:tr>
              <a:tr h="403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0,039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56138"/>
                  </a:ext>
                </a:extLst>
              </a:tr>
              <a:tr h="403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50818"/>
                  </a:ext>
                </a:extLst>
              </a:tr>
              <a:tr h="403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0,35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742540"/>
                  </a:ext>
                </a:extLst>
              </a:tr>
              <a:tr h="292395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Температура 30 °С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710112"/>
                  </a:ext>
                </a:extLst>
              </a:tr>
              <a:tr h="403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0,035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304409"/>
                  </a:ext>
                </a:extLst>
              </a:tr>
              <a:tr h="403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0,025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40127"/>
                  </a:ext>
                </a:extLst>
              </a:tr>
              <a:tr h="403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66735"/>
                  </a:ext>
                </a:extLst>
              </a:tr>
              <a:tr h="403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04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3">
            <a:extLst>
              <a:ext uri="{FF2B5EF4-FFF2-40B4-BE49-F238E27FC236}">
                <a16:creationId xmlns:a16="http://schemas.microsoft.com/office/drawing/2014/main" id="{0BEFE84F-4AF0-F746-A39E-224201D91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8" y="241983"/>
            <a:ext cx="2591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Заключение</a:t>
            </a:r>
            <a:endParaRPr lang="ru-RU" altLang="ru-RU" sz="1600" dirty="0"/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7423A7D1-8C97-E149-8E9C-D2E960FB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  <a:solidFill>
                  <a:schemeClr val="tx1"/>
                </a:solidFill>
              </a:rPr>
              <a:pPr algn="ctr">
                <a:defRPr/>
              </a:pPr>
              <a:t>17</a:t>
            </a:fld>
            <a:endParaRPr lang="ru-RU" altLang="ru-RU" dirty="0">
              <a:ln w="63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5772" y="1232756"/>
            <a:ext cx="77793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+mj-ea"/>
                <a:cs typeface="+mj-cs"/>
              </a:rPr>
              <a:t>Непрерывное использование СИЗ оказывает выраженное негативное влияние на тепловое состояние, сердечно-сосудистую систему, адаптационные возможности организма персонала, что ограничивает время их безопасного использования и приводит к снижению работоспособности.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+mj-ea"/>
                <a:cs typeface="+mj-cs"/>
              </a:rPr>
              <a:t>Профилактические </a:t>
            </a:r>
            <a:r>
              <a:rPr lang="ru-RU" sz="1600" dirty="0">
                <a:solidFill>
                  <a:srgbClr val="000000"/>
                </a:solidFill>
                <a:ea typeface="+mj-ea"/>
                <a:cs typeface="+mj-cs"/>
              </a:rPr>
              <a:t>мероприятия, направленные на сохранение работоспособности медицинского персонала при работе в СИЗ должны носить комплексный характер и включать: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+mj-ea"/>
                <a:cs typeface="+mj-cs"/>
              </a:rPr>
              <a:t>- принятие </a:t>
            </a:r>
            <a:r>
              <a:rPr lang="ru-RU" sz="1600" dirty="0">
                <a:solidFill>
                  <a:srgbClr val="000000"/>
                </a:solidFill>
                <a:ea typeface="+mj-ea"/>
                <a:cs typeface="+mj-cs"/>
              </a:rPr>
              <a:t>управленческих решений по применению комплектов и отдельных элементов СИЗ, обладающих оптимальными эргономическими и физико-гигиеническими свойствами;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+mj-ea"/>
                <a:cs typeface="+mj-cs"/>
              </a:rPr>
              <a:t>- обеспечение допустимых параметров микроклимата;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+mj-ea"/>
                <a:cs typeface="+mj-cs"/>
              </a:rPr>
              <a:t>- разработку гибкого режима труда и отдыха с учетом комплексной оценки риска теплового поражения при работе в СИЗ;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+mj-ea"/>
                <a:cs typeface="+mj-cs"/>
              </a:rPr>
              <a:t>- использование </a:t>
            </a:r>
            <a:r>
              <a:rPr lang="ru-RU" sz="1600" dirty="0">
                <a:solidFill>
                  <a:srgbClr val="000000"/>
                </a:solidFill>
                <a:ea typeface="+mj-ea"/>
                <a:cs typeface="+mj-cs"/>
              </a:rPr>
              <a:t>индивидуализированного подхода в проведении </a:t>
            </a:r>
            <a:r>
              <a:rPr lang="ru-RU" sz="1600" dirty="0" err="1">
                <a:solidFill>
                  <a:srgbClr val="000000"/>
                </a:solidFill>
                <a:ea typeface="+mj-ea"/>
                <a:cs typeface="+mj-cs"/>
              </a:rPr>
              <a:t>донозологической</a:t>
            </a:r>
            <a:r>
              <a:rPr lang="ru-RU" sz="1600" dirty="0">
                <a:solidFill>
                  <a:srgbClr val="000000"/>
                </a:solidFill>
                <a:ea typeface="+mj-ea"/>
                <a:cs typeface="+mj-cs"/>
              </a:rPr>
              <a:t> диагностики признаков утомления и снижения адаптационных возможностей при длительной эксплуатации защитной одежды.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7423A7D1-8C97-E149-8E9C-D2E960FB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  <a:solidFill>
                  <a:schemeClr val="tx1"/>
                </a:solidFill>
              </a:rPr>
              <a:pPr algn="ctr">
                <a:defRPr/>
              </a:pPr>
              <a:t>18</a:t>
            </a:fld>
            <a:endParaRPr lang="ru-RU" altLang="ru-RU" dirty="0">
              <a:ln w="63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8" name="Прямоугольник 3">
            <a:extLst>
              <a:ext uri="{FF2B5EF4-FFF2-40B4-BE49-F238E27FC236}">
                <a16:creationId xmlns:a16="http://schemas.microsoft.com/office/drawing/2014/main" id="{488A76E2-41D0-C746-9CF7-A7545D7C7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780928"/>
            <a:ext cx="80660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/>
              <a:t>Благодарю за внимание!</a:t>
            </a:r>
            <a:endParaRPr lang="ru-RU" altLang="ru-RU" sz="4400" dirty="0"/>
          </a:p>
        </p:txBody>
      </p:sp>
    </p:spTree>
    <p:extLst>
      <p:ext uri="{BB962C8B-B14F-4D97-AF65-F5344CB8AC3E}">
        <p14:creationId xmlns:p14="http://schemas.microsoft.com/office/powerpoint/2010/main" val="8127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2">
            <a:extLst>
              <a:ext uri="{FF2B5EF4-FFF2-40B4-BE49-F238E27FC236}">
                <a16:creationId xmlns:a16="http://schemas.microsoft.com/office/drawing/2014/main" id="{E0F4BC00-D456-3343-A4E6-3F7B87E71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852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ru-RU" altLang="ru-RU" sz="1800" b="1" dirty="0" smtClean="0"/>
          </a:p>
          <a:p>
            <a:pPr indent="268288" algn="ctr" eaLnBrk="1" hangingPunct="1">
              <a:spcBef>
                <a:spcPct val="0"/>
              </a:spcBef>
              <a:buNone/>
              <a:defRPr/>
            </a:pPr>
            <a:r>
              <a:rPr lang="ru-RU" sz="2000" b="1" dirty="0" smtClean="0"/>
              <a:t>Актуальность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ru-RU" sz="1800" dirty="0"/>
          </a:p>
          <a:p>
            <a:pPr indent="360363" algn="just" eaLnBrk="1" hangingPunct="1">
              <a:spcBef>
                <a:spcPct val="0"/>
              </a:spcBef>
              <a:buNone/>
              <a:defRPr/>
            </a:pPr>
            <a:r>
              <a:rPr lang="ru-RU" sz="1800" dirty="0" smtClean="0"/>
              <a:t>Средства индивидуальной защиты (СИЗ) применяются </a:t>
            </a:r>
            <a:r>
              <a:rPr lang="ru-RU" sz="1800" dirty="0"/>
              <a:t>в тех случаях, когда безопасность работ не может быть обеспечена конструкцией оборудования, организацией производственных процессов, архитектурно-планировочными решениями и средствами коллективной </a:t>
            </a:r>
            <a:r>
              <a:rPr lang="ru-RU" sz="1800" dirty="0" smtClean="0"/>
              <a:t>защиты.</a:t>
            </a:r>
          </a:p>
          <a:p>
            <a:pPr indent="-285750" algn="just" eaLnBrk="1" hangingPunct="1">
              <a:spcBef>
                <a:spcPct val="0"/>
              </a:spcBef>
              <a:defRPr/>
            </a:pPr>
            <a:endParaRPr lang="ru-RU" sz="1800" dirty="0"/>
          </a:p>
          <a:p>
            <a:pPr indent="360363" algn="just" eaLnBrk="1" hangingPunct="1">
              <a:spcBef>
                <a:spcPct val="0"/>
              </a:spcBef>
              <a:buNone/>
              <a:defRPr/>
            </a:pPr>
            <a:r>
              <a:rPr lang="ru-RU" sz="1800" dirty="0" smtClean="0"/>
              <a:t>Для </a:t>
            </a:r>
            <a:r>
              <a:rPr lang="ru-RU" sz="1800" dirty="0"/>
              <a:t>обеспечения индивидуальной </a:t>
            </a:r>
            <a:r>
              <a:rPr lang="ru-RU" sz="1800" dirty="0" smtClean="0"/>
              <a:t>биологической безопасности медицинским персоналом применяются различные </a:t>
            </a:r>
            <a:r>
              <a:rPr lang="ru-RU" sz="1800" dirty="0"/>
              <a:t>комплекты средств защиты от биологических факторов по типу противочумных костюмов или их </a:t>
            </a:r>
            <a:r>
              <a:rPr lang="ru-RU" sz="1800" dirty="0" smtClean="0"/>
              <a:t>аналогов. 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ru-RU" sz="1800" dirty="0"/>
          </a:p>
          <a:p>
            <a:pPr indent="360363" algn="just" eaLnBrk="1" hangingPunct="1">
              <a:spcBef>
                <a:spcPct val="0"/>
              </a:spcBef>
              <a:buNone/>
              <a:defRPr/>
            </a:pPr>
            <a:r>
              <a:rPr lang="ru-RU" sz="1800" dirty="0" smtClean="0"/>
              <a:t>Несмотря </a:t>
            </a:r>
            <a:r>
              <a:rPr lang="ru-RU" sz="1800" dirty="0"/>
              <a:t>на защитные свойства необходимо учитывать негативное влияние СИЗ на терморегуляцию организма медицинских работников, проявляющееся в ухудшении функционального состояния и повышающее риск возникновения производственно-обусловленных заболеваний. Кроме того, персонал </a:t>
            </a:r>
            <a:r>
              <a:rPr lang="ru-RU" sz="1800" dirty="0" smtClean="0"/>
              <a:t>при применении </a:t>
            </a:r>
            <a:r>
              <a:rPr lang="ru-RU" sz="1800" dirty="0"/>
              <a:t>защитных средств </a:t>
            </a:r>
            <a:r>
              <a:rPr lang="ru-RU" sz="1800" dirty="0" smtClean="0"/>
              <a:t>испытывает </a:t>
            </a:r>
            <a:r>
              <a:rPr lang="ru-RU" sz="1800" dirty="0"/>
              <a:t>психологический дискомфорт, который в конечном итоге </a:t>
            </a:r>
            <a:r>
              <a:rPr lang="ru-RU" sz="1800" dirty="0" smtClean="0"/>
              <a:t>способствует </a:t>
            </a:r>
            <a:r>
              <a:rPr lang="ru-RU" sz="1800" dirty="0"/>
              <a:t>снижению </a:t>
            </a:r>
            <a:r>
              <a:rPr lang="ru-RU" sz="1800" dirty="0" smtClean="0"/>
              <a:t>работоспособности.</a:t>
            </a:r>
            <a:endParaRPr lang="ru-RU" sz="1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AED5C8D-CB7E-AD45-80E4-40CA13BD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  <a:solidFill>
                  <a:schemeClr val="tx1"/>
                </a:solidFill>
              </a:rPr>
              <a:pPr algn="ctr">
                <a:defRPr/>
              </a:pPr>
              <a:t>2</a:t>
            </a:fld>
            <a:endParaRPr lang="ru-RU" altLang="ru-RU" dirty="0">
              <a:ln w="6350">
                <a:noFill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2">
            <a:extLst>
              <a:ext uri="{FF2B5EF4-FFF2-40B4-BE49-F238E27FC236}">
                <a16:creationId xmlns:a16="http://schemas.microsoft.com/office/drawing/2014/main" id="{E0F4BC00-D456-3343-A4E6-3F7B87E71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774" y="980728"/>
            <a:ext cx="403244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7675" algn="just" eaLnBrk="1" hangingPunct="1">
              <a:spcBef>
                <a:spcPct val="0"/>
              </a:spcBef>
              <a:buNone/>
              <a:defRPr/>
            </a:pPr>
            <a:r>
              <a:rPr lang="ru-RU" sz="1400" b="1" i="1" dirty="0" smtClean="0"/>
              <a:t>физиологические</a:t>
            </a:r>
            <a:r>
              <a:rPr lang="ru-RU" sz="1400" dirty="0" smtClean="0"/>
              <a:t> </a:t>
            </a:r>
            <a:r>
              <a:rPr lang="ru-RU" sz="1400" dirty="0"/>
              <a:t>– определяют степень воздействия на состояние организма </a:t>
            </a:r>
            <a:r>
              <a:rPr lang="ru-RU" sz="1400" dirty="0" smtClean="0"/>
              <a:t>человека</a:t>
            </a:r>
          </a:p>
          <a:p>
            <a:pPr indent="447675" algn="just" eaLnBrk="1" hangingPunct="1">
              <a:spcBef>
                <a:spcPct val="0"/>
              </a:spcBef>
              <a:buNone/>
              <a:defRPr/>
            </a:pPr>
            <a:r>
              <a:rPr lang="ru-RU" sz="1400" b="1" i="1" dirty="0" smtClean="0"/>
              <a:t>психологические</a:t>
            </a:r>
            <a:r>
              <a:rPr lang="ru-RU" sz="1400" dirty="0" smtClean="0"/>
              <a:t> </a:t>
            </a:r>
            <a:r>
              <a:rPr lang="ru-RU" sz="1400" dirty="0"/>
              <a:t>– определяют отношение человека к СИЗ, удовлетворенность от их использования, воздействие на психику </a:t>
            </a:r>
            <a:r>
              <a:rPr lang="ru-RU" sz="1400" dirty="0" smtClean="0"/>
              <a:t>человека</a:t>
            </a:r>
            <a:endParaRPr lang="ru-RU" sz="1400" dirty="0"/>
          </a:p>
          <a:p>
            <a:pPr indent="447675" algn="just" eaLnBrk="1" hangingPunct="1">
              <a:spcBef>
                <a:spcPct val="0"/>
              </a:spcBef>
              <a:buNone/>
              <a:defRPr/>
            </a:pPr>
            <a:r>
              <a:rPr lang="ru-RU" sz="1400" b="1" i="1" dirty="0"/>
              <a:t>гигиенические</a:t>
            </a:r>
            <a:r>
              <a:rPr lang="ru-RU" sz="1400" dirty="0"/>
              <a:t> – направлены на снижение уровней вредных и опасных факторов до гигиенических нормативов. Уровни факторов, источником которых может являться само защитное средство или материалы, из которых оно изготовлено, не должны превышать установленных для этих факторов гигиенических нормативов и оказывать неблагоприятное влияние на состояние здоровья </a:t>
            </a:r>
            <a:r>
              <a:rPr lang="ru-RU" sz="1400" dirty="0" smtClean="0"/>
              <a:t>человека</a:t>
            </a:r>
            <a:endParaRPr lang="ru-RU" sz="1400" dirty="0"/>
          </a:p>
          <a:p>
            <a:pPr indent="447675" algn="just" eaLnBrk="1" hangingPunct="1">
              <a:spcBef>
                <a:spcPct val="0"/>
              </a:spcBef>
              <a:buNone/>
              <a:defRPr/>
            </a:pPr>
            <a:r>
              <a:rPr lang="ru-RU" sz="1400" b="1" i="1" dirty="0"/>
              <a:t>антропометрические</a:t>
            </a:r>
            <a:r>
              <a:rPr lang="ru-RU" sz="1400" dirty="0"/>
              <a:t> – отражают соответствие СИЗ размерам, особенностям формы и строения тела человека.</a:t>
            </a:r>
          </a:p>
          <a:p>
            <a:pPr indent="447675" algn="just" eaLnBrk="1" hangingPunct="1">
              <a:spcBef>
                <a:spcPct val="0"/>
              </a:spcBef>
              <a:buNone/>
              <a:defRPr/>
            </a:pPr>
            <a:r>
              <a:rPr lang="ru-RU" sz="1400" dirty="0" smtClean="0"/>
              <a:t>Все </a:t>
            </a:r>
            <a:r>
              <a:rPr lang="ru-RU" sz="1400" dirty="0"/>
              <a:t>перечисленные показатели в значительной степени определяют влияние СИЗ на функциональное состояние организма человека.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AED5C8D-CB7E-AD45-80E4-40CA13BD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  <a:solidFill>
                  <a:schemeClr val="tx1"/>
                </a:solidFill>
              </a:rPr>
              <a:pPr algn="ctr">
                <a:defRPr/>
              </a:pPr>
              <a:t>3</a:t>
            </a:fld>
            <a:endParaRPr lang="ru-RU" altLang="ru-RU" dirty="0">
              <a:ln w="6350"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189" r="18315"/>
          <a:stretch/>
        </p:blipFill>
        <p:spPr>
          <a:xfrm>
            <a:off x="6840252" y="908720"/>
            <a:ext cx="2060422" cy="2992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6769" t="16213" r="20076" b="5042"/>
          <a:stretch/>
        </p:blipFill>
        <p:spPr>
          <a:xfrm>
            <a:off x="216024" y="4237843"/>
            <a:ext cx="2051720" cy="2125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66"/>
          <a:stretch/>
        </p:blipFill>
        <p:spPr>
          <a:xfrm>
            <a:off x="6840252" y="4237843"/>
            <a:ext cx="2060422" cy="2125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3800" r="9881" b="8001"/>
          <a:stretch/>
        </p:blipFill>
        <p:spPr>
          <a:xfrm>
            <a:off x="216024" y="908720"/>
            <a:ext cx="2051720" cy="29923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-61378" y="350664"/>
            <a:ext cx="8871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7675" algn="just" eaLnBrk="1" hangingPunct="1">
              <a:defRPr/>
            </a:pPr>
            <a:r>
              <a:rPr lang="ru-RU" sz="1400" b="1" dirty="0">
                <a:solidFill>
                  <a:srgbClr val="000000"/>
                </a:solidFill>
              </a:rPr>
              <a:t>Эргономические характеристики СИЗ </a:t>
            </a:r>
            <a:r>
              <a:rPr lang="ru-RU" sz="1400" b="1" dirty="0" smtClean="0">
                <a:solidFill>
                  <a:srgbClr val="000000"/>
                </a:solidFill>
              </a:rPr>
              <a:t>условно делят </a:t>
            </a:r>
            <a:r>
              <a:rPr lang="ru-RU" sz="1400" b="1" dirty="0">
                <a:solidFill>
                  <a:srgbClr val="000000"/>
                </a:solidFill>
              </a:rPr>
              <a:t>на следующие </a:t>
            </a:r>
            <a:r>
              <a:rPr lang="ru-RU" sz="1400" b="1" dirty="0" smtClean="0">
                <a:solidFill>
                  <a:srgbClr val="000000"/>
                </a:solidFill>
              </a:rPr>
              <a:t>группы </a:t>
            </a:r>
            <a:r>
              <a:rPr lang="ru-RU" sz="1400" b="1" dirty="0">
                <a:solidFill>
                  <a:srgbClr val="000000"/>
                </a:solidFill>
              </a:rPr>
              <a:t>показателей: </a:t>
            </a:r>
          </a:p>
        </p:txBody>
      </p:sp>
    </p:spTree>
    <p:extLst>
      <p:ext uri="{BB962C8B-B14F-4D97-AF65-F5344CB8AC3E}">
        <p14:creationId xmlns:p14="http://schemas.microsoft.com/office/powerpoint/2010/main" val="33127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4" name="Прямоугольник 11">
            <a:extLst>
              <a:ext uri="{FF2B5EF4-FFF2-40B4-BE49-F238E27FC236}">
                <a16:creationId xmlns:a16="http://schemas.microsoft.com/office/drawing/2014/main" id="{571482D9-5ED7-F940-8BCE-CDC242D1E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179" y="335170"/>
            <a:ext cx="6984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Этапы исследования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6C5D974C-0E99-B94F-909A-BF8507D4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6701" y="225265"/>
            <a:ext cx="375779" cy="28011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04937D-90C3-E44D-BF77-263750DA7A7D}" type="slidenum">
              <a:rPr kumimoji="0" lang="ru-RU" altLang="ru-RU" sz="1400" b="0" i="0" u="none" strike="noStrike" kern="1200" cap="none" spc="0" normalizeH="0" baseline="0" noProof="0" smtClean="0">
                <a:ln w="635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400" b="0" i="0" u="none" strike="noStrike" kern="1200" cap="none" spc="0" normalizeH="0" baseline="0" noProof="0" dirty="0">
              <a:ln w="6350"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75559" y="1358784"/>
            <a:ext cx="3672405" cy="503465"/>
          </a:xfrm>
          <a:prstGeom prst="roundRect">
            <a:avLst/>
          </a:prstGeom>
          <a:solidFill>
            <a:srgbClr val="B6E8E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285750" algn="ctr" eaLnBrk="1" hangingPunct="1">
              <a:defRPr/>
            </a:pPr>
            <a:endParaRPr lang="ru-RU" sz="1400" b="1" dirty="0" smtClean="0">
              <a:solidFill>
                <a:srgbClr val="000000"/>
              </a:solidFill>
              <a:latin typeface="Arial" charset="0"/>
            </a:endParaRPr>
          </a:p>
          <a:p>
            <a:pPr indent="-285750" algn="ctr" eaLnBrk="1" hangingPunct="1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Этап. Оценка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медико-технических и эксплуатационных характеристик СИЗ</a:t>
            </a:r>
          </a:p>
          <a:p>
            <a:pPr lvl="0" indent="-285750" algn="just" eaLnBrk="1" hangingPunct="1">
              <a:defRPr/>
            </a:pPr>
            <a:endParaRPr lang="ru-RU" sz="1400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575558" y="2465272"/>
            <a:ext cx="3672405" cy="681784"/>
          </a:xfrm>
          <a:prstGeom prst="roundRect">
            <a:avLst/>
          </a:prstGeom>
          <a:solidFill>
            <a:srgbClr val="B6E8E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285750" algn="ctr" eaLnBrk="1" hangingPunct="1">
              <a:defRPr/>
            </a:pPr>
            <a:endParaRPr lang="ru-RU" sz="1400" b="1" dirty="0" smtClean="0">
              <a:solidFill>
                <a:srgbClr val="000000"/>
              </a:solidFill>
              <a:latin typeface="Arial" charset="0"/>
            </a:endParaRPr>
          </a:p>
          <a:p>
            <a:pPr indent="-285750" algn="ctr" eaLnBrk="1" hangingPunct="1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II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 Этап. Оценка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влияния СИЗ на тепловое состояние организма</a:t>
            </a:r>
          </a:p>
          <a:p>
            <a:pPr lvl="0" indent="-285750" algn="just" eaLnBrk="1" hangingPunct="1">
              <a:defRPr/>
            </a:pPr>
            <a:endParaRPr lang="ru-RU" sz="1400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575557" y="3750079"/>
            <a:ext cx="3672405" cy="732081"/>
          </a:xfrm>
          <a:prstGeom prst="roundRect">
            <a:avLst/>
          </a:prstGeom>
          <a:solidFill>
            <a:srgbClr val="B6E8E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285750" algn="ctr" eaLnBrk="1" hangingPunct="1">
              <a:defRPr/>
            </a:pPr>
            <a:endParaRPr lang="ru-RU" sz="1400" b="1" dirty="0" smtClean="0">
              <a:solidFill>
                <a:srgbClr val="000000"/>
              </a:solidFill>
              <a:latin typeface="Arial" charset="0"/>
            </a:endParaRPr>
          </a:p>
          <a:p>
            <a:pPr indent="-285750" algn="ctr" eaLnBrk="1" hangingPunct="1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III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 Этап. Оценка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влияния СИЗ на психофизиологические показатели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организма</a:t>
            </a:r>
            <a:endParaRPr lang="ru-RU" sz="1400" b="1" dirty="0">
              <a:solidFill>
                <a:srgbClr val="000000"/>
              </a:solidFill>
              <a:latin typeface="Arial" charset="0"/>
            </a:endParaRPr>
          </a:p>
          <a:p>
            <a:pPr lvl="0" indent="-285750" algn="just" eaLnBrk="1" hangingPunct="1">
              <a:defRPr/>
            </a:pPr>
            <a:endParaRPr lang="ru-RU" sz="1400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575556" y="5085184"/>
            <a:ext cx="3672405" cy="732081"/>
          </a:xfrm>
          <a:prstGeom prst="roundRect">
            <a:avLst/>
          </a:prstGeom>
          <a:solidFill>
            <a:srgbClr val="B6E8E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285750" algn="ctr" eaLnBrk="1" hangingPunct="1">
              <a:defRPr/>
            </a:pPr>
            <a:endParaRPr lang="ru-RU" sz="1400" b="1" dirty="0" smtClean="0">
              <a:solidFill>
                <a:srgbClr val="000000"/>
              </a:solidFill>
              <a:latin typeface="Arial" charset="0"/>
            </a:endParaRPr>
          </a:p>
          <a:p>
            <a:pPr indent="-285750" algn="ctr" eaLnBrk="1" hangingPunct="1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IV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 Этап. Оценка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влияния СИЗ на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адаптационные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возможности организма</a:t>
            </a:r>
          </a:p>
          <a:p>
            <a:pPr lvl="0" indent="-285750" algn="just" eaLnBrk="1" hangingPunct="1">
              <a:defRPr/>
            </a:pPr>
            <a:endParaRPr lang="ru-RU" sz="1400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 bwMode="auto">
          <a:xfrm rot="5400000" flipV="1">
            <a:off x="4395472" y="1479409"/>
            <a:ext cx="497074" cy="255824"/>
          </a:xfrm>
          <a:prstGeom prst="downArrow">
            <a:avLst/>
          </a:prstGeom>
          <a:solidFill>
            <a:srgbClr val="B6E8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5040055" y="1358784"/>
            <a:ext cx="3852428" cy="503465"/>
          </a:xfrm>
          <a:prstGeom prst="roundRect">
            <a:avLst/>
          </a:prstGeom>
          <a:solidFill>
            <a:srgbClr val="B6E8E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285750" algn="ctr"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Анкетирование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медицинского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персонала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«заразной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»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зоны</a:t>
            </a:r>
            <a:endParaRPr lang="ru-RU" sz="1400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5040054" y="2465272"/>
            <a:ext cx="3852428" cy="681784"/>
          </a:xfrm>
          <a:prstGeom prst="roundRect">
            <a:avLst/>
          </a:prstGeom>
          <a:solidFill>
            <a:srgbClr val="B6E8E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285750" algn="ctr"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Эксперимент в условиях климатической камеры (температура тела, ЧСС, </a:t>
            </a:r>
            <a:r>
              <a:rPr lang="ru-RU" sz="1400" b="1" dirty="0" err="1" smtClean="0">
                <a:solidFill>
                  <a:srgbClr val="000000"/>
                </a:solidFill>
                <a:latin typeface="Arial" charset="0"/>
              </a:rPr>
              <a:t>влагопотери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ru-RU" sz="1400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5040053" y="3750079"/>
            <a:ext cx="3852428" cy="732081"/>
          </a:xfrm>
          <a:prstGeom prst="roundRect">
            <a:avLst/>
          </a:prstGeom>
          <a:solidFill>
            <a:srgbClr val="B6E8E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285750" algn="ctr"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Простая и сложная зрительно-моторные реакции, тест с кольцами </a:t>
            </a:r>
            <a:r>
              <a:rPr lang="ru-RU" sz="1400" b="1" dirty="0" err="1" smtClean="0">
                <a:solidFill>
                  <a:srgbClr val="000000"/>
                </a:solidFill>
                <a:latin typeface="Arial" charset="0"/>
              </a:rPr>
              <a:t>Ландольта</a:t>
            </a:r>
            <a:endParaRPr lang="ru-RU" sz="1400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5040052" y="5085184"/>
            <a:ext cx="3852428" cy="732081"/>
          </a:xfrm>
          <a:prstGeom prst="roundRect">
            <a:avLst/>
          </a:prstGeom>
          <a:solidFill>
            <a:srgbClr val="B6E8E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285750" algn="ctr"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</a:rPr>
              <a:t>Реакция ССС на нагрузку, с использованием методики анализа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вариабельности сердечного ритма </a:t>
            </a:r>
            <a:endParaRPr lang="ru-RU" sz="1400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трелка вниз 54"/>
          <p:cNvSpPr/>
          <p:nvPr/>
        </p:nvSpPr>
        <p:spPr bwMode="auto">
          <a:xfrm rot="5400000" flipV="1">
            <a:off x="4395469" y="2760710"/>
            <a:ext cx="497074" cy="255824"/>
          </a:xfrm>
          <a:prstGeom prst="downArrow">
            <a:avLst/>
          </a:prstGeom>
          <a:solidFill>
            <a:srgbClr val="B6E8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Стрелка вниз 55"/>
          <p:cNvSpPr/>
          <p:nvPr/>
        </p:nvSpPr>
        <p:spPr bwMode="auto">
          <a:xfrm rot="5400000" flipV="1">
            <a:off x="4395469" y="4042011"/>
            <a:ext cx="497074" cy="255824"/>
          </a:xfrm>
          <a:prstGeom prst="downArrow">
            <a:avLst/>
          </a:prstGeom>
          <a:solidFill>
            <a:srgbClr val="B6E8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Стрелка вниз 56"/>
          <p:cNvSpPr/>
          <p:nvPr/>
        </p:nvSpPr>
        <p:spPr bwMode="auto">
          <a:xfrm rot="5400000" flipV="1">
            <a:off x="4395469" y="5323312"/>
            <a:ext cx="497074" cy="255824"/>
          </a:xfrm>
          <a:prstGeom prst="downArrow">
            <a:avLst/>
          </a:prstGeom>
          <a:solidFill>
            <a:srgbClr val="B6E8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613FE5A2-62A0-3D43-8D17-84557E0D1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13" y="192261"/>
            <a:ext cx="8568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Физиолого-гигиенические и психофизиологические методы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исследования организма испытателей-добровольцев в эксперименте</a:t>
            </a:r>
          </a:p>
        </p:txBody>
      </p:sp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9BBEC194-004C-404B-B759-2B4B19D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</a:rPr>
              <a:pPr algn="ctr">
                <a:defRPr/>
              </a:pPr>
              <a:t>5</a:t>
            </a:fld>
            <a:endParaRPr lang="ru-RU" altLang="ru-RU" dirty="0">
              <a:ln w="6350">
                <a:noFill/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238" y="1037603"/>
            <a:ext cx="2488147" cy="2163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8553" b="2645"/>
          <a:stretch/>
        </p:blipFill>
        <p:spPr>
          <a:xfrm>
            <a:off x="6433823" y="3910824"/>
            <a:ext cx="2469271" cy="2153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r="20821"/>
          <a:stretch/>
        </p:blipFill>
        <p:spPr>
          <a:xfrm>
            <a:off x="3307890" y="3910824"/>
            <a:ext cx="2486495" cy="21505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79" y="3910824"/>
            <a:ext cx="2437689" cy="2150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13180" y="3288263"/>
            <a:ext cx="243768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Расположение датчиков при оценке </a:t>
            </a:r>
            <a:r>
              <a:rPr lang="ru-RU" sz="1000" dirty="0">
                <a:solidFill>
                  <a:srgbClr val="000000"/>
                </a:solidFill>
              </a:rPr>
              <a:t>теплового состояния организма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06238" y="6178683"/>
            <a:ext cx="2488147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Оценка вариабельности сердечного ритма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3179" y="6178119"/>
            <a:ext cx="2437689" cy="4001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Определение ПЗМР </a:t>
            </a:r>
            <a:r>
              <a:rPr lang="ru-RU" sz="1000" dirty="0">
                <a:solidFill>
                  <a:srgbClr val="000000"/>
                </a:solidFill>
              </a:rPr>
              <a:t>и СЗМР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33823" y="6178118"/>
            <a:ext cx="246927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Корректурная проба с кольцами </a:t>
            </a:r>
            <a:r>
              <a:rPr lang="ru-RU" sz="1000" dirty="0" err="1">
                <a:solidFill>
                  <a:srgbClr val="000000"/>
                </a:solidFill>
              </a:rPr>
              <a:t>Ландольта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33823" y="3288261"/>
            <a:ext cx="246927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no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Измерение частоты сердечных </a:t>
            </a:r>
            <a:endParaRPr lang="ru-RU" sz="1000" dirty="0" smtClean="0">
              <a:solidFill>
                <a:srgbClr val="0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0000"/>
                </a:solidFill>
              </a:rPr>
              <a:t>сокращений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06238" y="3288261"/>
            <a:ext cx="2488147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Моделирование физической нагрузки, 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</a:rPr>
              <a:t>при выполнении </a:t>
            </a:r>
            <a:r>
              <a:rPr lang="ru-RU" sz="1000" dirty="0" smtClean="0">
                <a:solidFill>
                  <a:srgbClr val="000000"/>
                </a:solidFill>
              </a:rPr>
              <a:t>степ-теста</a:t>
            </a:r>
            <a:endParaRPr lang="ru-RU" sz="1000" dirty="0">
              <a:solidFill>
                <a:srgbClr val="0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3081"/>
          <a:stretch/>
        </p:blipFill>
        <p:spPr>
          <a:xfrm>
            <a:off x="6433824" y="1043120"/>
            <a:ext cx="2469271" cy="2158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9" y="1017959"/>
            <a:ext cx="2437689" cy="2183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7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9BBEC194-004C-404B-B759-2B4B19D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  <a:solidFill>
                  <a:schemeClr val="tx1"/>
                </a:solidFill>
              </a:rPr>
              <a:pPr algn="ctr">
                <a:defRPr/>
              </a:pPr>
              <a:t>6</a:t>
            </a:fld>
            <a:endParaRPr lang="ru-RU" altLang="ru-RU" dirty="0">
              <a:ln w="63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4109" y="638700"/>
            <a:ext cx="748883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</a:rPr>
              <a:t>Внешний вид и состав комплектов средств защиты</a:t>
            </a:r>
            <a:endParaRPr lang="ru-RU" sz="1200" b="1" dirty="0">
              <a:effectLst/>
              <a:ea typeface="Calibri" panose="020F0502020204030204" pitchFamily="34" charset="0"/>
            </a:endParaRPr>
          </a:p>
        </p:txBody>
      </p:sp>
      <p:pic>
        <p:nvPicPr>
          <p:cNvPr id="18445" name="Рисунок 25" descr="Описание: E:\Батов\Диссертация Батов\Исследования Табай\Фото\IMG_20220901_130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6" t="13200" r="32668" b="23111"/>
          <a:stretch>
            <a:fillRect/>
          </a:stretch>
        </p:blipFill>
        <p:spPr bwMode="auto">
          <a:xfrm>
            <a:off x="971600" y="1547194"/>
            <a:ext cx="1764440" cy="41269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Рисунок 74" descr="Описание: E:\Работа Питер 2020\Дис Батов резерв на 5.10.2021\Испытание Лайтер\Фото все\IMG_64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10690" r="31657" b="11099"/>
          <a:stretch>
            <a:fillRect/>
          </a:stretch>
        </p:blipFill>
        <p:spPr bwMode="auto">
          <a:xfrm>
            <a:off x="2843808" y="1549388"/>
            <a:ext cx="1764385" cy="41225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Рисунок 8" descr="Описание: E:\Батов\Диссертация Батов\Исследования Табай\Фото\IMG_20220901_1254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1" t="6393" r="38220" b="9727"/>
          <a:stretch>
            <a:fillRect/>
          </a:stretch>
        </p:blipFill>
        <p:spPr bwMode="auto">
          <a:xfrm>
            <a:off x="4716016" y="1546608"/>
            <a:ext cx="1762508" cy="41281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425575" y="3756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25575" y="802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25575" y="11842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25575" y="15662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425575" y="1948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138" y="1549811"/>
            <a:ext cx="1758393" cy="4121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5805264"/>
            <a:ext cx="176444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</a:rPr>
              <a:t>Комплект №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806669"/>
            <a:ext cx="1764385" cy="3049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</a:rPr>
              <a:t>Комплект № 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408" y="5806669"/>
            <a:ext cx="1762116" cy="3049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</a:rPr>
              <a:t>Комплект № 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86739" y="5806669"/>
            <a:ext cx="1762792" cy="3049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</a:rPr>
              <a:t>Комплект № 4</a:t>
            </a:r>
          </a:p>
        </p:txBody>
      </p:sp>
    </p:spTree>
    <p:extLst>
      <p:ext uri="{BB962C8B-B14F-4D97-AF65-F5344CB8AC3E}">
        <p14:creationId xmlns:p14="http://schemas.microsoft.com/office/powerpoint/2010/main" val="3140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9BBEC194-004C-404B-B759-2B4B19D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  <a:solidFill>
                  <a:schemeClr val="tx1"/>
                </a:solidFill>
              </a:rPr>
              <a:pPr algn="ctr">
                <a:defRPr/>
              </a:pPr>
              <a:t>7</a:t>
            </a:fld>
            <a:endParaRPr lang="ru-RU" altLang="ru-RU" dirty="0">
              <a:ln w="63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624" y="409542"/>
            <a:ext cx="8374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600" b="1" dirty="0" smtClean="0">
                <a:ea typeface="Calibri" panose="020F0502020204030204" pitchFamily="34" charset="0"/>
              </a:rPr>
              <a:t>Физико-гигиенические свойства защитных комплектов согласно </a:t>
            </a:r>
          </a:p>
          <a:p>
            <a:pPr indent="450215" algn="ctr">
              <a:spcAft>
                <a:spcPts val="0"/>
              </a:spcAft>
            </a:pPr>
            <a:r>
              <a:rPr lang="ru-RU" sz="1600" b="1" dirty="0" smtClean="0">
                <a:ea typeface="Calibri" panose="020F0502020204030204" pitchFamily="34" charset="0"/>
              </a:rPr>
              <a:t>руководству по эксплуатации</a:t>
            </a:r>
            <a:endParaRPr lang="ru-RU" sz="12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425575" y="3756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25575" y="802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25575" y="11842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25575" y="15662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425575" y="1948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902811"/>
              </p:ext>
            </p:extLst>
          </p:nvPr>
        </p:nvGraphicFramePr>
        <p:xfrm>
          <a:off x="329680" y="1124745"/>
          <a:ext cx="8468360" cy="5400598"/>
        </p:xfrm>
        <a:graphic>
          <a:graphicData uri="http://schemas.openxmlformats.org/drawingml/2006/table">
            <a:tbl>
              <a:tblPr firstRow="1" firstCol="1" bandRow="1"/>
              <a:tblGrid>
                <a:gridCol w="1245691">
                  <a:extLst>
                    <a:ext uri="{9D8B030D-6E8A-4147-A177-3AD203B41FA5}">
                      <a16:colId xmlns:a16="http://schemas.microsoft.com/office/drawing/2014/main" val="3745778619"/>
                    </a:ext>
                  </a:extLst>
                </a:gridCol>
                <a:gridCol w="3118213">
                  <a:extLst>
                    <a:ext uri="{9D8B030D-6E8A-4147-A177-3AD203B41FA5}">
                      <a16:colId xmlns:a16="http://schemas.microsoft.com/office/drawing/2014/main" val="639389971"/>
                    </a:ext>
                  </a:extLst>
                </a:gridCol>
                <a:gridCol w="1303824">
                  <a:extLst>
                    <a:ext uri="{9D8B030D-6E8A-4147-A177-3AD203B41FA5}">
                      <a16:colId xmlns:a16="http://schemas.microsoft.com/office/drawing/2014/main" val="1671567248"/>
                    </a:ext>
                  </a:extLst>
                </a:gridCol>
                <a:gridCol w="951868">
                  <a:extLst>
                    <a:ext uri="{9D8B030D-6E8A-4147-A177-3AD203B41FA5}">
                      <a16:colId xmlns:a16="http://schemas.microsoft.com/office/drawing/2014/main" val="1336580651"/>
                    </a:ext>
                  </a:extLst>
                </a:gridCol>
                <a:gridCol w="1848764">
                  <a:extLst>
                    <a:ext uri="{9D8B030D-6E8A-4147-A177-3AD203B41FA5}">
                      <a16:colId xmlns:a16="http://schemas.microsoft.com/office/drawing/2014/main" val="4267159025"/>
                    </a:ext>
                  </a:extLst>
                </a:gridCol>
              </a:tblGrid>
              <a:tr h="730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Тип и номер комплекта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Состав комплекта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 вид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материала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Средняя масса комплекта, кг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Плотность материала, г/м</a:t>
                      </a:r>
                      <a:r>
                        <a:rPr lang="ru-RU" sz="1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Воздухопроницаемость материала, дм</a:t>
                      </a:r>
                      <a:r>
                        <a:rPr lang="ru-RU" sz="1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/м</a:t>
                      </a:r>
                      <a:r>
                        <a:rPr lang="ru-RU" sz="1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·с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7346"/>
                  </a:ext>
                </a:extLst>
              </a:tr>
              <a:tr h="1978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«Кварц -1М»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Комбинезон: полимер-вискозная пыленепроницаемая, водоотталкивающая ткань саржевого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плетения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 хлопчатобумажной пряжи (не менее 50 % и не более 55 %) и полиэфирных нитей (менее 50 %).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Бахилы: прорезиненный материал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Шлем с панорамным стеклом: резина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Обеспечивает воздухопроницаемость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070714"/>
                  </a:ext>
                </a:extLst>
              </a:tr>
              <a:tr h="730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Лайтер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Комбинезон и бахилы: полиэфирная ткань с полиуретановым мембранным покрытием и антистатической нитью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175389"/>
                  </a:ext>
                </a:extLst>
              </a:tr>
              <a:tr h="980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3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«Лам Систем»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Комбинезон и бахилы: антистатическая ткань из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микрополиэфира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 добавлением антистатической нити и антимикробной крове- и водоотталкивающей отделкой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01469"/>
                  </a:ext>
                </a:extLst>
              </a:tr>
              <a:tr h="980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Тайвек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Комбинезон: нетканый материал, изготовленный из волокон полиэтилена высокой плотности.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Бахилы в комплекте не предусмотрены.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Обеспечивает воздухопроницаемость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1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F43C5B-FCF6-0847-B68D-DC1A7E16B854}"/>
              </a:ext>
            </a:extLst>
          </p:cNvPr>
          <p:cNvSpPr/>
          <p:nvPr/>
        </p:nvSpPr>
        <p:spPr>
          <a:xfrm>
            <a:off x="1938951" y="382042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n-lt"/>
                <a:ea typeface="Calibri" panose="020F0502020204030204" pitchFamily="34" charset="0"/>
              </a:rPr>
              <a:t>Жалобы </a:t>
            </a:r>
            <a:r>
              <a:rPr lang="ru-RU" sz="1600" b="1" dirty="0">
                <a:latin typeface="+mn-lt"/>
                <a:ea typeface="Calibri" panose="020F0502020204030204" pitchFamily="34" charset="0"/>
              </a:rPr>
              <a:t>медицинского </a:t>
            </a:r>
            <a:r>
              <a:rPr lang="ru-RU" sz="1600" b="1" dirty="0" smtClean="0">
                <a:latin typeface="+mn-lt"/>
                <a:ea typeface="Calibri" panose="020F0502020204030204" pitchFamily="34" charset="0"/>
              </a:rPr>
              <a:t>персонала, определяющие </a:t>
            </a:r>
          </a:p>
          <a:p>
            <a:pPr algn="ctr"/>
            <a:r>
              <a:rPr lang="ru-RU" sz="1600" b="1" dirty="0" smtClean="0">
                <a:latin typeface="+mn-lt"/>
                <a:ea typeface="Calibri" panose="020F0502020204030204" pitchFamily="34" charset="0"/>
              </a:rPr>
              <a:t>эргономические свойства СИЗ</a:t>
            </a:r>
            <a:endParaRPr lang="ru-RU" sz="1600" b="1" dirty="0">
              <a:latin typeface="+mn-lt"/>
            </a:endParaRPr>
          </a:p>
        </p:txBody>
      </p:sp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9BBEC194-004C-404B-B759-2B4B19D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  <a:solidFill>
                  <a:schemeClr val="tx1"/>
                </a:solidFill>
              </a:rPr>
              <a:pPr algn="ctr">
                <a:defRPr/>
              </a:pPr>
              <a:t>8</a:t>
            </a:fld>
            <a:endParaRPr lang="ru-RU" altLang="ru-RU" dirty="0">
              <a:ln w="6350">
                <a:noFill/>
              </a:ln>
              <a:solidFill>
                <a:schemeClr val="tx1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78697969"/>
              </p:ext>
            </p:extLst>
          </p:nvPr>
        </p:nvGraphicFramePr>
        <p:xfrm>
          <a:off x="329049" y="1124744"/>
          <a:ext cx="8548397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07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613FE5A2-62A0-3D43-8D17-84557E0D1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93" y="530366"/>
            <a:ext cx="8568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Влияние </a:t>
            </a:r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</a:rPr>
              <a:t>применения СИЗ на возникновение головных </a:t>
            </a:r>
            <a: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болей</a:t>
            </a:r>
            <a:endParaRPr lang="ru-RU" altLang="ru-RU" sz="1600" b="1" dirty="0">
              <a:solidFill>
                <a:srgbClr val="000000"/>
              </a:solidFill>
            </a:endParaRPr>
          </a:p>
        </p:txBody>
      </p:sp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9BBEC194-004C-404B-B759-2B4B19D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941" y="241983"/>
            <a:ext cx="442392" cy="280119"/>
          </a:xfrm>
        </p:spPr>
        <p:txBody>
          <a:bodyPr/>
          <a:lstStyle/>
          <a:p>
            <a:pPr algn="ctr">
              <a:defRPr/>
            </a:pPr>
            <a:fld id="{8804937D-90C3-E44D-BF77-263750DA7A7D}" type="slidenum">
              <a:rPr lang="ru-RU" altLang="ru-RU" smtClean="0">
                <a:ln w="6350">
                  <a:noFill/>
                </a:ln>
                <a:solidFill>
                  <a:schemeClr val="tx1"/>
                </a:solidFill>
              </a:rPr>
              <a:pPr algn="ctr">
                <a:defRPr/>
              </a:pPr>
              <a:t>9</a:t>
            </a:fld>
            <a:endParaRPr lang="ru-RU" altLang="ru-RU" dirty="0">
              <a:ln w="6350">
                <a:noFill/>
              </a:ln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076313"/>
              </p:ext>
            </p:extLst>
          </p:nvPr>
        </p:nvGraphicFramePr>
        <p:xfrm>
          <a:off x="516844" y="1484784"/>
          <a:ext cx="8147250" cy="4674870"/>
        </p:xfrm>
        <a:graphic>
          <a:graphicData uri="http://schemas.openxmlformats.org/drawingml/2006/table">
            <a:tbl>
              <a:tblPr firstRow="1" firstCol="1" bandRow="1"/>
              <a:tblGrid>
                <a:gridCol w="4596724">
                  <a:extLst>
                    <a:ext uri="{9D8B030D-6E8A-4147-A177-3AD203B41FA5}">
                      <a16:colId xmlns:a16="http://schemas.microsoft.com/office/drawing/2014/main" val="1934121913"/>
                    </a:ext>
                  </a:extLst>
                </a:gridCol>
                <a:gridCol w="1331447">
                  <a:extLst>
                    <a:ext uri="{9D8B030D-6E8A-4147-A177-3AD203B41FA5}">
                      <a16:colId xmlns:a16="http://schemas.microsoft.com/office/drawing/2014/main" val="1327870788"/>
                    </a:ext>
                  </a:extLst>
                </a:gridCol>
                <a:gridCol w="1257478">
                  <a:extLst>
                    <a:ext uri="{9D8B030D-6E8A-4147-A177-3AD203B41FA5}">
                      <a16:colId xmlns:a16="http://schemas.microsoft.com/office/drawing/2014/main" val="1151037579"/>
                    </a:ext>
                  </a:extLst>
                </a:gridCol>
                <a:gridCol w="961601">
                  <a:extLst>
                    <a:ext uri="{9D8B030D-6E8A-4147-A177-3AD203B41FA5}">
                      <a16:colId xmlns:a16="http://schemas.microsoft.com/office/drawing/2014/main" val="393899208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Сравниваемые показатели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Статистические данные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0338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Относительный риск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95 % ДИ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177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920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Пол: женский 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123) / мужской 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216)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1,48–2,25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0,001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42936"/>
                  </a:ext>
                </a:extLst>
              </a:tr>
              <a:tr h="149136">
                <a:tc>
                  <a:txBody>
                    <a:bodyPr/>
                    <a:lstStyle/>
                    <a:p>
                      <a:pPr marL="0" indent="920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Категория медицинского персонала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621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07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врач (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62) / средний медицинский персонал (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168)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0,77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62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07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врач (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62) / младший медицинский персонал (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109)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0,61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05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07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средний медицинский персонал (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168) /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107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младший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медицинский персонал (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109)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0,63–1,01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056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920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Время использования СИЗ за смену, часов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295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07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и менее (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191) / более 6 (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148)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1,03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74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920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Возраст, лет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988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07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менее 35 (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246) / 35 и более (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93)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1,23–1,86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771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920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Индекс массы тела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47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07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менее 24,9 (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231) / (25 и более (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108)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1,03–1,58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772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920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Теплоощущение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«жарко»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68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07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есть (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233) / нет (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106)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1,18–2,09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0,001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382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6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22700</TotalTime>
  <Words>1411</Words>
  <Application>Microsoft Office PowerPoint</Application>
  <PresentationFormat>Экран (4:3)</PresentationFormat>
  <Paragraphs>424</Paragraphs>
  <Slides>18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Эпидемиология стрептококковой инфекции  в организованных коллективах</dc:title>
  <dc:creator>Денис</dc:creator>
  <cp:lastModifiedBy>Батов Вячеслав Евгеньевич</cp:lastModifiedBy>
  <cp:revision>677</cp:revision>
  <cp:lastPrinted>2023-02-14T09:09:00Z</cp:lastPrinted>
  <dcterms:created xsi:type="dcterms:W3CDTF">2015-01-29T06:22:57Z</dcterms:created>
  <dcterms:modified xsi:type="dcterms:W3CDTF">2024-05-23T05:14:46Z</dcterms:modified>
</cp:coreProperties>
</file>