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1107" r:id="rId2"/>
    <p:sldId id="3089" r:id="rId3"/>
    <p:sldId id="3096" r:id="rId4"/>
    <p:sldId id="3088" r:id="rId5"/>
    <p:sldId id="3144" r:id="rId6"/>
    <p:sldId id="1046" r:id="rId7"/>
    <p:sldId id="1290" r:id="rId8"/>
    <p:sldId id="1468" r:id="rId9"/>
    <p:sldId id="3074" r:id="rId10"/>
    <p:sldId id="1180" r:id="rId11"/>
    <p:sldId id="1362" r:id="rId12"/>
    <p:sldId id="1363" r:id="rId13"/>
    <p:sldId id="1339" r:id="rId14"/>
    <p:sldId id="1145" r:id="rId15"/>
    <p:sldId id="1144" r:id="rId16"/>
    <p:sldId id="3128" r:id="rId17"/>
    <p:sldId id="3129" r:id="rId18"/>
    <p:sldId id="3130" r:id="rId19"/>
    <p:sldId id="3131" r:id="rId20"/>
    <p:sldId id="3134" r:id="rId21"/>
    <p:sldId id="3135" r:id="rId22"/>
    <p:sldId id="3136" r:id="rId23"/>
    <p:sldId id="3138" r:id="rId24"/>
    <p:sldId id="3139" r:id="rId25"/>
    <p:sldId id="3140" r:id="rId26"/>
    <p:sldId id="3141" r:id="rId27"/>
    <p:sldId id="3142" r:id="rId28"/>
    <p:sldId id="3125" r:id="rId29"/>
    <p:sldId id="1090" r:id="rId30"/>
  </p:sldIdLst>
  <p:sldSz cx="12192000" cy="6858000"/>
  <p:notesSz cx="6797675" cy="9928225"/>
  <p:embeddedFontLst>
    <p:embeddedFont>
      <p:font typeface="Arial Black" panose="020B0A04020102020204" pitchFamily="34" charset="0"/>
      <p:bold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Arsenal" panose="020B0604020202020204" charset="-52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Lyashko" initials="IL" lastIdx="1" clrIdx="0">
    <p:extLst>
      <p:ext uri="{19B8F6BF-5375-455C-9EA6-DF929625EA0E}">
        <p15:presenceInfo xmlns:p15="http://schemas.microsoft.com/office/powerpoint/2012/main" userId="7fa82d0c3557f5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8D8"/>
    <a:srgbClr val="E7EDED"/>
    <a:srgbClr val="FFFFFF"/>
    <a:srgbClr val="77220E"/>
    <a:srgbClr val="6B471B"/>
    <a:srgbClr val="904040"/>
    <a:srgbClr val="F0917B"/>
    <a:srgbClr val="A06A29"/>
    <a:srgbClr val="4E8DCA"/>
    <a:srgbClr val="C9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55890" autoAdjust="0"/>
  </p:normalViewPr>
  <p:slideViewPr>
    <p:cSldViewPr snapToGrid="0">
      <p:cViewPr varScale="1">
        <p:scale>
          <a:sx n="86" d="100"/>
          <a:sy n="86" d="100"/>
        </p:scale>
        <p:origin x="293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Показатели профессиональной заболеваемости за период 2013‑2022 гг., в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случаях на 10 тыс. работников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923055724672356E-2"/>
          <c:y val="0.16063506688077633"/>
          <c:w val="0.95815388855065531"/>
          <c:h val="0.66449598142013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Профессиональные отравления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0.02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0.17</c:v>
                </c:pt>
                <c:pt idx="8">
                  <c:v>0.26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D-4E0C-8434-8FDAF9F83B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Профессиональные заболевания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3.0059959305780783E-2"/>
                  <c:y val="8.12527362247365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2-4929-ADD1-74A089E91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1.76</c:v>
                </c:pt>
                <c:pt idx="1">
                  <c:v>1.72</c:v>
                </c:pt>
                <c:pt idx="2">
                  <c:v>1.63</c:v>
                </c:pt>
                <c:pt idx="3">
                  <c:v>1.45</c:v>
                </c:pt>
                <c:pt idx="4">
                  <c:v>1.3</c:v>
                </c:pt>
                <c:pt idx="5">
                  <c:v>1.1599999999999999</c:v>
                </c:pt>
                <c:pt idx="6">
                  <c:v>1.02</c:v>
                </c:pt>
                <c:pt idx="7">
                  <c:v>0.61</c:v>
                </c:pt>
                <c:pt idx="8">
                  <c:v>0.83</c:v>
                </c:pt>
                <c:pt idx="9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D-4E0C-8434-8FDAF9F83B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Профессиональные заболевания и отравления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"/>
                  <c:y val="1.3965294997396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2-4929-ADD1-74A089E91AD2}"/>
                </c:ext>
              </c:extLst>
            </c:dLbl>
            <c:dLbl>
              <c:idx val="9"/>
              <c:layout>
                <c:manualLayout>
                  <c:x val="-4.2942799008259614E-3"/>
                  <c:y val="-4.85505663471091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2-4929-ADD1-74A089E91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1.79</c:v>
                </c:pt>
                <c:pt idx="1">
                  <c:v>1.75</c:v>
                </c:pt>
                <c:pt idx="2">
                  <c:v>1.65</c:v>
                </c:pt>
                <c:pt idx="3">
                  <c:v>1.47</c:v>
                </c:pt>
                <c:pt idx="4">
                  <c:v>1.31</c:v>
                </c:pt>
                <c:pt idx="5">
                  <c:v>1.17</c:v>
                </c:pt>
                <c:pt idx="6">
                  <c:v>1.03</c:v>
                </c:pt>
                <c:pt idx="7">
                  <c:v>0.78</c:v>
                </c:pt>
                <c:pt idx="8">
                  <c:v>1.0899999999999999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9D-4E0C-8434-8FDAF9F83B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574656"/>
        <c:axId val="966578496"/>
      </c:barChart>
      <c:catAx>
        <c:axId val="96657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6578496"/>
        <c:crosses val="autoZero"/>
        <c:auto val="1"/>
        <c:lblAlgn val="ctr"/>
        <c:lblOffset val="100"/>
        <c:noMultiLvlLbl val="0"/>
      </c:catAx>
      <c:valAx>
        <c:axId val="96657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6574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3102296069475931E-2"/>
          <c:y val="0.89729273296120626"/>
          <c:w val="0.96428477821486047"/>
          <c:h val="8.3546026456593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Структура профессиональной патологии в зависимости от воздействующих факторов трудового процесса,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923055724672356E-2"/>
          <c:y val="9.9300218671289311E-2"/>
          <c:w val="0.95815388855065531"/>
          <c:h val="0.614661465482490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Заболевания, их последствия, связанные с воздействием производственных физических факторов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0.4662</c:v>
                </c:pt>
                <c:pt idx="1">
                  <c:v>0.46800000000000003</c:v>
                </c:pt>
                <c:pt idx="2">
                  <c:v>0.48849999999999999</c:v>
                </c:pt>
                <c:pt idx="3">
                  <c:v>0.47789999999999999</c:v>
                </c:pt>
                <c:pt idx="4">
                  <c:v>0.47839999999999999</c:v>
                </c:pt>
                <c:pt idx="5">
                  <c:v>0.49840000000000001</c:v>
                </c:pt>
                <c:pt idx="6">
                  <c:v>0.5121</c:v>
                </c:pt>
                <c:pt idx="7">
                  <c:v>0.42199999999999999</c:v>
                </c:pt>
                <c:pt idx="8">
                  <c:v>0.42170000000000002</c:v>
                </c:pt>
                <c:pt idx="9">
                  <c:v>0.47110000000000002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D-4E0C-8434-8FDAF9F83B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Заболевания (острые отравления, их последствия, хронические интоксикации), связанные с воздействием производственных химических факторов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0.26900000000000002</c:v>
                </c:pt>
                <c:pt idx="1">
                  <c:v>0.25700000000000001</c:v>
                </c:pt>
                <c:pt idx="2">
                  <c:v>0.25240000000000001</c:v>
                </c:pt>
                <c:pt idx="3">
                  <c:v>0.24840000000000001</c:v>
                </c:pt>
                <c:pt idx="4">
                  <c:v>0.2414</c:v>
                </c:pt>
                <c:pt idx="5">
                  <c:v>0.23699999999999999</c:v>
                </c:pt>
                <c:pt idx="6">
                  <c:v>0.24099999999999999</c:v>
                </c:pt>
                <c:pt idx="7">
                  <c:v>0.17230000000000001</c:v>
                </c:pt>
                <c:pt idx="8">
                  <c:v>0.14799999999999999</c:v>
                </c:pt>
                <c:pt idx="9">
                  <c:v>0.17760000000000001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D-4E0C-8434-8FDAF9F83B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Заболевания, связанные с физическими перегрузками и функциональным перенапряжением отдельных органов и систем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0.2374</c:v>
                </c:pt>
                <c:pt idx="1">
                  <c:v>0.25180000000000002</c:v>
                </c:pt>
                <c:pt idx="2">
                  <c:v>0.2359</c:v>
                </c:pt>
                <c:pt idx="3">
                  <c:v>0.24690000000000001</c:v>
                </c:pt>
                <c:pt idx="4">
                  <c:v>0.26079999999999998</c:v>
                </c:pt>
                <c:pt idx="5">
                  <c:v>0.2472</c:v>
                </c:pt>
                <c:pt idx="6">
                  <c:v>0.2271</c:v>
                </c:pt>
                <c:pt idx="7">
                  <c:v>0.20169999999999999</c:v>
                </c:pt>
                <c:pt idx="8">
                  <c:v>0.16739999999999999</c:v>
                </c:pt>
                <c:pt idx="9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9D-4E0C-8434-8FDAF9F83B3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Заболевания, связанные с воздействием производственных биологических факторов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Лист1!$E$2:$E$11</c:f>
              <c:numCache>
                <c:formatCode>0.00%</c:formatCode>
                <c:ptCount val="10"/>
                <c:pt idx="0">
                  <c:v>2.7400000000000001E-2</c:v>
                </c:pt>
                <c:pt idx="1">
                  <c:v>2.3199999999999998E-2</c:v>
                </c:pt>
                <c:pt idx="2">
                  <c:v>2.3199999999999998E-2</c:v>
                </c:pt>
                <c:pt idx="3">
                  <c:v>2.6700000000000002E-2</c:v>
                </c:pt>
                <c:pt idx="4">
                  <c:v>1.9400000000000001E-2</c:v>
                </c:pt>
                <c:pt idx="5">
                  <c:v>1.7399999999999999E-2</c:v>
                </c:pt>
                <c:pt idx="6">
                  <c:v>1.9900000000000001E-2</c:v>
                </c:pt>
                <c:pt idx="7">
                  <c:v>0.20399999999999999</c:v>
                </c:pt>
                <c:pt idx="8">
                  <c:v>0.26279999999999998</c:v>
                </c:pt>
                <c:pt idx="9">
                  <c:v>0.1444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D-4589-9FCA-826BA29139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966574656"/>
        <c:axId val="966578496"/>
      </c:barChart>
      <c:catAx>
        <c:axId val="96657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6578496"/>
        <c:crosses val="autoZero"/>
        <c:auto val="1"/>
        <c:lblAlgn val="ctr"/>
        <c:lblOffset val="100"/>
        <c:noMultiLvlLbl val="0"/>
      </c:catAx>
      <c:valAx>
        <c:axId val="966578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66574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9607235549444336E-2"/>
          <c:y val="0.7190144439447973"/>
          <c:w val="0.95368747838417522"/>
          <c:h val="0.2541276111252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Структура профессиональной заболеваемости по основным видам экономической деятельности в 2022 г.,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063506688077633"/>
          <c:w val="1"/>
          <c:h val="0.81926308307673368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28B-4F74-8583-CA8C07A7DE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E5F-4B09-B873-AAA4A5A729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28B-4F74-8583-CA8C07A7DE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E5F-4B09-B873-AAA4A5A729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E5F-4B09-B873-AAA4A5A72931}"/>
              </c:ext>
            </c:extLst>
          </c:dPt>
          <c:dPt>
            <c:idx val="5"/>
            <c:bubble3D val="0"/>
            <c:explosion val="12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E5F-4B09-B873-AAA4A5A72931}"/>
              </c:ext>
            </c:extLst>
          </c:dPt>
          <c:dLbls>
            <c:dLbl>
              <c:idx val="0"/>
              <c:layout>
                <c:manualLayout>
                  <c:x val="-6.1903566365644413E-4"/>
                  <c:y val="-9.99859551888265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8B-4F74-8583-CA8C07A7DE54}"/>
                </c:ext>
              </c:extLst>
            </c:dLbl>
            <c:dLbl>
              <c:idx val="1"/>
              <c:layout>
                <c:manualLayout>
                  <c:x val="0.23337141966456335"/>
                  <c:y val="8.028050794682262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5F-4B09-B873-AAA4A5A72931}"/>
                </c:ext>
              </c:extLst>
            </c:dLbl>
            <c:dLbl>
              <c:idx val="2"/>
              <c:layout>
                <c:manualLayout>
                  <c:x val="1.0900610125173338E-3"/>
                  <c:y val="0.29573461854348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8238554101873"/>
                      <c:h val="0.14805338194989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28B-4F74-8583-CA8C07A7DE54}"/>
                </c:ext>
              </c:extLst>
            </c:dLbl>
            <c:dLbl>
              <c:idx val="3"/>
              <c:layout>
                <c:manualLayout>
                  <c:x val="6.4184852374839316E-4"/>
                  <c:y val="-7.41149890041125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05641469148182"/>
                      <c:h val="0.23067687133157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5F-4B09-B873-AAA4A5A72931}"/>
                </c:ext>
              </c:extLst>
            </c:dLbl>
            <c:dLbl>
              <c:idx val="4"/>
              <c:layout>
                <c:manualLayout>
                  <c:x val="4.2292393159429405E-2"/>
                  <c:y val="-5.09950450816343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5F-4B09-B873-AAA4A5A72931}"/>
                </c:ext>
              </c:extLst>
            </c:dLbl>
            <c:dLbl>
              <c:idx val="5"/>
              <c:layout>
                <c:manualLayout>
                  <c:x val="0.25979905386073765"/>
                  <c:y val="7.263834168064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63048957300852"/>
                      <c:h val="0.24460629909415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5F-4B09-B873-AAA4A5A72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Лист1!$A$1:$F$1</c:f>
              <c:strCache>
                <c:ptCount val="6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Транспорт и связь/ Транспортировка и хранение</c:v>
                </c:pt>
                <c:pt idx="3">
                  <c:v>Деятельность в области здравоохранения и социальных услуг</c:v>
                </c:pt>
                <c:pt idx="4">
                  <c:v>Прочие</c:v>
                </c:pt>
                <c:pt idx="5">
                  <c:v>Сельское, лесное хозяйство, охота, рыболовство и рыбоводство</c:v>
                </c:pt>
              </c:strCache>
            </c:strRef>
          </c:cat>
          <c:val>
            <c:numRef>
              <c:f>Лист1!$A$2:$F$2</c:f>
              <c:numCache>
                <c:formatCode>0.00%</c:formatCode>
                <c:ptCount val="6"/>
                <c:pt idx="0">
                  <c:v>0.4032</c:v>
                </c:pt>
                <c:pt idx="1">
                  <c:v>0.28439999999999999</c:v>
                </c:pt>
                <c:pt idx="2">
                  <c:v>9.7100000000000006E-2</c:v>
                </c:pt>
                <c:pt idx="3">
                  <c:v>0.14630000000000001</c:v>
                </c:pt>
                <c:pt idx="4">
                  <c:v>4.6399999999999997E-2</c:v>
                </c:pt>
                <c:pt idx="5">
                  <c:v>2.2599999999999999E-2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D-4E0C-8434-8FDAF9F83B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2CBBD-F8C9-4EF0-9D52-5277BD38D4CA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49C17AA-07AF-4CCA-81BC-EB24428F5458}">
      <dgm:prSet phldrT="[Текст]" custT="1"/>
      <dgm:spPr>
        <a:solidFill>
          <a:srgbClr val="00B050"/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/>
            <a:t>Повышение эффективности профилактических программ, реализуемых в целях раннего (современного) выявления состояний, заболеваний и факторов риска их развития</a:t>
          </a:r>
        </a:p>
      </dgm:t>
    </dgm:pt>
    <dgm:pt modelId="{2519AF69-EFC1-495F-ABDB-22668C4E9E45}" type="parTrans" cxnId="{96EE204E-544B-4BCD-A758-0386EB23FEDE}">
      <dgm:prSet/>
      <dgm:spPr/>
      <dgm:t>
        <a:bodyPr/>
        <a:lstStyle/>
        <a:p>
          <a:endParaRPr lang="ru-RU" sz="1200"/>
        </a:p>
      </dgm:t>
    </dgm:pt>
    <dgm:pt modelId="{9B165525-294F-4A94-965C-A3E35261CBB0}" type="sibTrans" cxnId="{96EE204E-544B-4BCD-A758-0386EB23FEDE}">
      <dgm:prSet/>
      <dgm:spPr/>
      <dgm:t>
        <a:bodyPr/>
        <a:lstStyle/>
        <a:p>
          <a:endParaRPr lang="ru-RU" sz="1200"/>
        </a:p>
      </dgm:t>
    </dgm:pt>
    <dgm:pt modelId="{31E8BCAC-1FF9-4CD6-9061-CD42A61475DF}">
      <dgm:prSet phldrT="[Текст]" custT="1"/>
      <dgm:spPr>
        <a:solidFill>
          <a:srgbClr val="00B050"/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/>
            <a:t>Переход персонализированной, предиктивной и профилактической медицине</a:t>
          </a:r>
        </a:p>
      </dgm:t>
    </dgm:pt>
    <dgm:pt modelId="{E040F646-895B-4085-B2DA-9EFAECA26781}" type="parTrans" cxnId="{FDEDBDF1-DFD1-427F-B4F0-9EA991014241}">
      <dgm:prSet/>
      <dgm:spPr/>
      <dgm:t>
        <a:bodyPr/>
        <a:lstStyle/>
        <a:p>
          <a:endParaRPr lang="ru-RU" sz="1200"/>
        </a:p>
      </dgm:t>
    </dgm:pt>
    <dgm:pt modelId="{8A5BF866-E138-42AC-A457-3D9D562839B9}" type="sibTrans" cxnId="{FDEDBDF1-DFD1-427F-B4F0-9EA991014241}">
      <dgm:prSet/>
      <dgm:spPr/>
      <dgm:t>
        <a:bodyPr/>
        <a:lstStyle/>
        <a:p>
          <a:endParaRPr lang="ru-RU" sz="1200"/>
        </a:p>
      </dgm:t>
    </dgm:pt>
    <dgm:pt modelId="{4310F726-C5F9-4191-ADF9-F314D104C771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dirty="0"/>
            <a:t>Развитие регенеративной медицины</a:t>
          </a:r>
        </a:p>
      </dgm:t>
    </dgm:pt>
    <dgm:pt modelId="{5ED9446F-B8EE-4437-8454-2C56209E513E}" type="parTrans" cxnId="{94560CEC-EBDF-4DBB-9D34-0DF3B242B85A}">
      <dgm:prSet/>
      <dgm:spPr/>
      <dgm:t>
        <a:bodyPr/>
        <a:lstStyle/>
        <a:p>
          <a:endParaRPr lang="ru-RU" sz="1200"/>
        </a:p>
      </dgm:t>
    </dgm:pt>
    <dgm:pt modelId="{7A068769-D571-46DA-B551-6EE2ADB893D2}" type="sibTrans" cxnId="{94560CEC-EBDF-4DBB-9D34-0DF3B242B85A}">
      <dgm:prSet/>
      <dgm:spPr/>
      <dgm:t>
        <a:bodyPr/>
        <a:lstStyle/>
        <a:p>
          <a:endParaRPr lang="ru-RU" sz="1200"/>
        </a:p>
      </dgm:t>
    </dgm:pt>
    <dgm:pt modelId="{AAB3F0DC-18B3-4B0B-B554-40AA9542EAF9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/>
            <a:t>Разработка и применение биотехнологических, высокотехнологических и радиофармацевтических лекарственных препаратов, а также по применению лекарственных препаратов, специально изготовленных для конкретного пациента</a:t>
          </a:r>
        </a:p>
      </dgm:t>
    </dgm:pt>
    <dgm:pt modelId="{A4931864-DAB3-4D96-81D3-85B2E521CAC2}" type="parTrans" cxnId="{6A6B7E3F-E73C-4183-B2FB-B69701696C69}">
      <dgm:prSet/>
      <dgm:spPr/>
      <dgm:t>
        <a:bodyPr/>
        <a:lstStyle/>
        <a:p>
          <a:endParaRPr lang="ru-RU" sz="1200"/>
        </a:p>
      </dgm:t>
    </dgm:pt>
    <dgm:pt modelId="{61A5CDBC-18AB-4F12-A787-9C4AE14FF14A}" type="sibTrans" cxnId="{6A6B7E3F-E73C-4183-B2FB-B69701696C69}">
      <dgm:prSet/>
      <dgm:spPr/>
      <dgm:t>
        <a:bodyPr/>
        <a:lstStyle/>
        <a:p>
          <a:endParaRPr lang="ru-RU" sz="1200"/>
        </a:p>
      </dgm:t>
    </dgm:pt>
    <dgm:pt modelId="{B08A0500-6436-45A7-87E4-345D0B7D3C70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/>
            <a:t>Внедрение в практическое здравоохранение отечественных лекарственных препаратов (включая радиофармацевтические), медицинских изделий и биомедицинских клеточных продуктов, в том числе созданных с применением клеточных технологий</a:t>
          </a:r>
        </a:p>
      </dgm:t>
    </dgm:pt>
    <dgm:pt modelId="{8BAFF162-26BD-4EAD-8996-22BB5141FF04}" type="parTrans" cxnId="{76493567-0624-479E-94E3-B9E1EB5653D5}">
      <dgm:prSet/>
      <dgm:spPr/>
      <dgm:t>
        <a:bodyPr/>
        <a:lstStyle/>
        <a:p>
          <a:endParaRPr lang="ru-RU" sz="1200"/>
        </a:p>
      </dgm:t>
    </dgm:pt>
    <dgm:pt modelId="{B15EF98D-21D9-4563-B3BE-BB900AA361DB}" type="sibTrans" cxnId="{76493567-0624-479E-94E3-B9E1EB5653D5}">
      <dgm:prSet/>
      <dgm:spPr/>
      <dgm:t>
        <a:bodyPr/>
        <a:lstStyle/>
        <a:p>
          <a:endParaRPr lang="ru-RU" sz="1200"/>
        </a:p>
      </dgm:t>
    </dgm:pt>
    <dgm:pt modelId="{79E7C913-D698-402E-A4AB-14236CA8C797}">
      <dgm:prSet phldrT="[Текст]" custT="1"/>
      <dgm:spPr>
        <a:solidFill>
          <a:srgbClr val="00B050"/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/>
            <a:t>Разработка и внедрение индивидуальных программ питания</a:t>
          </a:r>
        </a:p>
      </dgm:t>
    </dgm:pt>
    <dgm:pt modelId="{9D9891CC-9370-456A-BE7F-EAC0A65EC314}" type="parTrans" cxnId="{919E9564-A62D-4DD5-9503-4E55D4B5C669}">
      <dgm:prSet/>
      <dgm:spPr/>
      <dgm:t>
        <a:bodyPr/>
        <a:lstStyle/>
        <a:p>
          <a:endParaRPr lang="ru-RU" sz="1200"/>
        </a:p>
      </dgm:t>
    </dgm:pt>
    <dgm:pt modelId="{92849944-BA7E-4A4B-AD73-AF460E056FA7}" type="sibTrans" cxnId="{919E9564-A62D-4DD5-9503-4E55D4B5C669}">
      <dgm:prSet/>
      <dgm:spPr/>
      <dgm:t>
        <a:bodyPr/>
        <a:lstStyle/>
        <a:p>
          <a:endParaRPr lang="ru-RU" sz="1200"/>
        </a:p>
      </dgm:t>
    </dgm:pt>
    <dgm:pt modelId="{08485DA6-F3DA-45E4-A4EE-A69FE0AA3A8C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dirty="0"/>
            <a:t>Внедрение биомедицинских технологий, включая технологии биопечати и технологии, направленные на подержание активного долголетия</a:t>
          </a:r>
        </a:p>
      </dgm:t>
    </dgm:pt>
    <dgm:pt modelId="{3B593306-EA23-4751-BFC6-08A35A0A3675}" type="parTrans" cxnId="{02DE4057-4927-4353-A763-5A2752653B1D}">
      <dgm:prSet/>
      <dgm:spPr/>
      <dgm:t>
        <a:bodyPr/>
        <a:lstStyle/>
        <a:p>
          <a:endParaRPr lang="ru-RU" sz="1200"/>
        </a:p>
      </dgm:t>
    </dgm:pt>
    <dgm:pt modelId="{8A5D0720-F0EF-4B88-8882-64B5FEEE05A8}" type="sibTrans" cxnId="{02DE4057-4927-4353-A763-5A2752653B1D}">
      <dgm:prSet/>
      <dgm:spPr/>
      <dgm:t>
        <a:bodyPr/>
        <a:lstStyle/>
        <a:p>
          <a:endParaRPr lang="ru-RU" sz="1200"/>
        </a:p>
      </dgm:t>
    </dgm:pt>
    <dgm:pt modelId="{E73BF7A8-63E7-4A98-8334-6F08D5E57157}">
      <dgm:prSet phldrT="[Текст]" custT="1"/>
      <dgm:spPr>
        <a:solidFill>
          <a:srgbClr val="00B050"/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/>
            <a:t>Обеспечение дистанционного мониторинга показателей состояния здоровья населения</a:t>
          </a:r>
        </a:p>
      </dgm:t>
    </dgm:pt>
    <dgm:pt modelId="{79E2B1D0-8433-494E-BF68-F0386A6FC810}" type="parTrans" cxnId="{F75B33BC-0719-47F8-8811-323F44FC485E}">
      <dgm:prSet/>
      <dgm:spPr/>
      <dgm:t>
        <a:bodyPr/>
        <a:lstStyle/>
        <a:p>
          <a:endParaRPr lang="ru-RU" sz="1200"/>
        </a:p>
      </dgm:t>
    </dgm:pt>
    <dgm:pt modelId="{61EF0ED5-0688-4C75-98D1-83C0535D41EB}" type="sibTrans" cxnId="{F75B33BC-0719-47F8-8811-323F44FC485E}">
      <dgm:prSet/>
      <dgm:spPr/>
      <dgm:t>
        <a:bodyPr/>
        <a:lstStyle/>
        <a:p>
          <a:endParaRPr lang="ru-RU" sz="1200"/>
        </a:p>
      </dgm:t>
    </dgm:pt>
    <dgm:pt modelId="{0769A725-863B-4086-9970-1349D9A4617A}">
      <dgm:prSet phldrT="[Текст]" custT="1"/>
      <dgm:spPr>
        <a:solidFill>
          <a:srgbClr val="00B050"/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/>
            <a:t>Внедрение передовых цифровых и медицинских технологий, в том числе созданных на основе технологий искусственного интеллекта</a:t>
          </a:r>
        </a:p>
      </dgm:t>
    </dgm:pt>
    <dgm:pt modelId="{944BB8C2-4AE9-46D4-8825-DFF3003D4097}" type="parTrans" cxnId="{0FBC5054-E68C-4896-9FE2-09780198FB48}">
      <dgm:prSet/>
      <dgm:spPr/>
      <dgm:t>
        <a:bodyPr/>
        <a:lstStyle/>
        <a:p>
          <a:endParaRPr lang="ru-RU" sz="1200"/>
        </a:p>
      </dgm:t>
    </dgm:pt>
    <dgm:pt modelId="{BA607486-0FFF-4307-8128-04EC588B4AA9}" type="sibTrans" cxnId="{0FBC5054-E68C-4896-9FE2-09780198FB48}">
      <dgm:prSet/>
      <dgm:spPr/>
      <dgm:t>
        <a:bodyPr/>
        <a:lstStyle/>
        <a:p>
          <a:endParaRPr lang="ru-RU" sz="1200"/>
        </a:p>
      </dgm:t>
    </dgm:pt>
    <dgm:pt modelId="{3621F368-4F48-43A2-B0B2-E128A0D1B1C4}" type="pres">
      <dgm:prSet presAssocID="{07D2CBBD-F8C9-4EF0-9D52-5277BD38D4CA}" presName="diagram" presStyleCnt="0">
        <dgm:presLayoutVars>
          <dgm:dir/>
          <dgm:resizeHandles val="exact"/>
        </dgm:presLayoutVars>
      </dgm:prSet>
      <dgm:spPr/>
    </dgm:pt>
    <dgm:pt modelId="{86CFDC61-EAFE-4AA2-A7A3-E8FA1B55D4F6}" type="pres">
      <dgm:prSet presAssocID="{549C17AA-07AF-4CCA-81BC-EB24428F5458}" presName="node" presStyleLbl="node1" presStyleIdx="0" presStyleCnt="9">
        <dgm:presLayoutVars>
          <dgm:bulletEnabled val="1"/>
        </dgm:presLayoutVars>
      </dgm:prSet>
      <dgm:spPr/>
    </dgm:pt>
    <dgm:pt modelId="{DF78066D-68FC-4AAA-8A8B-45D099B4D556}" type="pres">
      <dgm:prSet presAssocID="{9B165525-294F-4A94-965C-A3E35261CBB0}" presName="sibTrans" presStyleCnt="0"/>
      <dgm:spPr/>
    </dgm:pt>
    <dgm:pt modelId="{A0A22AA9-7634-45BF-9F62-418ECD9C6EE4}" type="pres">
      <dgm:prSet presAssocID="{31E8BCAC-1FF9-4CD6-9061-CD42A61475DF}" presName="node" presStyleLbl="node1" presStyleIdx="1" presStyleCnt="9">
        <dgm:presLayoutVars>
          <dgm:bulletEnabled val="1"/>
        </dgm:presLayoutVars>
      </dgm:prSet>
      <dgm:spPr/>
    </dgm:pt>
    <dgm:pt modelId="{C07B749F-0F8B-482C-A28A-1B509E6B740A}" type="pres">
      <dgm:prSet presAssocID="{8A5BF866-E138-42AC-A457-3D9D562839B9}" presName="sibTrans" presStyleCnt="0"/>
      <dgm:spPr/>
    </dgm:pt>
    <dgm:pt modelId="{458390FC-CDC9-4FE2-91EE-71704E4D1B4F}" type="pres">
      <dgm:prSet presAssocID="{4310F726-C5F9-4191-ADF9-F314D104C771}" presName="node" presStyleLbl="node1" presStyleIdx="2" presStyleCnt="9">
        <dgm:presLayoutVars>
          <dgm:bulletEnabled val="1"/>
        </dgm:presLayoutVars>
      </dgm:prSet>
      <dgm:spPr/>
    </dgm:pt>
    <dgm:pt modelId="{FC1FB23B-14AC-4C5F-8DD3-5597BEC2FF5B}" type="pres">
      <dgm:prSet presAssocID="{7A068769-D571-46DA-B551-6EE2ADB893D2}" presName="sibTrans" presStyleCnt="0"/>
      <dgm:spPr/>
    </dgm:pt>
    <dgm:pt modelId="{39D58C86-3630-4DB9-BC09-530730301385}" type="pres">
      <dgm:prSet presAssocID="{AAB3F0DC-18B3-4B0B-B554-40AA9542EAF9}" presName="node" presStyleLbl="node1" presStyleIdx="3" presStyleCnt="9">
        <dgm:presLayoutVars>
          <dgm:bulletEnabled val="1"/>
        </dgm:presLayoutVars>
      </dgm:prSet>
      <dgm:spPr/>
    </dgm:pt>
    <dgm:pt modelId="{44F22BBD-6E7D-45ED-823A-88BFC689B7E6}" type="pres">
      <dgm:prSet presAssocID="{61A5CDBC-18AB-4F12-A787-9C4AE14FF14A}" presName="sibTrans" presStyleCnt="0"/>
      <dgm:spPr/>
    </dgm:pt>
    <dgm:pt modelId="{AE05E82F-F4F0-4DE3-A934-EDFAE15BB3F6}" type="pres">
      <dgm:prSet presAssocID="{B08A0500-6436-45A7-87E4-345D0B7D3C70}" presName="node" presStyleLbl="node1" presStyleIdx="4" presStyleCnt="9">
        <dgm:presLayoutVars>
          <dgm:bulletEnabled val="1"/>
        </dgm:presLayoutVars>
      </dgm:prSet>
      <dgm:spPr/>
    </dgm:pt>
    <dgm:pt modelId="{024CFC9A-575F-4CBD-8241-F0ABEEF9D3B7}" type="pres">
      <dgm:prSet presAssocID="{B15EF98D-21D9-4563-B3BE-BB900AA361DB}" presName="sibTrans" presStyleCnt="0"/>
      <dgm:spPr/>
    </dgm:pt>
    <dgm:pt modelId="{294D2529-4F6B-4E4F-AA24-F0DFE995DAE4}" type="pres">
      <dgm:prSet presAssocID="{79E7C913-D698-402E-A4AB-14236CA8C797}" presName="node" presStyleLbl="node1" presStyleIdx="5" presStyleCnt="9" custLinFactNeighborX="998">
        <dgm:presLayoutVars>
          <dgm:bulletEnabled val="1"/>
        </dgm:presLayoutVars>
      </dgm:prSet>
      <dgm:spPr/>
    </dgm:pt>
    <dgm:pt modelId="{85509AE7-1676-4816-8B29-7982F9ED1FC3}" type="pres">
      <dgm:prSet presAssocID="{92849944-BA7E-4A4B-AD73-AF460E056FA7}" presName="sibTrans" presStyleCnt="0"/>
      <dgm:spPr/>
    </dgm:pt>
    <dgm:pt modelId="{A80B1E4C-7745-47A5-BBE0-98AF25D097DA}" type="pres">
      <dgm:prSet presAssocID="{08485DA6-F3DA-45E4-A4EE-A69FE0AA3A8C}" presName="node" presStyleLbl="node1" presStyleIdx="6" presStyleCnt="9">
        <dgm:presLayoutVars>
          <dgm:bulletEnabled val="1"/>
        </dgm:presLayoutVars>
      </dgm:prSet>
      <dgm:spPr/>
    </dgm:pt>
    <dgm:pt modelId="{12924524-4B16-4C27-925F-89623E4A9176}" type="pres">
      <dgm:prSet presAssocID="{8A5D0720-F0EF-4B88-8882-64B5FEEE05A8}" presName="sibTrans" presStyleCnt="0"/>
      <dgm:spPr/>
    </dgm:pt>
    <dgm:pt modelId="{9F725EB1-A6B3-484E-8FBD-11EAE9E8F7FA}" type="pres">
      <dgm:prSet presAssocID="{E73BF7A8-63E7-4A98-8334-6F08D5E57157}" presName="node" presStyleLbl="node1" presStyleIdx="7" presStyleCnt="9">
        <dgm:presLayoutVars>
          <dgm:bulletEnabled val="1"/>
        </dgm:presLayoutVars>
      </dgm:prSet>
      <dgm:spPr/>
    </dgm:pt>
    <dgm:pt modelId="{656F2428-DCD6-40CA-801A-4C07F000CC7B}" type="pres">
      <dgm:prSet presAssocID="{61EF0ED5-0688-4C75-98D1-83C0535D41EB}" presName="sibTrans" presStyleCnt="0"/>
      <dgm:spPr/>
    </dgm:pt>
    <dgm:pt modelId="{C7CAB8F7-9205-4E52-8550-DBB5F65FB368}" type="pres">
      <dgm:prSet presAssocID="{0769A725-863B-4086-9970-1349D9A4617A}" presName="node" presStyleLbl="node1" presStyleIdx="8" presStyleCnt="9">
        <dgm:presLayoutVars>
          <dgm:bulletEnabled val="1"/>
        </dgm:presLayoutVars>
      </dgm:prSet>
      <dgm:spPr/>
    </dgm:pt>
  </dgm:ptLst>
  <dgm:cxnLst>
    <dgm:cxn modelId="{6A6B7E3F-E73C-4183-B2FB-B69701696C69}" srcId="{07D2CBBD-F8C9-4EF0-9D52-5277BD38D4CA}" destId="{AAB3F0DC-18B3-4B0B-B554-40AA9542EAF9}" srcOrd="3" destOrd="0" parTransId="{A4931864-DAB3-4D96-81D3-85B2E521CAC2}" sibTransId="{61A5CDBC-18AB-4F12-A787-9C4AE14FF14A}"/>
    <dgm:cxn modelId="{13EB5840-BBEE-4B4A-B07D-51C7CF8930F4}" type="presOf" srcId="{79E7C913-D698-402E-A4AB-14236CA8C797}" destId="{294D2529-4F6B-4E4F-AA24-F0DFE995DAE4}" srcOrd="0" destOrd="0" presId="urn:microsoft.com/office/officeart/2005/8/layout/default"/>
    <dgm:cxn modelId="{919E9564-A62D-4DD5-9503-4E55D4B5C669}" srcId="{07D2CBBD-F8C9-4EF0-9D52-5277BD38D4CA}" destId="{79E7C913-D698-402E-A4AB-14236CA8C797}" srcOrd="5" destOrd="0" parTransId="{9D9891CC-9370-456A-BE7F-EAC0A65EC314}" sibTransId="{92849944-BA7E-4A4B-AD73-AF460E056FA7}"/>
    <dgm:cxn modelId="{76493567-0624-479E-94E3-B9E1EB5653D5}" srcId="{07D2CBBD-F8C9-4EF0-9D52-5277BD38D4CA}" destId="{B08A0500-6436-45A7-87E4-345D0B7D3C70}" srcOrd="4" destOrd="0" parTransId="{8BAFF162-26BD-4EAD-8996-22BB5141FF04}" sibTransId="{B15EF98D-21D9-4563-B3BE-BB900AA361DB}"/>
    <dgm:cxn modelId="{14699947-E5E4-4D36-B902-4CCDCBF30AB8}" type="presOf" srcId="{AAB3F0DC-18B3-4B0B-B554-40AA9542EAF9}" destId="{39D58C86-3630-4DB9-BC09-530730301385}" srcOrd="0" destOrd="0" presId="urn:microsoft.com/office/officeart/2005/8/layout/default"/>
    <dgm:cxn modelId="{96EE204E-544B-4BCD-A758-0386EB23FEDE}" srcId="{07D2CBBD-F8C9-4EF0-9D52-5277BD38D4CA}" destId="{549C17AA-07AF-4CCA-81BC-EB24428F5458}" srcOrd="0" destOrd="0" parTransId="{2519AF69-EFC1-495F-ABDB-22668C4E9E45}" sibTransId="{9B165525-294F-4A94-965C-A3E35261CBB0}"/>
    <dgm:cxn modelId="{0FBC5054-E68C-4896-9FE2-09780198FB48}" srcId="{07D2CBBD-F8C9-4EF0-9D52-5277BD38D4CA}" destId="{0769A725-863B-4086-9970-1349D9A4617A}" srcOrd="8" destOrd="0" parTransId="{944BB8C2-4AE9-46D4-8825-DFF3003D4097}" sibTransId="{BA607486-0FFF-4307-8128-04EC588B4AA9}"/>
    <dgm:cxn modelId="{02DE4057-4927-4353-A763-5A2752653B1D}" srcId="{07D2CBBD-F8C9-4EF0-9D52-5277BD38D4CA}" destId="{08485DA6-F3DA-45E4-A4EE-A69FE0AA3A8C}" srcOrd="6" destOrd="0" parTransId="{3B593306-EA23-4751-BFC6-08A35A0A3675}" sibTransId="{8A5D0720-F0EF-4B88-8882-64B5FEEE05A8}"/>
    <dgm:cxn modelId="{8C81817C-BAFD-451F-A4C3-6DC94E837867}" type="presOf" srcId="{07D2CBBD-F8C9-4EF0-9D52-5277BD38D4CA}" destId="{3621F368-4F48-43A2-B0B2-E128A0D1B1C4}" srcOrd="0" destOrd="0" presId="urn:microsoft.com/office/officeart/2005/8/layout/default"/>
    <dgm:cxn modelId="{80B4CC83-02B0-4437-8B88-B82A9D14DBF7}" type="presOf" srcId="{31E8BCAC-1FF9-4CD6-9061-CD42A61475DF}" destId="{A0A22AA9-7634-45BF-9F62-418ECD9C6EE4}" srcOrd="0" destOrd="0" presId="urn:microsoft.com/office/officeart/2005/8/layout/default"/>
    <dgm:cxn modelId="{F75B33BC-0719-47F8-8811-323F44FC485E}" srcId="{07D2CBBD-F8C9-4EF0-9D52-5277BD38D4CA}" destId="{E73BF7A8-63E7-4A98-8334-6F08D5E57157}" srcOrd="7" destOrd="0" parTransId="{79E2B1D0-8433-494E-BF68-F0386A6FC810}" sibTransId="{61EF0ED5-0688-4C75-98D1-83C0535D41EB}"/>
    <dgm:cxn modelId="{5FC766D1-5DB4-4151-85EB-1506D3F31DC2}" type="presOf" srcId="{4310F726-C5F9-4191-ADF9-F314D104C771}" destId="{458390FC-CDC9-4FE2-91EE-71704E4D1B4F}" srcOrd="0" destOrd="0" presId="urn:microsoft.com/office/officeart/2005/8/layout/default"/>
    <dgm:cxn modelId="{94560CEC-EBDF-4DBB-9D34-0DF3B242B85A}" srcId="{07D2CBBD-F8C9-4EF0-9D52-5277BD38D4CA}" destId="{4310F726-C5F9-4191-ADF9-F314D104C771}" srcOrd="2" destOrd="0" parTransId="{5ED9446F-B8EE-4437-8454-2C56209E513E}" sibTransId="{7A068769-D571-46DA-B551-6EE2ADB893D2}"/>
    <dgm:cxn modelId="{69B7D0EE-7F86-4DB9-9705-0B5C6DFFC31A}" type="presOf" srcId="{B08A0500-6436-45A7-87E4-345D0B7D3C70}" destId="{AE05E82F-F4F0-4DE3-A934-EDFAE15BB3F6}" srcOrd="0" destOrd="0" presId="urn:microsoft.com/office/officeart/2005/8/layout/default"/>
    <dgm:cxn modelId="{FDEDBDF1-DFD1-427F-B4F0-9EA991014241}" srcId="{07D2CBBD-F8C9-4EF0-9D52-5277BD38D4CA}" destId="{31E8BCAC-1FF9-4CD6-9061-CD42A61475DF}" srcOrd="1" destOrd="0" parTransId="{E040F646-895B-4085-B2DA-9EFAECA26781}" sibTransId="{8A5BF866-E138-42AC-A457-3D9D562839B9}"/>
    <dgm:cxn modelId="{3D20F5F7-3FE0-4319-95E7-12AFCB80D4D7}" type="presOf" srcId="{0769A725-863B-4086-9970-1349D9A4617A}" destId="{C7CAB8F7-9205-4E52-8550-DBB5F65FB368}" srcOrd="0" destOrd="0" presId="urn:microsoft.com/office/officeart/2005/8/layout/default"/>
    <dgm:cxn modelId="{FB822EFA-2600-4E3F-B87D-271AE7385F48}" type="presOf" srcId="{08485DA6-F3DA-45E4-A4EE-A69FE0AA3A8C}" destId="{A80B1E4C-7745-47A5-BBE0-98AF25D097DA}" srcOrd="0" destOrd="0" presId="urn:microsoft.com/office/officeart/2005/8/layout/default"/>
    <dgm:cxn modelId="{E5CFE7FA-51DC-4B4C-BF52-C60D9B9E9757}" type="presOf" srcId="{549C17AA-07AF-4CCA-81BC-EB24428F5458}" destId="{86CFDC61-EAFE-4AA2-A7A3-E8FA1B55D4F6}" srcOrd="0" destOrd="0" presId="urn:microsoft.com/office/officeart/2005/8/layout/default"/>
    <dgm:cxn modelId="{5045C0FE-CA43-4FEE-B47A-F96B1B52DFDB}" type="presOf" srcId="{E73BF7A8-63E7-4A98-8334-6F08D5E57157}" destId="{9F725EB1-A6B3-484E-8FBD-11EAE9E8F7FA}" srcOrd="0" destOrd="0" presId="urn:microsoft.com/office/officeart/2005/8/layout/default"/>
    <dgm:cxn modelId="{0762A1A3-F9C4-48A9-ACA4-828A37995EDA}" type="presParOf" srcId="{3621F368-4F48-43A2-B0B2-E128A0D1B1C4}" destId="{86CFDC61-EAFE-4AA2-A7A3-E8FA1B55D4F6}" srcOrd="0" destOrd="0" presId="urn:microsoft.com/office/officeart/2005/8/layout/default"/>
    <dgm:cxn modelId="{C53D46C0-0AB4-40A7-8C62-2DBD06E1DB07}" type="presParOf" srcId="{3621F368-4F48-43A2-B0B2-E128A0D1B1C4}" destId="{DF78066D-68FC-4AAA-8A8B-45D099B4D556}" srcOrd="1" destOrd="0" presId="urn:microsoft.com/office/officeart/2005/8/layout/default"/>
    <dgm:cxn modelId="{696E8B1D-2F4C-4208-B484-5B5BB6233FFD}" type="presParOf" srcId="{3621F368-4F48-43A2-B0B2-E128A0D1B1C4}" destId="{A0A22AA9-7634-45BF-9F62-418ECD9C6EE4}" srcOrd="2" destOrd="0" presId="urn:microsoft.com/office/officeart/2005/8/layout/default"/>
    <dgm:cxn modelId="{DFE9D164-6C65-4AD0-820F-8C56C8EC4CBA}" type="presParOf" srcId="{3621F368-4F48-43A2-B0B2-E128A0D1B1C4}" destId="{C07B749F-0F8B-482C-A28A-1B509E6B740A}" srcOrd="3" destOrd="0" presId="urn:microsoft.com/office/officeart/2005/8/layout/default"/>
    <dgm:cxn modelId="{3BE53B09-A11F-44E1-8CCE-6D08C3D6428C}" type="presParOf" srcId="{3621F368-4F48-43A2-B0B2-E128A0D1B1C4}" destId="{458390FC-CDC9-4FE2-91EE-71704E4D1B4F}" srcOrd="4" destOrd="0" presId="urn:microsoft.com/office/officeart/2005/8/layout/default"/>
    <dgm:cxn modelId="{A9686504-E45B-46E8-A5BC-C5267411E969}" type="presParOf" srcId="{3621F368-4F48-43A2-B0B2-E128A0D1B1C4}" destId="{FC1FB23B-14AC-4C5F-8DD3-5597BEC2FF5B}" srcOrd="5" destOrd="0" presId="urn:microsoft.com/office/officeart/2005/8/layout/default"/>
    <dgm:cxn modelId="{32B650E8-BCC8-4C33-A2F1-901A3E75256E}" type="presParOf" srcId="{3621F368-4F48-43A2-B0B2-E128A0D1B1C4}" destId="{39D58C86-3630-4DB9-BC09-530730301385}" srcOrd="6" destOrd="0" presId="urn:microsoft.com/office/officeart/2005/8/layout/default"/>
    <dgm:cxn modelId="{B9C25951-AD64-41AF-BB41-3C2F48A3D178}" type="presParOf" srcId="{3621F368-4F48-43A2-B0B2-E128A0D1B1C4}" destId="{44F22BBD-6E7D-45ED-823A-88BFC689B7E6}" srcOrd="7" destOrd="0" presId="urn:microsoft.com/office/officeart/2005/8/layout/default"/>
    <dgm:cxn modelId="{E6557BB3-28DC-43A0-8B49-75C22A92BDB8}" type="presParOf" srcId="{3621F368-4F48-43A2-B0B2-E128A0D1B1C4}" destId="{AE05E82F-F4F0-4DE3-A934-EDFAE15BB3F6}" srcOrd="8" destOrd="0" presId="urn:microsoft.com/office/officeart/2005/8/layout/default"/>
    <dgm:cxn modelId="{B09BF5F4-1097-481E-90A6-A665CBB04C3A}" type="presParOf" srcId="{3621F368-4F48-43A2-B0B2-E128A0D1B1C4}" destId="{024CFC9A-575F-4CBD-8241-F0ABEEF9D3B7}" srcOrd="9" destOrd="0" presId="urn:microsoft.com/office/officeart/2005/8/layout/default"/>
    <dgm:cxn modelId="{4FB836EF-EC1B-4AAA-AF31-23DD8C0786FD}" type="presParOf" srcId="{3621F368-4F48-43A2-B0B2-E128A0D1B1C4}" destId="{294D2529-4F6B-4E4F-AA24-F0DFE995DAE4}" srcOrd="10" destOrd="0" presId="urn:microsoft.com/office/officeart/2005/8/layout/default"/>
    <dgm:cxn modelId="{44B4CA80-03B4-4FB4-9827-AAEE22F3FF83}" type="presParOf" srcId="{3621F368-4F48-43A2-B0B2-E128A0D1B1C4}" destId="{85509AE7-1676-4816-8B29-7982F9ED1FC3}" srcOrd="11" destOrd="0" presId="urn:microsoft.com/office/officeart/2005/8/layout/default"/>
    <dgm:cxn modelId="{DD051EF9-77F5-4B3A-BDEC-CA1D2FCC1470}" type="presParOf" srcId="{3621F368-4F48-43A2-B0B2-E128A0D1B1C4}" destId="{A80B1E4C-7745-47A5-BBE0-98AF25D097DA}" srcOrd="12" destOrd="0" presId="urn:microsoft.com/office/officeart/2005/8/layout/default"/>
    <dgm:cxn modelId="{10DC72EB-2345-4224-8FE0-A3A8091BE9E5}" type="presParOf" srcId="{3621F368-4F48-43A2-B0B2-E128A0D1B1C4}" destId="{12924524-4B16-4C27-925F-89623E4A9176}" srcOrd="13" destOrd="0" presId="urn:microsoft.com/office/officeart/2005/8/layout/default"/>
    <dgm:cxn modelId="{4F6D97D1-31BE-44BB-B605-DB5E88F582E9}" type="presParOf" srcId="{3621F368-4F48-43A2-B0B2-E128A0D1B1C4}" destId="{9F725EB1-A6B3-484E-8FBD-11EAE9E8F7FA}" srcOrd="14" destOrd="0" presId="urn:microsoft.com/office/officeart/2005/8/layout/default"/>
    <dgm:cxn modelId="{1CF3C0F0-562F-40F5-84B2-5D7957314223}" type="presParOf" srcId="{3621F368-4F48-43A2-B0B2-E128A0D1B1C4}" destId="{656F2428-DCD6-40CA-801A-4C07F000CC7B}" srcOrd="15" destOrd="0" presId="urn:microsoft.com/office/officeart/2005/8/layout/default"/>
    <dgm:cxn modelId="{48D6B70D-01DF-4550-AC9D-2EFA09242751}" type="presParOf" srcId="{3621F368-4F48-43A2-B0B2-E128A0D1B1C4}" destId="{C7CAB8F7-9205-4E52-8550-DBB5F65FB36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62EC6-4831-46BA-86DA-C0A2C6AEF6EF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EBFCB9-6F10-4A21-BE05-B277140FE72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latin typeface="+mn-lt"/>
              <a:cs typeface="Arial" panose="020B0604020202020204" pitchFamily="34" charset="0"/>
            </a:rPr>
            <a:t>Совершенствование нормативно-правового регулирования</a:t>
          </a:r>
        </a:p>
      </dgm:t>
    </dgm:pt>
    <dgm:pt modelId="{69ADE4F5-195F-41FD-93C0-3B557343C3DE}" type="parTrans" cxnId="{DC365345-66E4-43EF-BDF4-C0152020EF4B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6F535DB-D692-40C8-8932-556937D1DF93}" type="sibTrans" cxnId="{DC365345-66E4-43EF-BDF4-C0152020EF4B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3526F8F2-BFA8-4F59-89FE-E3FB1CA601F4}">
      <dgm:prSet phldrT="[Текст]" custT="1"/>
      <dgm:spPr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latin typeface="+mn-lt"/>
              <a:cs typeface="Arial" panose="020B0604020202020204" pitchFamily="34" charset="0"/>
            </a:rPr>
            <a:t>Совершенствование методической базы</a:t>
          </a:r>
        </a:p>
      </dgm:t>
    </dgm:pt>
    <dgm:pt modelId="{F24AD5B8-B99E-4095-8EA6-2E4818642F2D}" type="parTrans" cxnId="{25519F3D-DDB1-4BBA-BFB4-9CED1A46B9B7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5D7E128F-E07D-4E3C-BD77-BD7858A90C77}" type="sibTrans" cxnId="{25519F3D-DDB1-4BBA-BFB4-9CED1A46B9B7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C0097414-E26C-4018-AB48-D8375A421C7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Кадровое обеспечение</a:t>
          </a:r>
        </a:p>
      </dgm:t>
    </dgm:pt>
    <dgm:pt modelId="{D2E27E56-259B-40A7-A048-DF76B8DA70C6}" type="parTrans" cxnId="{65C9A33F-C263-40E3-BF88-E7F7EBBF602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302869E-D1E5-4A5F-8AAA-725592AAC70C}" type="sibTrans" cxnId="{65C9A33F-C263-40E3-BF88-E7F7EBBF602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AF08862-83BB-485D-9730-B75C7D01D1D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Управленческие решения</a:t>
          </a:r>
          <a:r>
            <a:rPr lang="en-US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 — </a:t>
          </a:r>
          <a:r>
            <a:rPr lang="ru-RU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реагирование на</a:t>
          </a:r>
          <a:r>
            <a:rPr lang="en-US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 </a:t>
          </a:r>
          <a:r>
            <a:rPr lang="ru-RU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расхождение результатов</a:t>
          </a:r>
        </a:p>
      </dgm:t>
    </dgm:pt>
    <dgm:pt modelId="{D03A43DC-8B75-400B-99AF-C850ED0B0500}" type="parTrans" cxnId="{02479DA2-043C-431A-9241-883FA3B1540D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C69942B5-2929-4FA8-92DA-1362BDA7AE8E}" type="sibTrans" cxnId="{02479DA2-043C-431A-9241-883FA3B1540D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42B6E9D6-1234-4361-8B97-FD041DD82E82}" type="pres">
      <dgm:prSet presAssocID="{38062EC6-4831-46BA-86DA-C0A2C6AEF6EF}" presName="diagram" presStyleCnt="0">
        <dgm:presLayoutVars>
          <dgm:dir/>
          <dgm:resizeHandles val="exact"/>
        </dgm:presLayoutVars>
      </dgm:prSet>
      <dgm:spPr/>
    </dgm:pt>
    <dgm:pt modelId="{1F56133B-15F5-420B-B1E2-BFC7C8B013EB}" type="pres">
      <dgm:prSet presAssocID="{CBEBFCB9-6F10-4A21-BE05-B277140FE724}" presName="node" presStyleLbl="node1" presStyleIdx="0" presStyleCnt="4">
        <dgm:presLayoutVars>
          <dgm:bulletEnabled val="1"/>
        </dgm:presLayoutVars>
      </dgm:prSet>
      <dgm:spPr/>
    </dgm:pt>
    <dgm:pt modelId="{C73DDF97-5C16-48F8-B811-A3C4863DEFB3}" type="pres">
      <dgm:prSet presAssocID="{86F535DB-D692-40C8-8932-556937D1DF93}" presName="sibTrans" presStyleCnt="0"/>
      <dgm:spPr/>
    </dgm:pt>
    <dgm:pt modelId="{F5C839AC-718D-446B-9597-BDBCCD7BDCF4}" type="pres">
      <dgm:prSet presAssocID="{3526F8F2-BFA8-4F59-89FE-E3FB1CA601F4}" presName="node" presStyleLbl="node1" presStyleIdx="1" presStyleCnt="4">
        <dgm:presLayoutVars>
          <dgm:bulletEnabled val="1"/>
        </dgm:presLayoutVars>
      </dgm:prSet>
      <dgm:spPr/>
    </dgm:pt>
    <dgm:pt modelId="{5C63E990-CA65-48E3-A1CF-887E8521A26B}" type="pres">
      <dgm:prSet presAssocID="{5D7E128F-E07D-4E3C-BD77-BD7858A90C77}" presName="sibTrans" presStyleCnt="0"/>
      <dgm:spPr/>
    </dgm:pt>
    <dgm:pt modelId="{5E06384E-EE29-4A9E-9727-97D55C24ADC1}" type="pres">
      <dgm:prSet presAssocID="{C0097414-E26C-4018-AB48-D8375A421C7E}" presName="node" presStyleLbl="node1" presStyleIdx="2" presStyleCnt="4">
        <dgm:presLayoutVars>
          <dgm:bulletEnabled val="1"/>
        </dgm:presLayoutVars>
      </dgm:prSet>
      <dgm:spPr/>
    </dgm:pt>
    <dgm:pt modelId="{FE05F57C-B296-4354-8A87-25080155B2AB}" type="pres">
      <dgm:prSet presAssocID="{7302869E-D1E5-4A5F-8AAA-725592AAC70C}" presName="sibTrans" presStyleCnt="0"/>
      <dgm:spPr/>
    </dgm:pt>
    <dgm:pt modelId="{70C77CBA-EBD5-46D2-A1E3-105706E266D1}" type="pres">
      <dgm:prSet presAssocID="{8AF08862-83BB-485D-9730-B75C7D01D1D6}" presName="node" presStyleLbl="node1" presStyleIdx="3" presStyleCnt="4">
        <dgm:presLayoutVars>
          <dgm:bulletEnabled val="1"/>
        </dgm:presLayoutVars>
      </dgm:prSet>
      <dgm:spPr/>
    </dgm:pt>
  </dgm:ptLst>
  <dgm:cxnLst>
    <dgm:cxn modelId="{0EB9180A-2D23-4A58-AE16-127CA514E747}" type="presOf" srcId="{CBEBFCB9-6F10-4A21-BE05-B277140FE724}" destId="{1F56133B-15F5-420B-B1E2-BFC7C8B013EB}" srcOrd="0" destOrd="0" presId="urn:microsoft.com/office/officeart/2005/8/layout/default"/>
    <dgm:cxn modelId="{25519F3D-DDB1-4BBA-BFB4-9CED1A46B9B7}" srcId="{38062EC6-4831-46BA-86DA-C0A2C6AEF6EF}" destId="{3526F8F2-BFA8-4F59-89FE-E3FB1CA601F4}" srcOrd="1" destOrd="0" parTransId="{F24AD5B8-B99E-4095-8EA6-2E4818642F2D}" sibTransId="{5D7E128F-E07D-4E3C-BD77-BD7858A90C77}"/>
    <dgm:cxn modelId="{65C9A33F-C263-40E3-BF88-E7F7EBBF6029}" srcId="{38062EC6-4831-46BA-86DA-C0A2C6AEF6EF}" destId="{C0097414-E26C-4018-AB48-D8375A421C7E}" srcOrd="2" destOrd="0" parTransId="{D2E27E56-259B-40A7-A048-DF76B8DA70C6}" sibTransId="{7302869E-D1E5-4A5F-8AAA-725592AAC70C}"/>
    <dgm:cxn modelId="{DC365345-66E4-43EF-BDF4-C0152020EF4B}" srcId="{38062EC6-4831-46BA-86DA-C0A2C6AEF6EF}" destId="{CBEBFCB9-6F10-4A21-BE05-B277140FE724}" srcOrd="0" destOrd="0" parTransId="{69ADE4F5-195F-41FD-93C0-3B557343C3DE}" sibTransId="{86F535DB-D692-40C8-8932-556937D1DF93}"/>
    <dgm:cxn modelId="{394C2D46-D1E2-4DB6-B0D4-DAFEB9640046}" type="presOf" srcId="{38062EC6-4831-46BA-86DA-C0A2C6AEF6EF}" destId="{42B6E9D6-1234-4361-8B97-FD041DD82E82}" srcOrd="0" destOrd="0" presId="urn:microsoft.com/office/officeart/2005/8/layout/default"/>
    <dgm:cxn modelId="{B581E488-72B5-449D-9B91-41148333AB5D}" type="presOf" srcId="{8AF08862-83BB-485D-9730-B75C7D01D1D6}" destId="{70C77CBA-EBD5-46D2-A1E3-105706E266D1}" srcOrd="0" destOrd="0" presId="urn:microsoft.com/office/officeart/2005/8/layout/default"/>
    <dgm:cxn modelId="{02479DA2-043C-431A-9241-883FA3B1540D}" srcId="{38062EC6-4831-46BA-86DA-C0A2C6AEF6EF}" destId="{8AF08862-83BB-485D-9730-B75C7D01D1D6}" srcOrd="3" destOrd="0" parTransId="{D03A43DC-8B75-400B-99AF-C850ED0B0500}" sibTransId="{C69942B5-2929-4FA8-92DA-1362BDA7AE8E}"/>
    <dgm:cxn modelId="{97FC5FC4-8D70-456A-A3EB-0C54DF164557}" type="presOf" srcId="{C0097414-E26C-4018-AB48-D8375A421C7E}" destId="{5E06384E-EE29-4A9E-9727-97D55C24ADC1}" srcOrd="0" destOrd="0" presId="urn:microsoft.com/office/officeart/2005/8/layout/default"/>
    <dgm:cxn modelId="{54F1ABE8-7D4D-4262-A3ED-26417AB66DCB}" type="presOf" srcId="{3526F8F2-BFA8-4F59-89FE-E3FB1CA601F4}" destId="{F5C839AC-718D-446B-9597-BDBCCD7BDCF4}" srcOrd="0" destOrd="0" presId="urn:microsoft.com/office/officeart/2005/8/layout/default"/>
    <dgm:cxn modelId="{597F4521-8A60-41D0-ABF6-F968E9BDF50E}" type="presParOf" srcId="{42B6E9D6-1234-4361-8B97-FD041DD82E82}" destId="{1F56133B-15F5-420B-B1E2-BFC7C8B013EB}" srcOrd="0" destOrd="0" presId="urn:microsoft.com/office/officeart/2005/8/layout/default"/>
    <dgm:cxn modelId="{26E70288-99E2-49C8-8401-E0A34D0B991A}" type="presParOf" srcId="{42B6E9D6-1234-4361-8B97-FD041DD82E82}" destId="{C73DDF97-5C16-48F8-B811-A3C4863DEFB3}" srcOrd="1" destOrd="0" presId="urn:microsoft.com/office/officeart/2005/8/layout/default"/>
    <dgm:cxn modelId="{CC555D70-324B-4ACF-876B-7F0938D5F134}" type="presParOf" srcId="{42B6E9D6-1234-4361-8B97-FD041DD82E82}" destId="{F5C839AC-718D-446B-9597-BDBCCD7BDCF4}" srcOrd="2" destOrd="0" presId="urn:microsoft.com/office/officeart/2005/8/layout/default"/>
    <dgm:cxn modelId="{8F71BCC5-6163-4E9F-BEEB-1712F3B53B41}" type="presParOf" srcId="{42B6E9D6-1234-4361-8B97-FD041DD82E82}" destId="{5C63E990-CA65-48E3-A1CF-887E8521A26B}" srcOrd="3" destOrd="0" presId="urn:microsoft.com/office/officeart/2005/8/layout/default"/>
    <dgm:cxn modelId="{CCEE16E0-C69D-4601-B16D-490A1FCD3C90}" type="presParOf" srcId="{42B6E9D6-1234-4361-8B97-FD041DD82E82}" destId="{5E06384E-EE29-4A9E-9727-97D55C24ADC1}" srcOrd="4" destOrd="0" presId="urn:microsoft.com/office/officeart/2005/8/layout/default"/>
    <dgm:cxn modelId="{79556E57-12C9-4990-B14F-793E668DF2AC}" type="presParOf" srcId="{42B6E9D6-1234-4361-8B97-FD041DD82E82}" destId="{FE05F57C-B296-4354-8A87-25080155B2AB}" srcOrd="5" destOrd="0" presId="urn:microsoft.com/office/officeart/2005/8/layout/default"/>
    <dgm:cxn modelId="{4B01DDAA-95BC-451C-AF40-0D422E9E76E5}" type="presParOf" srcId="{42B6E9D6-1234-4361-8B97-FD041DD82E82}" destId="{70C77CBA-EBD5-46D2-A1E3-105706E266D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DC61-EAFE-4AA2-A7A3-E8FA1B55D4F6}">
      <dsp:nvSpPr>
        <dsp:cNvPr id="0" name=""/>
        <dsp:cNvSpPr/>
      </dsp:nvSpPr>
      <dsp:spPr>
        <a:xfrm>
          <a:off x="304353" y="104"/>
          <a:ext cx="2693789" cy="161627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Повышение эффективности профилактических программ, реализуемых в целях раннего (современного) выявления состояний, заболеваний и факторов риска их развития</a:t>
          </a:r>
        </a:p>
      </dsp:txBody>
      <dsp:txXfrm>
        <a:off x="304353" y="104"/>
        <a:ext cx="2693789" cy="1616273"/>
      </dsp:txXfrm>
    </dsp:sp>
    <dsp:sp modelId="{A0A22AA9-7634-45BF-9F62-418ECD9C6EE4}">
      <dsp:nvSpPr>
        <dsp:cNvPr id="0" name=""/>
        <dsp:cNvSpPr/>
      </dsp:nvSpPr>
      <dsp:spPr>
        <a:xfrm>
          <a:off x="3267521" y="104"/>
          <a:ext cx="2693789" cy="161627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Переход персонализированной, предиктивной и профилактической медицине</a:t>
          </a:r>
        </a:p>
      </dsp:txBody>
      <dsp:txXfrm>
        <a:off x="3267521" y="104"/>
        <a:ext cx="2693789" cy="1616273"/>
      </dsp:txXfrm>
    </dsp:sp>
    <dsp:sp modelId="{458390FC-CDC9-4FE2-91EE-71704E4D1B4F}">
      <dsp:nvSpPr>
        <dsp:cNvPr id="0" name=""/>
        <dsp:cNvSpPr/>
      </dsp:nvSpPr>
      <dsp:spPr>
        <a:xfrm>
          <a:off x="6230689" y="104"/>
          <a:ext cx="2693789" cy="161627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Развитие регенеративной медицины</a:t>
          </a:r>
        </a:p>
      </dsp:txBody>
      <dsp:txXfrm>
        <a:off x="6230689" y="104"/>
        <a:ext cx="2693789" cy="1616273"/>
      </dsp:txXfrm>
    </dsp:sp>
    <dsp:sp modelId="{39D58C86-3630-4DB9-BC09-530730301385}">
      <dsp:nvSpPr>
        <dsp:cNvPr id="0" name=""/>
        <dsp:cNvSpPr/>
      </dsp:nvSpPr>
      <dsp:spPr>
        <a:xfrm>
          <a:off x="9193857" y="104"/>
          <a:ext cx="2693789" cy="161627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Разработка и применение биотехнологических, высокотехнологических и радиофармацевтических лекарственных препаратов, а также по применению лекарственных препаратов, специально изготовленных для конкретного пациента</a:t>
          </a:r>
        </a:p>
      </dsp:txBody>
      <dsp:txXfrm>
        <a:off x="9193857" y="104"/>
        <a:ext cx="2693789" cy="1616273"/>
      </dsp:txXfrm>
    </dsp:sp>
    <dsp:sp modelId="{AE05E82F-F4F0-4DE3-A934-EDFAE15BB3F6}">
      <dsp:nvSpPr>
        <dsp:cNvPr id="0" name=""/>
        <dsp:cNvSpPr/>
      </dsp:nvSpPr>
      <dsp:spPr>
        <a:xfrm>
          <a:off x="304353" y="1885757"/>
          <a:ext cx="2693789" cy="161627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Внедрение в практическое здравоохранение отечественных лекарственных препаратов (включая радиофармацевтические), медицинских изделий и биомедицинских клеточных продуктов, в том числе созданных с применением клеточных технологий</a:t>
          </a:r>
        </a:p>
      </dsp:txBody>
      <dsp:txXfrm>
        <a:off x="304353" y="1885757"/>
        <a:ext cx="2693789" cy="1616273"/>
      </dsp:txXfrm>
    </dsp:sp>
    <dsp:sp modelId="{294D2529-4F6B-4E4F-AA24-F0DFE995DAE4}">
      <dsp:nvSpPr>
        <dsp:cNvPr id="0" name=""/>
        <dsp:cNvSpPr/>
      </dsp:nvSpPr>
      <dsp:spPr>
        <a:xfrm>
          <a:off x="3294405" y="1885757"/>
          <a:ext cx="2693789" cy="161627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Разработка и внедрение индивидуальных программ питания</a:t>
          </a:r>
        </a:p>
      </dsp:txBody>
      <dsp:txXfrm>
        <a:off x="3294405" y="1885757"/>
        <a:ext cx="2693789" cy="1616273"/>
      </dsp:txXfrm>
    </dsp:sp>
    <dsp:sp modelId="{A80B1E4C-7745-47A5-BBE0-98AF25D097DA}">
      <dsp:nvSpPr>
        <dsp:cNvPr id="0" name=""/>
        <dsp:cNvSpPr/>
      </dsp:nvSpPr>
      <dsp:spPr>
        <a:xfrm>
          <a:off x="6230689" y="1885757"/>
          <a:ext cx="2693789" cy="161627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Внедрение биомедицинских технологий, включая технологии биопечати и технологии, направленные на подержание активного долголетия</a:t>
          </a:r>
        </a:p>
      </dsp:txBody>
      <dsp:txXfrm>
        <a:off x="6230689" y="1885757"/>
        <a:ext cx="2693789" cy="1616273"/>
      </dsp:txXfrm>
    </dsp:sp>
    <dsp:sp modelId="{9F725EB1-A6B3-484E-8FBD-11EAE9E8F7FA}">
      <dsp:nvSpPr>
        <dsp:cNvPr id="0" name=""/>
        <dsp:cNvSpPr/>
      </dsp:nvSpPr>
      <dsp:spPr>
        <a:xfrm>
          <a:off x="9193857" y="1885757"/>
          <a:ext cx="2693789" cy="161627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Обеспечение дистанционного мониторинга показателей состояния здоровья населения</a:t>
          </a:r>
        </a:p>
      </dsp:txBody>
      <dsp:txXfrm>
        <a:off x="9193857" y="1885757"/>
        <a:ext cx="2693789" cy="1616273"/>
      </dsp:txXfrm>
    </dsp:sp>
    <dsp:sp modelId="{C7CAB8F7-9205-4E52-8550-DBB5F65FB368}">
      <dsp:nvSpPr>
        <dsp:cNvPr id="0" name=""/>
        <dsp:cNvSpPr/>
      </dsp:nvSpPr>
      <dsp:spPr>
        <a:xfrm>
          <a:off x="4749105" y="3771409"/>
          <a:ext cx="2693789" cy="161627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Внедрение передовых цифровых и медицинских технологий, в том числе созданных на основе технологий искусственного интеллекта</a:t>
          </a:r>
        </a:p>
      </dsp:txBody>
      <dsp:txXfrm>
        <a:off x="4749105" y="3771409"/>
        <a:ext cx="2693789" cy="1616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6133B-15F5-420B-B1E2-BFC7C8B013EB}">
      <dsp:nvSpPr>
        <dsp:cNvPr id="0" name=""/>
        <dsp:cNvSpPr/>
      </dsp:nvSpPr>
      <dsp:spPr>
        <a:xfrm>
          <a:off x="3190" y="229519"/>
          <a:ext cx="2531138" cy="15186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atin typeface="+mn-lt"/>
              <a:cs typeface="Arial" panose="020B0604020202020204" pitchFamily="34" charset="0"/>
            </a:rPr>
            <a:t>Совершенствование нормативно-правового регулирования</a:t>
          </a:r>
        </a:p>
      </dsp:txBody>
      <dsp:txXfrm>
        <a:off x="3190" y="229519"/>
        <a:ext cx="2531138" cy="1518682"/>
      </dsp:txXfrm>
    </dsp:sp>
    <dsp:sp modelId="{F5C839AC-718D-446B-9597-BDBCCD7BDCF4}">
      <dsp:nvSpPr>
        <dsp:cNvPr id="0" name=""/>
        <dsp:cNvSpPr/>
      </dsp:nvSpPr>
      <dsp:spPr>
        <a:xfrm>
          <a:off x="2787442" y="229519"/>
          <a:ext cx="2531138" cy="15186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atin typeface="+mn-lt"/>
              <a:cs typeface="Arial" panose="020B0604020202020204" pitchFamily="34" charset="0"/>
            </a:rPr>
            <a:t>Совершенствование методической базы</a:t>
          </a:r>
        </a:p>
      </dsp:txBody>
      <dsp:txXfrm>
        <a:off x="2787442" y="229519"/>
        <a:ext cx="2531138" cy="1518682"/>
      </dsp:txXfrm>
    </dsp:sp>
    <dsp:sp modelId="{5E06384E-EE29-4A9E-9727-97D55C24ADC1}">
      <dsp:nvSpPr>
        <dsp:cNvPr id="0" name=""/>
        <dsp:cNvSpPr/>
      </dsp:nvSpPr>
      <dsp:spPr>
        <a:xfrm>
          <a:off x="5571694" y="229519"/>
          <a:ext cx="2531138" cy="15186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Кадровое обеспечение</a:t>
          </a:r>
        </a:p>
      </dsp:txBody>
      <dsp:txXfrm>
        <a:off x="5571694" y="229519"/>
        <a:ext cx="2531138" cy="1518682"/>
      </dsp:txXfrm>
    </dsp:sp>
    <dsp:sp modelId="{70C77CBA-EBD5-46D2-A1E3-105706E266D1}">
      <dsp:nvSpPr>
        <dsp:cNvPr id="0" name=""/>
        <dsp:cNvSpPr/>
      </dsp:nvSpPr>
      <dsp:spPr>
        <a:xfrm>
          <a:off x="8355946" y="229519"/>
          <a:ext cx="2531138" cy="15186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Управленческие решения</a:t>
          </a:r>
          <a:r>
            <a:rPr lang="en-US" sz="1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 — </a:t>
          </a:r>
          <a:r>
            <a:rPr lang="ru-RU" sz="1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реагирование на</a:t>
          </a:r>
          <a:r>
            <a:rPr lang="en-US" sz="1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 </a:t>
          </a:r>
          <a:r>
            <a:rPr lang="ru-RU" sz="1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расхождение результатов</a:t>
          </a:r>
        </a:p>
      </dsp:txBody>
      <dsp:txXfrm>
        <a:off x="8355946" y="229519"/>
        <a:ext cx="2531138" cy="151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0F67992-7FFA-4F13-94B4-5B7D71C7F1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7A5914-4514-47F3-9D66-39D8CC9C7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110D-53AD-4644-A7D9-A89E361C8C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2292D8-9A66-4B0A-B602-549BE3841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694D32-ADF3-4F33-B908-8F40F4EF69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31252-544F-48F3-B518-0B4D8BC74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4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36C66-B1B1-4D16-8338-AE686DA0ED97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B290-510D-479F-9495-3D52D6E3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7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33F73A-4B9B-42EA-80F4-6B408F14F9D3}"/>
              </a:ext>
            </a:extLst>
          </p:cNvPr>
          <p:cNvSpPr txBox="1"/>
          <p:nvPr userDrawn="1"/>
        </p:nvSpPr>
        <p:spPr>
          <a:xfrm>
            <a:off x="0" y="2430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ФЕДЕРАЛЬНОЕ ГОСУДАРСТВЕННОЕ БЮДЖЕТНОЕ НАУЧНОЕ УЧРЕЖДЕНИЕ</a:t>
            </a:r>
            <a:br>
              <a:rPr lang="en-US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«НАУЧНО-ИССЛЕДОВАТЕЛЬСКИЙ ИНСТИТУТ МЕДИЦИНЫ ТРУДА</a:t>
            </a:r>
            <a:br>
              <a:rPr lang="en-US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ИМЕНИ АКАДЕМИКА </a:t>
            </a:r>
            <a:r>
              <a:rPr lang="ru-RU" sz="1600" b="1" dirty="0" err="1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Н.Ф</a:t>
            </a:r>
            <a:r>
              <a:rPr lang="ru-RU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. ИЗМЕРОВА»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53B5F63-D4BB-48BC-9F16-4E9B73D9E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36" y="2597493"/>
            <a:ext cx="11120928" cy="184981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 b="1" cap="none" baseline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D0DF6F4-8199-4A99-9022-527A220C4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22850"/>
            <a:ext cx="12192000" cy="3810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F6AB086-770B-47D8-B091-70C0A132CF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905000"/>
            <a:ext cx="12192000" cy="5913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/>
              <a:t>Место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980CF8A9-B97C-4FF9-99A5-99697E1F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097463"/>
            <a:ext cx="12192000" cy="1642004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</a:defRPr>
            </a:lvl2pPr>
          </a:lstStyle>
          <a:p>
            <a:pPr lvl="0"/>
            <a:r>
              <a:rPr lang="ru-RU" dirty="0"/>
              <a:t>ФИО</a:t>
            </a:r>
          </a:p>
          <a:p>
            <a:pPr lvl="1"/>
            <a:r>
              <a:rPr lang="ru-RU" dirty="0"/>
              <a:t>Должность, регалии</a:t>
            </a:r>
          </a:p>
        </p:txBody>
      </p:sp>
    </p:spTree>
    <p:extLst>
      <p:ext uri="{BB962C8B-B14F-4D97-AF65-F5344CB8AC3E}">
        <p14:creationId xmlns:p14="http://schemas.microsoft.com/office/powerpoint/2010/main" val="125976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86B40B-30E8-41F1-9008-D13D7549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530127"/>
          </a:xfrm>
          <a:prstGeom prst="rect">
            <a:avLst/>
          </a:prstGeom>
        </p:spPr>
        <p:txBody>
          <a:bodyPr vert="horz" lIns="72000" tIns="72000" rIns="72000" bIns="72000" rtlCol="0" anchor="ctr">
            <a:spAutoFit/>
          </a:bodyPr>
          <a:lstStyle>
            <a:lvl1pPr>
              <a:defRPr sz="2500" b="1" spc="0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BFB4CB-CFB9-A387-9CC1-D59054F33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398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86B40B-30E8-41F1-9008-D13D75493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4" y="0"/>
            <a:ext cx="11880851" cy="914848"/>
          </a:xfrm>
          <a:prstGeom prst="rect">
            <a:avLst/>
          </a:prstGeom>
        </p:spPr>
        <p:txBody>
          <a:bodyPr vert="horz" lIns="72000" tIns="72000" rIns="72000" bIns="72000" rtlCol="0" anchor="ctr">
            <a:spAutoFit/>
          </a:bodyPr>
          <a:lstStyle>
            <a:lvl1pPr>
              <a:defRPr sz="2500" b="1" spc="0" baseline="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A088D1-10F5-788C-D084-FD604A41D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38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86B40B-30E8-41F1-9008-D13D75493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4" y="0"/>
            <a:ext cx="11880851" cy="1299568"/>
          </a:xfrm>
          <a:prstGeom prst="rect">
            <a:avLst/>
          </a:prstGeom>
        </p:spPr>
        <p:txBody>
          <a:bodyPr vert="horz" lIns="72000" tIns="72000" rIns="72000" bIns="72000" rtlCol="0" anchor="ctr">
            <a:spAutoFit/>
          </a:bodyPr>
          <a:lstStyle>
            <a:lvl1pPr>
              <a:defRPr sz="2500" b="1" spc="0" baseline="0"/>
            </a:lvl1pPr>
          </a:lstStyle>
          <a:p>
            <a:r>
              <a:rPr lang="ru-RU" dirty="0"/>
              <a:t>Образ</a:t>
            </a:r>
            <a:br>
              <a:rPr lang="ru-RU" dirty="0"/>
            </a:br>
            <a:r>
              <a:rPr lang="ru-RU" dirty="0" err="1"/>
              <a:t>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E23912-DB00-FE1C-2DCA-563EB45C6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15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6371C5-400B-C296-903E-79E2C42D8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0BCF3E-B040-C804-18A8-52AFF23D8822}"/>
              </a:ext>
            </a:extLst>
          </p:cNvPr>
          <p:cNvSpPr txBox="1"/>
          <p:nvPr userDrawn="1"/>
        </p:nvSpPr>
        <p:spPr>
          <a:xfrm>
            <a:off x="11277600" y="65502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9BA0501-DB3E-4478-BD7F-112A8B240FD1}" type="slidenum"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3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F5A06-C7F4-AB93-5754-1695F14E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71711-7AA4-610D-0562-DA140928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EECE-C918-4479-8770-2C3B7F3A5D0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1D4D57-D2D1-1EF3-6215-160DC5197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313310-F818-8447-BEFB-0C01CBC0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3939-2C00-41E0-BD22-1EEE0F239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7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86AA3-1AB0-4078-A865-C9C5FDD7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0"/>
            <a:ext cx="11880850" cy="453183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1B8EF-1F1F-7C55-1930-8641C6894A72}"/>
              </a:ext>
            </a:extLst>
          </p:cNvPr>
          <p:cNvSpPr txBox="1"/>
          <p:nvPr/>
        </p:nvSpPr>
        <p:spPr>
          <a:xfrm>
            <a:off x="11801902" y="6692964"/>
            <a:ext cx="390098" cy="16503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ru-RU" sz="600" dirty="0"/>
              <a:t>23.05.2024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CF7760-EF4C-C8A0-B4BA-61E4074FB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01902" y="6453771"/>
            <a:ext cx="390098" cy="221018"/>
          </a:xfrm>
          <a:prstGeom prst="rect">
            <a:avLst/>
          </a:prstGeom>
        </p:spPr>
        <p:txBody>
          <a:bodyPr vert="horz" wrap="square" lIns="36000" tIns="36000" rIns="36000" bIns="0" rtlCol="0" anchor="ctr">
            <a:spAutoFit/>
          </a:bodyPr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DCFA15B-488A-4865-B6EA-EE883A38B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43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8" r:id="rId2"/>
    <p:sldLayoutId id="2147483680" r:id="rId3"/>
    <p:sldLayoutId id="2147483681" r:id="rId4"/>
    <p:sldLayoutId id="2147483679" r:id="rId5"/>
    <p:sldLayoutId id="2147483694" r:id="rId6"/>
    <p:sldLayoutId id="2147483695" r:id="rId7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none" spc="50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7582">
          <p15:clr>
            <a:srgbClr val="F26B43"/>
          </p15:clr>
        </p15:guide>
        <p15:guide id="5" pos="3885">
          <p15:clr>
            <a:srgbClr val="F26B43"/>
          </p15:clr>
        </p15:guide>
        <p15:guide id="6" pos="37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B795B-7EF7-4FD8-9AD5-0570F98D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36" y="2573514"/>
            <a:ext cx="11120928" cy="1849815"/>
          </a:xfrm>
        </p:spPr>
        <p:txBody>
          <a:bodyPr>
            <a:normAutofit/>
          </a:bodyPr>
          <a:lstStyle/>
          <a:p>
            <a:r>
              <a:rPr lang="ru-RU" dirty="0"/>
              <a:t>Модернизация нормативной правовой базы, регламентирующей охрану здоровья работающего населения</a:t>
            </a:r>
            <a:endParaRPr lang="ru-RU" sz="2800" cap="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62E4E-5034-410B-8E1D-CEB311499F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14502"/>
            <a:ext cx="12192000" cy="381001"/>
          </a:xfrm>
        </p:spPr>
        <p:txBody>
          <a:bodyPr/>
          <a:lstStyle/>
          <a:p>
            <a:r>
              <a:rPr lang="ru-RU" dirty="0"/>
              <a:t>Санкт-Петербург, 23 мая 2024 г.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8C0490-4BC0-476C-85FB-C478B7EE4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536" y="1481351"/>
            <a:ext cx="11120928" cy="1130291"/>
          </a:xfrm>
        </p:spPr>
        <p:txBody>
          <a:bodyPr wrap="square" lIns="72000" tIns="72000" rIns="72000" bIns="7200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Всероссийская научно-практическая конференция с международным участием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«Медицина труда: проблемы сохранения профессионального здоровья в России на рубеже первой и второй четверти XXI века», посвящённой 100-летию со дня основания кафедры медицины труда Северо-Западного государственного медицинского университета им. И.М. Мечникова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9453E-253E-4056-AD9C-A09B8B1FFB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549676"/>
            <a:ext cx="12192000" cy="2308324"/>
          </a:xfr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</a:rPr>
              <a:t>И.В. </a:t>
            </a:r>
            <a:r>
              <a:rPr lang="ru-RU" sz="1800" dirty="0" err="1">
                <a:solidFill>
                  <a:schemeClr val="tx1"/>
                </a:solidFill>
              </a:rPr>
              <a:t>Бухтияров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</a:rPr>
              <a:t>Главный внештатный специалист профпатолог Минздрава России, </a:t>
            </a:r>
          </a:p>
          <a:p>
            <a:pPr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</a:rPr>
              <a:t>д.м.н., профессор, академик РАН,</a:t>
            </a:r>
          </a:p>
          <a:p>
            <a:pPr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</a:rPr>
              <a:t>директор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ФГБНУ «НИИ МТ»,</a:t>
            </a:r>
          </a:p>
          <a:p>
            <a:pPr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</a:rPr>
              <a:t>заведующий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кафедрой медицины труда, авиационной, космической и водолазной медицины </a:t>
            </a:r>
          </a:p>
          <a:p>
            <a:pPr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Первого МГМУ им. </a:t>
            </a:r>
            <a:r>
              <a:rPr lang="ru-RU" sz="18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И.М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. Сеченова </a:t>
            </a:r>
            <a:r>
              <a:rPr lang="ru-RU" sz="1800" b="0" dirty="0">
                <a:solidFill>
                  <a:schemeClr val="tx1"/>
                </a:solidFill>
              </a:rPr>
              <a:t>Минздрава России</a:t>
            </a:r>
            <a:b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18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3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9707522-B2C0-3400-CF89-11AD3CFCEAD2}"/>
              </a:ext>
            </a:extLst>
          </p:cNvPr>
          <p:cNvSpPr txBox="1">
            <a:spLocks/>
          </p:cNvSpPr>
          <p:nvPr/>
        </p:nvSpPr>
        <p:spPr>
          <a:xfrm flipH="1">
            <a:off x="3835497" y="5697277"/>
            <a:ext cx="7899302" cy="8677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12700" dir="10800000" algn="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80000" tIns="180000" rIns="180000" bIns="180000" anchor="ctr" anchorCtr="1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none" spc="0" baseline="0">
                <a:ln w="66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solidFill>
                  <a:schemeClr val="bg1"/>
                </a:solidFill>
              </a:rPr>
              <a:t>Вступил в силу с 1 сентября 2023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A28602-EEB1-ADF0-5C4C-362BB1453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8101" y="-88900"/>
            <a:ext cx="10272889" cy="866775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56DB955-1359-96AC-8E7A-B79CD457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1299568"/>
          </a:xfrm>
        </p:spPr>
        <p:txBody>
          <a:bodyPr>
            <a:noAutofit/>
          </a:bodyPr>
          <a:lstStyle/>
          <a:p>
            <a:r>
              <a:rPr lang="ru-RU" dirty="0"/>
              <a:t>Федеральный закон от 29.12.2022 № 629-ФЗ «О внесении изменений в статью 46 Федерального закона «Об основах охраны здоровья граждан в Российской Федерации</a:t>
            </a:r>
            <a:r>
              <a:rPr lang="en-US" dirty="0"/>
              <a:t>»</a:t>
            </a:r>
            <a:r>
              <a:rPr lang="ru-RU" dirty="0"/>
              <a:t> и статью 23 Федерального закона «О безопасности дорожного движения»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B9CCD9-E61B-7E54-A1B4-7B4444BE1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C12B62D-37C0-C6A5-01E0-0E6D79037763}"/>
              </a:ext>
            </a:extLst>
          </p:cNvPr>
          <p:cNvSpPr txBox="1">
            <a:spLocks/>
          </p:cNvSpPr>
          <p:nvPr/>
        </p:nvSpPr>
        <p:spPr>
          <a:xfrm>
            <a:off x="5448402" y="1557026"/>
            <a:ext cx="6286397" cy="3502837"/>
          </a:xfrm>
          <a:prstGeom prst="accentCallout2">
            <a:avLst>
              <a:gd name="adj1" fmla="val 47755"/>
              <a:gd name="adj2" fmla="val -4434"/>
              <a:gd name="adj3" fmla="val 16847"/>
              <a:gd name="adj4" fmla="val -14181"/>
              <a:gd name="adj5" fmla="val 16784"/>
              <a:gd name="adj6" fmla="val -2564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80000" tIns="180000" rIns="180000" bIns="180000" anchor="ctr" anchorCtr="1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none" spc="0" baseline="0">
                <a:ln w="66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tx1"/>
                </a:solidFill>
              </a:rPr>
              <a:t>... </a:t>
            </a:r>
            <a:r>
              <a:rPr lang="ru-RU" sz="2400" b="0" dirty="0">
                <a:solidFill>
                  <a:schemeClr val="tx1"/>
                </a:solidFill>
              </a:rPr>
              <a:t>допускается проведение медицинских осмотров, указанных в пунктах 4, 4</a:t>
            </a:r>
            <a:r>
              <a:rPr lang="ru-RU" sz="2400" b="0" baseline="30000" dirty="0">
                <a:solidFill>
                  <a:schemeClr val="tx1"/>
                </a:solidFill>
              </a:rPr>
              <a:t>1</a:t>
            </a:r>
            <a:r>
              <a:rPr lang="ru-RU" sz="2400" b="0" dirty="0">
                <a:solidFill>
                  <a:schemeClr val="tx1"/>
                </a:solidFill>
              </a:rPr>
              <a:t> и 5 части</a:t>
            </a:r>
            <a:r>
              <a:rPr lang="en-US" sz="2400" b="0" dirty="0">
                <a:solidFill>
                  <a:schemeClr val="tx1"/>
                </a:solidFill>
              </a:rPr>
              <a:t> </a:t>
            </a:r>
            <a:r>
              <a:rPr lang="ru-RU" sz="2400" b="0" dirty="0">
                <a:solidFill>
                  <a:schemeClr val="tx1"/>
                </a:solidFill>
              </a:rPr>
              <a:t>2 статьи 46,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с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ru-RU" sz="2600" dirty="0">
                <a:solidFill>
                  <a:schemeClr val="tx1"/>
                </a:solidFill>
              </a:rPr>
              <a:t>использованием меди</a:t>
            </a:r>
            <a:r>
              <a:rPr lang="en-US" sz="2600" dirty="0">
                <a:solidFill>
                  <a:schemeClr val="tx1"/>
                </a:solidFill>
              </a:rPr>
              <a:t>­</a:t>
            </a:r>
            <a:r>
              <a:rPr lang="ru-RU" sz="2600" dirty="0">
                <a:solidFill>
                  <a:schemeClr val="tx1"/>
                </a:solidFill>
              </a:rPr>
              <a:t>цинских изделий, обеспечивающих автоматизированную дистанционную передачу информации о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ru-RU" sz="2600" dirty="0">
                <a:solidFill>
                  <a:schemeClr val="tx1"/>
                </a:solidFill>
              </a:rPr>
              <a:t>состоянии здоровья работ</a:t>
            </a:r>
            <a:r>
              <a:rPr lang="en-US" sz="2600" dirty="0">
                <a:solidFill>
                  <a:schemeClr val="tx1"/>
                </a:solidFill>
              </a:rPr>
              <a:t>­</a:t>
            </a:r>
            <a:r>
              <a:rPr lang="ru-RU" sz="2600" dirty="0">
                <a:solidFill>
                  <a:schemeClr val="tx1"/>
                </a:solidFill>
              </a:rPr>
              <a:t>ников и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ru-RU" sz="2600" dirty="0">
                <a:solidFill>
                  <a:schemeClr val="tx1"/>
                </a:solidFill>
              </a:rPr>
              <a:t>дистанционный контроль состояния их здоровья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0" dirty="0">
                <a:solidFill>
                  <a:schemeClr val="tx1"/>
                </a:solidFill>
              </a:rPr>
              <a:t>...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FC776F5-D287-5F5D-932A-087454C40393}"/>
              </a:ext>
            </a:extLst>
          </p:cNvPr>
          <p:cNvSpPr txBox="1">
            <a:spLocks/>
          </p:cNvSpPr>
          <p:nvPr/>
        </p:nvSpPr>
        <p:spPr>
          <a:xfrm>
            <a:off x="240937" y="5258576"/>
            <a:ext cx="5207465" cy="867747"/>
          </a:xfrm>
          <a:prstGeom prst="rect">
            <a:avLst/>
          </a:prstGeom>
        </p:spPr>
        <p:txBody>
          <a:bodyPr lIns="180000" tIns="180000" rIns="180000" bIns="180000" anchor="ctr" anchorCtr="1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none" spc="0" baseline="0">
                <a:ln w="66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0652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F0FB3-538E-460C-9099-4138329C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530127"/>
          </a:xfrm>
        </p:spPr>
        <p:txBody>
          <a:bodyPr vert="horz" wrap="square" lIns="72000" tIns="72000" rIns="72000" bIns="72000" rtlCol="0" anchor="ctr">
            <a:spAutoFit/>
          </a:bodyPr>
          <a:lstStyle/>
          <a:p>
            <a:r>
              <a:rPr lang="ru-RU" dirty="0"/>
              <a:t>Проект Порядка диспансерного наблюдения работающих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898E19-7342-09EA-C05A-A55E64D58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F67DD-CBE1-436C-8598-DE1106766FCE}"/>
              </a:ext>
            </a:extLst>
          </p:cNvPr>
          <p:cNvSpPr txBox="1"/>
          <p:nvPr/>
        </p:nvSpPr>
        <p:spPr>
          <a:xfrm>
            <a:off x="311791" y="817485"/>
            <a:ext cx="1156841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600"/>
              </a:spcAft>
            </a:pPr>
            <a:r>
              <a:rPr lang="ru-RU" sz="1600" b="1" dirty="0">
                <a:solidFill>
                  <a:srgbClr val="5C314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Разработан в соответствии с абзацем 54 раздела </a:t>
            </a:r>
            <a:r>
              <a:rPr lang="en-US" sz="1600" b="1" dirty="0">
                <a:solidFill>
                  <a:srgbClr val="5C314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</a:t>
            </a:r>
            <a:r>
              <a:rPr lang="ru-RU" sz="1600" b="1" dirty="0">
                <a:solidFill>
                  <a:srgbClr val="5C314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Программы государственных гарантий бесплатного оказания</a:t>
            </a:r>
            <a:br>
              <a:rPr lang="ru-RU" sz="1600" b="1" dirty="0">
                <a:solidFill>
                  <a:srgbClr val="5C314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C314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гражданам медицинской помощи на 2024 год и на плановый период 2025 и 2026 годов,</a:t>
            </a:r>
            <a:br>
              <a:rPr lang="ru-RU" sz="1600" b="1" dirty="0">
                <a:solidFill>
                  <a:srgbClr val="5C314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C314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утвержденной постановлением Правительства Российской Федерации от 28 декабря 2023 г. №2353</a:t>
            </a:r>
            <a:endParaRPr lang="ru-RU" sz="1600" b="1" u="sng" dirty="0">
              <a:solidFill>
                <a:srgbClr val="5C314F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4400" algn="just">
              <a:spcAft>
                <a:spcPts val="600"/>
              </a:spcAf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 отношении работающих застрахованных лиц по месту осуществления служебной деятельности может быть организовано проведение диспансерного наблюдения в целях профилактики развития профессиональных заболеваний или осложнений, обострений ранее сформированных хронических неинфекционных заболеваний</a:t>
            </a:r>
          </a:p>
          <a:p>
            <a:pPr indent="450215" algn="just">
              <a:spcAft>
                <a:spcPts val="600"/>
              </a:spcAft>
            </a:pPr>
            <a:r>
              <a:rPr lang="ru-RU" sz="1600" b="1" u="sng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Организация диспансерного наблюдения работающих граждан может осуществляться: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при наличии у работодателя подразделения (кабинет врача, здравпункт, медицинский кабинет, медицинская часть и другие подразделения), оказывающего медицинскую помощь работникам организации силами и средствами такого подразделения;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при отсутствии у работодателя указанного подразделения путем заключения работодателем договора с государственной (муниципальной) медицинской организацией любой подведомственности, участвующей в базовой (территориальной) программе обязательного медицинского страхования и имеющей материально-техническую базу и медицинских работников, необходимых для проведения диспансерного наблюдения работающего гражданина (с оплатой такой медицинской помощи по отдельным реестрам счетов в порядке, устанавливаемом Министерством здравоохранения Российской Федерации).</a:t>
            </a:r>
          </a:p>
          <a:p>
            <a:pPr indent="284400" algn="just">
              <a:spcAft>
                <a:spcPts val="600"/>
              </a:spcAf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Копия договора о проведении диспансерного наблюдения работающих граждан между работодателем и указанной медицинской организацией, </a:t>
            </a:r>
            <a:r>
              <a:rPr lang="ru-RU" sz="1600" u="sng" dirty="0">
                <a:latin typeface="Arial Narrow" panose="020B0606020202030204" pitchFamily="34" charset="0"/>
                <a:cs typeface="Arial" panose="020B0604020202020204" pitchFamily="34" charset="0"/>
              </a:rPr>
              <a:t>направляется медицинской организацией в территориальный фонд обязательного медицинского страхования соответствующего субъекта Российской Федерации в целях последующей оплаты оказанных комплексных посещений по диспансеризации работающих граждан в рамках отдельных реестров счетов. </a:t>
            </a:r>
          </a:p>
          <a:p>
            <a:pPr indent="284400" algn="just">
              <a:spcAft>
                <a:spcPts val="600"/>
              </a:spcAf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Диспансерное наблюдение работающего гражданина также может быть проведено </a:t>
            </a:r>
            <a:r>
              <a:rPr lang="ru-RU" sz="1600" u="sng" dirty="0">
                <a:latin typeface="Arial Narrow" panose="020B0606020202030204" pitchFamily="34" charset="0"/>
                <a:cs typeface="Arial" panose="020B0604020202020204" pitchFamily="34" charset="0"/>
              </a:rPr>
              <a:t>силами медицинской организации, к которой прикреплен работающий гражданин, с использованием выездных методов работы и организацией осмотров и исследований по месту осуществления гражданином служебной деятельности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1600" b="1" u="sng" dirty="0">
              <a:solidFill>
                <a:srgbClr val="5C314F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2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E5E17-0011-6C22-D79A-767D9D40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530127"/>
          </a:xfrm>
        </p:spPr>
        <p:txBody>
          <a:bodyPr vert="horz" wrap="square" lIns="72000" tIns="72000" rIns="72000" bIns="72000" rtlCol="0" anchor="ctr">
            <a:spAutoFit/>
          </a:bodyPr>
          <a:lstStyle/>
          <a:p>
            <a:r>
              <a:rPr lang="ru-RU" dirty="0"/>
              <a:t>Гармонизация ПМО и диспансерного наблюдения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7997F00-C7F5-A4B6-0F7A-E3BB769B0E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E3B9DDE-A181-49EE-B46A-7CEF406BA7B3}"/>
              </a:ext>
            </a:extLst>
          </p:cNvPr>
          <p:cNvGrpSpPr/>
          <p:nvPr/>
        </p:nvGrpSpPr>
        <p:grpSpPr>
          <a:xfrm>
            <a:off x="206225" y="910540"/>
            <a:ext cx="7997975" cy="2060608"/>
            <a:chOff x="206225" y="579863"/>
            <a:chExt cx="7997975" cy="20606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528EAB6-18FD-D77E-1A5E-8AE6D8D7B6EB}"/>
                </a:ext>
              </a:extLst>
            </p:cNvPr>
            <p:cNvSpPr/>
            <p:nvPr/>
          </p:nvSpPr>
          <p:spPr>
            <a:xfrm>
              <a:off x="206225" y="579863"/>
              <a:ext cx="7997975" cy="76095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Обязательные предварительные и периодические медицинские осмотры</a:t>
              </a:r>
              <a:br>
                <a:rPr lang="ru-RU" sz="2000" b="1" dirty="0">
                  <a:solidFill>
                    <a:srgbClr val="5C314F"/>
                  </a:solidFill>
                  <a:latin typeface="Arial Narrow" panose="020B0606020202030204" pitchFamily="34" charset="0"/>
                </a:rPr>
              </a:br>
              <a:r>
                <a:rPr lang="ru-RU" sz="2000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(за счёт средств работодателя)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2C7F7CB-4F9D-D7B0-D3D1-43D9D5634D11}"/>
                </a:ext>
              </a:extLst>
            </p:cNvPr>
            <p:cNvSpPr/>
            <p:nvPr/>
          </p:nvSpPr>
          <p:spPr>
            <a:xfrm>
              <a:off x="461065" y="1458150"/>
              <a:ext cx="7743135" cy="69940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72000" rIns="72000" bIns="72000" rtlCol="0" anchor="ctr">
              <a:spAutoFit/>
            </a:bodyPr>
            <a:lstStyle/>
            <a:p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работники, занятые на тяжелой работе и на работах с вредными и (или) опасными условиями труда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67ED2B7-8EBF-CE8D-FFBF-3C1B0CA1638B}"/>
                </a:ext>
              </a:extLst>
            </p:cNvPr>
            <p:cNvSpPr/>
            <p:nvPr/>
          </p:nvSpPr>
          <p:spPr>
            <a:xfrm>
              <a:off x="461065" y="2218066"/>
              <a:ext cx="7743135" cy="42240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72000" rIns="72000" bIns="72000" rtlCol="0" anchor="ctr">
              <a:spAutoFit/>
            </a:bodyPr>
            <a:lstStyle/>
            <a:p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декретированные контингенты</a:t>
              </a: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9C787B98-FD14-EE76-C38D-863710F3CC25}"/>
                </a:ext>
              </a:extLst>
            </p:cNvPr>
            <p:cNvSpPr/>
            <p:nvPr/>
          </p:nvSpPr>
          <p:spPr>
            <a:xfrm>
              <a:off x="255139" y="1340820"/>
              <a:ext cx="252413" cy="464168"/>
            </a:xfrm>
            <a:custGeom>
              <a:avLst/>
              <a:gdLst>
                <a:gd name="connsiteX0" fmla="*/ 0 w 616226"/>
                <a:gd name="connsiteY0" fmla="*/ 0 h 546652"/>
                <a:gd name="connsiteX1" fmla="*/ 0 w 616226"/>
                <a:gd name="connsiteY1" fmla="*/ 546652 h 546652"/>
                <a:gd name="connsiteX2" fmla="*/ 616226 w 616226"/>
                <a:gd name="connsiteY2" fmla="*/ 546652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226" h="546652">
                  <a:moveTo>
                    <a:pt x="0" y="0"/>
                  </a:moveTo>
                  <a:lnTo>
                    <a:pt x="0" y="546652"/>
                  </a:lnTo>
                  <a:lnTo>
                    <a:pt x="616226" y="54665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CB66E501-6AEF-1606-6623-CA82EA63569F}"/>
                </a:ext>
              </a:extLst>
            </p:cNvPr>
            <p:cNvSpPr/>
            <p:nvPr/>
          </p:nvSpPr>
          <p:spPr>
            <a:xfrm>
              <a:off x="255139" y="1340821"/>
              <a:ext cx="298899" cy="1092817"/>
            </a:xfrm>
            <a:custGeom>
              <a:avLst/>
              <a:gdLst>
                <a:gd name="connsiteX0" fmla="*/ 0 w 616226"/>
                <a:gd name="connsiteY0" fmla="*/ 0 h 546652"/>
                <a:gd name="connsiteX1" fmla="*/ 0 w 616226"/>
                <a:gd name="connsiteY1" fmla="*/ 546652 h 546652"/>
                <a:gd name="connsiteX2" fmla="*/ 616226 w 616226"/>
                <a:gd name="connsiteY2" fmla="*/ 546652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226" h="546652">
                  <a:moveTo>
                    <a:pt x="0" y="0"/>
                  </a:moveTo>
                  <a:lnTo>
                    <a:pt x="0" y="546652"/>
                  </a:lnTo>
                  <a:lnTo>
                    <a:pt x="616226" y="54665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Стрелка: вверх-вниз 8">
            <a:extLst>
              <a:ext uri="{FF2B5EF4-FFF2-40B4-BE49-F238E27FC236}">
                <a16:creationId xmlns:a16="http://schemas.microsoft.com/office/drawing/2014/main" id="{3837223B-70FC-3BE3-74A4-ACAEB5DC10CD}"/>
              </a:ext>
            </a:extLst>
          </p:cNvPr>
          <p:cNvSpPr/>
          <p:nvPr/>
        </p:nvSpPr>
        <p:spPr>
          <a:xfrm>
            <a:off x="4060432" y="3124713"/>
            <a:ext cx="289560" cy="915840"/>
          </a:xfrm>
          <a:prstGeom prst="upDownArrow">
            <a:avLst>
              <a:gd name="adj1" fmla="val 46522"/>
              <a:gd name="adj2" fmla="val 117654"/>
            </a:avLst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с вырезом 10">
            <a:extLst>
              <a:ext uri="{FF2B5EF4-FFF2-40B4-BE49-F238E27FC236}">
                <a16:creationId xmlns:a16="http://schemas.microsoft.com/office/drawing/2014/main" id="{5A2AF234-32E9-25AF-8427-4A2BB198BA2F}"/>
              </a:ext>
            </a:extLst>
          </p:cNvPr>
          <p:cNvSpPr/>
          <p:nvPr/>
        </p:nvSpPr>
        <p:spPr>
          <a:xfrm>
            <a:off x="8410126" y="1963544"/>
            <a:ext cx="978408" cy="484632"/>
          </a:xfrm>
          <a:prstGeom prst="notchedRightArrow">
            <a:avLst>
              <a:gd name="adj1" fmla="val 50000"/>
              <a:gd name="adj2" fmla="val 89308"/>
            </a:avLst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A573F02-8B48-22F3-431B-F4095BE6B8EC}"/>
              </a:ext>
            </a:extLst>
          </p:cNvPr>
          <p:cNvSpPr/>
          <p:nvPr/>
        </p:nvSpPr>
        <p:spPr>
          <a:xfrm>
            <a:off x="9551505" y="910539"/>
            <a:ext cx="2295938" cy="3776165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E0F234D-6B4A-8C18-5E62-51489A4AB161}"/>
              </a:ext>
            </a:extLst>
          </p:cNvPr>
          <p:cNvGrpSpPr/>
          <p:nvPr/>
        </p:nvGrpSpPr>
        <p:grpSpPr>
          <a:xfrm>
            <a:off x="206225" y="4217530"/>
            <a:ext cx="7997974" cy="2318581"/>
            <a:chOff x="206226" y="3798398"/>
            <a:chExt cx="7997974" cy="231858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584862C-2F64-AEDE-60F6-BF926C5A8FD9}"/>
                </a:ext>
              </a:extLst>
            </p:cNvPr>
            <p:cNvSpPr/>
            <p:nvPr/>
          </p:nvSpPr>
          <p:spPr>
            <a:xfrm>
              <a:off x="206226" y="3798398"/>
              <a:ext cx="7997974" cy="453183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Диспансерное наблюдение работающих граждан </a:t>
              </a:r>
              <a:r>
                <a:rPr lang="ru-RU" sz="2000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(за счёт средств ОМС)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A43F504-323A-6261-2844-5E77DD332CED}"/>
                </a:ext>
              </a:extLst>
            </p:cNvPr>
            <p:cNvSpPr/>
            <p:nvPr/>
          </p:nvSpPr>
          <p:spPr>
            <a:xfrm>
              <a:off x="461065" y="4351499"/>
              <a:ext cx="3320359" cy="69940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72000" rIns="72000" bIns="72000" rtlCol="0" anchor="ctr">
              <a:spAutoFit/>
            </a:bodyPr>
            <a:lstStyle/>
            <a:p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Болезни сердечно-сосудистой системы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466791E-99D0-E08D-EFC5-B1D712840BE7}"/>
                </a:ext>
              </a:extLst>
            </p:cNvPr>
            <p:cNvSpPr/>
            <p:nvPr/>
          </p:nvSpPr>
          <p:spPr>
            <a:xfrm>
              <a:off x="461065" y="5113338"/>
              <a:ext cx="3320359" cy="42240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72000" rIns="72000" bIns="72000" rtlCol="0" anchor="ctr">
              <a:spAutoFit/>
            </a:bodyPr>
            <a:lstStyle/>
            <a:p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Болезни системы пищеварения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C8C11E5-C79E-DCDB-085F-AAD8CDA75F7C}"/>
                </a:ext>
              </a:extLst>
            </p:cNvPr>
            <p:cNvSpPr/>
            <p:nvPr/>
          </p:nvSpPr>
          <p:spPr>
            <a:xfrm>
              <a:off x="461065" y="5694574"/>
              <a:ext cx="3320359" cy="42240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72000" rIns="72000" bIns="72000" rtlCol="0" anchor="ctr">
              <a:spAutoFit/>
            </a:bodyPr>
            <a:lstStyle/>
            <a:p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Болезни органов дыхания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3198907-FED5-E07E-B6FA-FFFD43E1D71C}"/>
                </a:ext>
              </a:extLst>
            </p:cNvPr>
            <p:cNvSpPr/>
            <p:nvPr/>
          </p:nvSpPr>
          <p:spPr>
            <a:xfrm>
              <a:off x="4474171" y="4354308"/>
              <a:ext cx="3730029" cy="69940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72000" rIns="72000" bIns="72000" rtlCol="0" anchor="ctr">
              <a:spAutoFit/>
            </a:bodyPr>
            <a:lstStyle/>
            <a:p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Болезни эндокринной системы</a:t>
              </a:r>
              <a:b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</a:br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(</a:t>
              </a:r>
              <a:r>
                <a:rPr lang="ru-RU" dirty="0" err="1">
                  <a:solidFill>
                    <a:srgbClr val="5C314F"/>
                  </a:solidFill>
                  <a:latin typeface="Arial Narrow" panose="020B0606020202030204" pitchFamily="34" charset="0"/>
                </a:rPr>
                <a:t>предиабет</a:t>
              </a:r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, сахарный диабет 2 типа)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752AEE5-25DA-01F1-AADD-3FB6B7821D57}"/>
                </a:ext>
              </a:extLst>
            </p:cNvPr>
            <p:cNvSpPr/>
            <p:nvPr/>
          </p:nvSpPr>
          <p:spPr>
            <a:xfrm>
              <a:off x="4474171" y="5162940"/>
              <a:ext cx="3730029" cy="42240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72000" rIns="72000" bIns="72000" rtlCol="0" anchor="ctr">
              <a:spAutoFit/>
            </a:bodyPr>
            <a:lstStyle/>
            <a:p>
              <a:r>
                <a:rPr lang="ru-RU" dirty="0">
                  <a:solidFill>
                    <a:srgbClr val="5C314F"/>
                  </a:solidFill>
                  <a:latin typeface="Arial Narrow" panose="020B0606020202030204" pitchFamily="34" charset="0"/>
                </a:rPr>
                <a:t>Последствия перенесённых ОНМК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8C27D735-CD01-3741-BF4F-7672D9A6F66C}"/>
                </a:ext>
              </a:extLst>
            </p:cNvPr>
            <p:cNvSpPr/>
            <p:nvPr/>
          </p:nvSpPr>
          <p:spPr>
            <a:xfrm>
              <a:off x="4474171" y="5694573"/>
              <a:ext cx="3730029" cy="42240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72000" rIns="72000" bIns="72000" rtlCol="0" anchor="ctr">
              <a:spAutoFit/>
            </a:bodyPr>
            <a:lstStyle/>
            <a:p>
              <a:r>
                <a:rPr lang="ru-RU" dirty="0" err="1">
                  <a:solidFill>
                    <a:srgbClr val="5C314F"/>
                  </a:solidFill>
                  <a:latin typeface="Arial Narrow" panose="020B0606020202030204" pitchFamily="34" charset="0"/>
                </a:rPr>
                <a:t>Гиперхолестеринемия</a:t>
              </a:r>
              <a:endParaRPr lang="ru-RU" dirty="0">
                <a:solidFill>
                  <a:srgbClr val="5C314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717AE6E9-F761-4070-245D-4A80975B4270}"/>
                </a:ext>
              </a:extLst>
            </p:cNvPr>
            <p:cNvSpPr/>
            <p:nvPr/>
          </p:nvSpPr>
          <p:spPr>
            <a:xfrm>
              <a:off x="255139" y="4245080"/>
              <a:ext cx="298899" cy="1661088"/>
            </a:xfrm>
            <a:custGeom>
              <a:avLst/>
              <a:gdLst>
                <a:gd name="connsiteX0" fmla="*/ 0 w 616226"/>
                <a:gd name="connsiteY0" fmla="*/ 0 h 546652"/>
                <a:gd name="connsiteX1" fmla="*/ 0 w 616226"/>
                <a:gd name="connsiteY1" fmla="*/ 546652 h 546652"/>
                <a:gd name="connsiteX2" fmla="*/ 616226 w 616226"/>
                <a:gd name="connsiteY2" fmla="*/ 546652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226" h="546652">
                  <a:moveTo>
                    <a:pt x="0" y="0"/>
                  </a:moveTo>
                  <a:lnTo>
                    <a:pt x="0" y="546652"/>
                  </a:lnTo>
                  <a:lnTo>
                    <a:pt x="616226" y="54665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6D224057-A8FA-679F-4939-F1890DDCC4A2}"/>
                </a:ext>
              </a:extLst>
            </p:cNvPr>
            <p:cNvSpPr/>
            <p:nvPr/>
          </p:nvSpPr>
          <p:spPr>
            <a:xfrm>
              <a:off x="4237158" y="4245080"/>
              <a:ext cx="298899" cy="1661088"/>
            </a:xfrm>
            <a:custGeom>
              <a:avLst/>
              <a:gdLst>
                <a:gd name="connsiteX0" fmla="*/ 0 w 616226"/>
                <a:gd name="connsiteY0" fmla="*/ 0 h 546652"/>
                <a:gd name="connsiteX1" fmla="*/ 0 w 616226"/>
                <a:gd name="connsiteY1" fmla="*/ 546652 h 546652"/>
                <a:gd name="connsiteX2" fmla="*/ 616226 w 616226"/>
                <a:gd name="connsiteY2" fmla="*/ 546652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226" h="546652">
                  <a:moveTo>
                    <a:pt x="0" y="0"/>
                  </a:moveTo>
                  <a:lnTo>
                    <a:pt x="0" y="546652"/>
                  </a:lnTo>
                  <a:lnTo>
                    <a:pt x="616226" y="54665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2ACE04A-626B-96F8-91F6-2917E92543CA}"/>
                </a:ext>
              </a:extLst>
            </p:cNvPr>
            <p:cNvSpPr/>
            <p:nvPr/>
          </p:nvSpPr>
          <p:spPr>
            <a:xfrm>
              <a:off x="255139" y="4245080"/>
              <a:ext cx="298899" cy="1085745"/>
            </a:xfrm>
            <a:custGeom>
              <a:avLst/>
              <a:gdLst>
                <a:gd name="connsiteX0" fmla="*/ 0 w 616226"/>
                <a:gd name="connsiteY0" fmla="*/ 0 h 546652"/>
                <a:gd name="connsiteX1" fmla="*/ 0 w 616226"/>
                <a:gd name="connsiteY1" fmla="*/ 546652 h 546652"/>
                <a:gd name="connsiteX2" fmla="*/ 616226 w 616226"/>
                <a:gd name="connsiteY2" fmla="*/ 546652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226" h="546652">
                  <a:moveTo>
                    <a:pt x="0" y="0"/>
                  </a:moveTo>
                  <a:lnTo>
                    <a:pt x="0" y="546652"/>
                  </a:lnTo>
                  <a:lnTo>
                    <a:pt x="616226" y="54665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1E2E38C4-7F4A-9971-A18F-8F963BB22BAA}"/>
                </a:ext>
              </a:extLst>
            </p:cNvPr>
            <p:cNvSpPr/>
            <p:nvPr/>
          </p:nvSpPr>
          <p:spPr>
            <a:xfrm>
              <a:off x="4237158" y="4245080"/>
              <a:ext cx="298899" cy="1127020"/>
            </a:xfrm>
            <a:custGeom>
              <a:avLst/>
              <a:gdLst>
                <a:gd name="connsiteX0" fmla="*/ 0 w 616226"/>
                <a:gd name="connsiteY0" fmla="*/ 0 h 546652"/>
                <a:gd name="connsiteX1" fmla="*/ 0 w 616226"/>
                <a:gd name="connsiteY1" fmla="*/ 546652 h 546652"/>
                <a:gd name="connsiteX2" fmla="*/ 616226 w 616226"/>
                <a:gd name="connsiteY2" fmla="*/ 546652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226" h="546652">
                  <a:moveTo>
                    <a:pt x="0" y="0"/>
                  </a:moveTo>
                  <a:lnTo>
                    <a:pt x="0" y="546652"/>
                  </a:lnTo>
                  <a:lnTo>
                    <a:pt x="616226" y="54665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DF017029-E1ED-BC84-BD1B-6AD3A04EFF7D}"/>
                </a:ext>
              </a:extLst>
            </p:cNvPr>
            <p:cNvSpPr/>
            <p:nvPr/>
          </p:nvSpPr>
          <p:spPr>
            <a:xfrm>
              <a:off x="255139" y="4245080"/>
              <a:ext cx="298899" cy="456121"/>
            </a:xfrm>
            <a:custGeom>
              <a:avLst/>
              <a:gdLst>
                <a:gd name="connsiteX0" fmla="*/ 0 w 616226"/>
                <a:gd name="connsiteY0" fmla="*/ 0 h 546652"/>
                <a:gd name="connsiteX1" fmla="*/ 0 w 616226"/>
                <a:gd name="connsiteY1" fmla="*/ 546652 h 546652"/>
                <a:gd name="connsiteX2" fmla="*/ 616226 w 616226"/>
                <a:gd name="connsiteY2" fmla="*/ 546652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226" h="546652">
                  <a:moveTo>
                    <a:pt x="0" y="0"/>
                  </a:moveTo>
                  <a:lnTo>
                    <a:pt x="0" y="546652"/>
                  </a:lnTo>
                  <a:lnTo>
                    <a:pt x="616226" y="54665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817F76B9-F739-2ACC-03A9-62DC2A90EE12}"/>
                </a:ext>
              </a:extLst>
            </p:cNvPr>
            <p:cNvSpPr/>
            <p:nvPr/>
          </p:nvSpPr>
          <p:spPr>
            <a:xfrm>
              <a:off x="4237158" y="4245080"/>
              <a:ext cx="298899" cy="456120"/>
            </a:xfrm>
            <a:custGeom>
              <a:avLst/>
              <a:gdLst>
                <a:gd name="connsiteX0" fmla="*/ 0 w 616226"/>
                <a:gd name="connsiteY0" fmla="*/ 0 h 546652"/>
                <a:gd name="connsiteX1" fmla="*/ 0 w 616226"/>
                <a:gd name="connsiteY1" fmla="*/ 546652 h 546652"/>
                <a:gd name="connsiteX2" fmla="*/ 616226 w 616226"/>
                <a:gd name="connsiteY2" fmla="*/ 546652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226" h="546652">
                  <a:moveTo>
                    <a:pt x="0" y="0"/>
                  </a:moveTo>
                  <a:lnTo>
                    <a:pt x="0" y="546652"/>
                  </a:lnTo>
                  <a:lnTo>
                    <a:pt x="616226" y="54665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id="{C5FE27AA-1CCE-A3F7-AEB0-A784E5B59B9B}"/>
              </a:ext>
            </a:extLst>
          </p:cNvPr>
          <p:cNvSpPr/>
          <p:nvPr/>
        </p:nvSpPr>
        <p:spPr>
          <a:xfrm>
            <a:off x="9551505" y="2759944"/>
            <a:ext cx="2295938" cy="3776165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с вырезом 18">
            <a:extLst>
              <a:ext uri="{FF2B5EF4-FFF2-40B4-BE49-F238E27FC236}">
                <a16:creationId xmlns:a16="http://schemas.microsoft.com/office/drawing/2014/main" id="{D9801B69-3180-5DCF-4941-BBAD0E03B230}"/>
              </a:ext>
            </a:extLst>
          </p:cNvPr>
          <p:cNvSpPr/>
          <p:nvPr/>
        </p:nvSpPr>
        <p:spPr>
          <a:xfrm>
            <a:off x="8410126" y="4878016"/>
            <a:ext cx="978408" cy="484632"/>
          </a:xfrm>
          <a:prstGeom prst="notchedRightArrow">
            <a:avLst>
              <a:gd name="adj1" fmla="val 50000"/>
              <a:gd name="adj2" fmla="val 89308"/>
            </a:avLst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42EB28D-B70D-A341-15FB-6E2A5E472372}"/>
              </a:ext>
            </a:extLst>
          </p:cNvPr>
          <p:cNvSpPr/>
          <p:nvPr/>
        </p:nvSpPr>
        <p:spPr>
          <a:xfrm>
            <a:off x="9433480" y="1671497"/>
            <a:ext cx="2531988" cy="7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72000" bIns="72000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5C314F"/>
                </a:solidFill>
                <a:latin typeface="Arial Narrow" panose="020B0606020202030204" pitchFamily="34" charset="0"/>
              </a:rPr>
              <a:t>Результаты прохождения ПМО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64E3C7-115D-382A-59F2-3CB1014A18AC}"/>
              </a:ext>
            </a:extLst>
          </p:cNvPr>
          <p:cNvSpPr/>
          <p:nvPr/>
        </p:nvSpPr>
        <p:spPr>
          <a:xfrm>
            <a:off x="9433480" y="4722496"/>
            <a:ext cx="2531988" cy="106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72000" bIns="72000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5C314F"/>
                </a:solidFill>
                <a:latin typeface="Arial Narrow" panose="020B0606020202030204" pitchFamily="34" charset="0"/>
              </a:rPr>
              <a:t>Результаты прохождения диспансеризации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D2FDB4A-8A8E-BA07-2291-F61A5DDB222F}"/>
              </a:ext>
            </a:extLst>
          </p:cNvPr>
          <p:cNvSpPr/>
          <p:nvPr/>
        </p:nvSpPr>
        <p:spPr>
          <a:xfrm>
            <a:off x="9433480" y="3060315"/>
            <a:ext cx="2531988" cy="106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72000" bIns="72000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5C314F"/>
                </a:solidFill>
                <a:latin typeface="Arial Narrow" panose="020B0606020202030204" pitchFamily="34" charset="0"/>
              </a:rPr>
              <a:t>Взаимозачёт медицинских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26221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64EDCD-067F-D885-E444-54805483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1299568"/>
          </a:xfrm>
        </p:spPr>
        <p:txBody>
          <a:bodyPr/>
          <a:lstStyle/>
          <a:p>
            <a:r>
              <a:rPr lang="ru-RU" dirty="0"/>
              <a:t>Основные цели на 2024 год</a:t>
            </a:r>
            <a:br>
              <a:rPr lang="ru-RU" dirty="0"/>
            </a:br>
            <a:r>
              <a:rPr lang="ru-RU" dirty="0"/>
              <a:t>Актуализация базовых нормативных правовых актов, регламентирующих охрану здоровья работников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6B1855-0EC2-FFF2-82CB-A1F428B92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2C7DAC-BFCF-4A45-8E9A-5ACCFDEFDF6F}"/>
              </a:ext>
            </a:extLst>
          </p:cNvPr>
          <p:cNvPicPr/>
          <p:nvPr/>
        </p:nvPicPr>
        <p:blipFill rotWithShape="1">
          <a:blip r:embed="rId2"/>
          <a:srcRect l="46532" t="18658" r="27467" b="15396"/>
          <a:stretch/>
        </p:blipFill>
        <p:spPr bwMode="auto">
          <a:xfrm>
            <a:off x="155574" y="1313165"/>
            <a:ext cx="2959391" cy="372776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C7DBB8-B6DD-4692-B556-8D5AA04E94D0}"/>
              </a:ext>
            </a:extLst>
          </p:cNvPr>
          <p:cNvPicPr/>
          <p:nvPr/>
        </p:nvPicPr>
        <p:blipFill rotWithShape="1">
          <a:blip r:embed="rId3"/>
          <a:srcRect l="33191" t="11973" r="33939" b="4788"/>
          <a:stretch/>
        </p:blipFill>
        <p:spPr bwMode="auto">
          <a:xfrm>
            <a:off x="4371280" y="1299568"/>
            <a:ext cx="2959391" cy="372776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859D89-A3B1-4B64-B3B0-D50B867E4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10" y="1299568"/>
            <a:ext cx="2959392" cy="39888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A95535-69D7-462F-BCC2-D0E18E693E07}"/>
              </a:ext>
            </a:extLst>
          </p:cNvPr>
          <p:cNvPicPr/>
          <p:nvPr/>
        </p:nvPicPr>
        <p:blipFill rotWithShape="1">
          <a:blip r:embed="rId5"/>
          <a:srcRect l="14008" t="30715" r="51749" b="18926"/>
          <a:stretch/>
        </p:blipFill>
        <p:spPr bwMode="auto">
          <a:xfrm>
            <a:off x="6166964" y="3472459"/>
            <a:ext cx="2835416" cy="335260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0C900-405D-49BB-98FF-94D87E78157A}"/>
              </a:ext>
            </a:extLst>
          </p:cNvPr>
          <p:cNvPicPr/>
          <p:nvPr/>
        </p:nvPicPr>
        <p:blipFill rotWithShape="1">
          <a:blip r:embed="rId6"/>
          <a:srcRect l="33832" t="9692" r="33458" b="7640"/>
          <a:stretch/>
        </p:blipFill>
        <p:spPr bwMode="auto">
          <a:xfrm>
            <a:off x="1697257" y="3184540"/>
            <a:ext cx="2835416" cy="357538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482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8897F-D7E2-4D0A-9CB9-80CC9890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914848"/>
          </a:xfrm>
        </p:spPr>
        <p:txBody>
          <a:bodyPr/>
          <a:lstStyle/>
          <a:p>
            <a:r>
              <a:rPr lang="ru-RU" dirty="0"/>
              <a:t>Совершенствование нормативно-правовой базы по проведению экспертизы связи заболевания с профессией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865201-B8E7-0F3C-A25A-471B3C48A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6B6582-CCE8-45E6-8624-F60B4D447319}"/>
              </a:ext>
            </a:extLst>
          </p:cNvPr>
          <p:cNvPicPr/>
          <p:nvPr/>
        </p:nvPicPr>
        <p:blipFill rotWithShape="1">
          <a:blip r:embed="rId2"/>
          <a:srcRect l="33191" t="11973" r="33939" b="4788"/>
          <a:stretch/>
        </p:blipFill>
        <p:spPr bwMode="auto">
          <a:xfrm>
            <a:off x="2659310" y="1255403"/>
            <a:ext cx="2424418" cy="3309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6C53F-7A76-4659-8D7D-72AC282F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5402"/>
            <a:ext cx="2533475" cy="33491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5A4900-0FAF-4376-9E52-BF6F077E20FC}"/>
              </a:ext>
            </a:extLst>
          </p:cNvPr>
          <p:cNvPicPr/>
          <p:nvPr/>
        </p:nvPicPr>
        <p:blipFill rotWithShape="1">
          <a:blip r:embed="rId4"/>
          <a:srcRect l="28701" t="31642" r="28968" b="38142"/>
          <a:stretch/>
        </p:blipFill>
        <p:spPr bwMode="auto">
          <a:xfrm>
            <a:off x="109055" y="4845890"/>
            <a:ext cx="3018619" cy="1757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0CA2F44-5694-42A2-94A5-5E747409A2AC}"/>
              </a:ext>
            </a:extLst>
          </p:cNvPr>
          <p:cNvCxnSpPr>
            <a:cxnSpLocks/>
          </p:cNvCxnSpPr>
          <p:nvPr/>
        </p:nvCxnSpPr>
        <p:spPr>
          <a:xfrm>
            <a:off x="109056" y="4885437"/>
            <a:ext cx="2726423" cy="1374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9E3DB04-E4D2-46C8-A0BE-E31D88F94380}"/>
              </a:ext>
            </a:extLst>
          </p:cNvPr>
          <p:cNvCxnSpPr>
            <a:cxnSpLocks/>
          </p:cNvCxnSpPr>
          <p:nvPr/>
        </p:nvCxnSpPr>
        <p:spPr>
          <a:xfrm>
            <a:off x="2659310" y="1308133"/>
            <a:ext cx="2424418" cy="3256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F5E9566-0C14-4EA7-B352-E934E862529E}"/>
              </a:ext>
            </a:extLst>
          </p:cNvPr>
          <p:cNvCxnSpPr>
            <a:cxnSpLocks/>
          </p:cNvCxnSpPr>
          <p:nvPr/>
        </p:nvCxnSpPr>
        <p:spPr>
          <a:xfrm>
            <a:off x="109056" y="1308133"/>
            <a:ext cx="2424418" cy="3256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07D56A2-3543-4494-AF92-C31D161128B3}"/>
              </a:ext>
            </a:extLst>
          </p:cNvPr>
          <p:cNvCxnSpPr>
            <a:cxnSpLocks/>
          </p:cNvCxnSpPr>
          <p:nvPr/>
        </p:nvCxnSpPr>
        <p:spPr>
          <a:xfrm>
            <a:off x="5763935" y="966096"/>
            <a:ext cx="1" cy="61871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B891906-FD92-4698-B5CD-4C449D9580A1}"/>
              </a:ext>
            </a:extLst>
          </p:cNvPr>
          <p:cNvPicPr/>
          <p:nvPr/>
        </p:nvPicPr>
        <p:blipFill rotWithShape="1">
          <a:blip r:embed="rId5"/>
          <a:srcRect l="33992" t="11973" r="34367" b="7639"/>
          <a:stretch/>
        </p:blipFill>
        <p:spPr bwMode="auto">
          <a:xfrm>
            <a:off x="5861601" y="983459"/>
            <a:ext cx="2546286" cy="3323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9F8DB9-1BB6-47C2-937E-CE9C5012476E}"/>
              </a:ext>
            </a:extLst>
          </p:cNvPr>
          <p:cNvPicPr/>
          <p:nvPr/>
        </p:nvPicPr>
        <p:blipFill rotWithShape="1">
          <a:blip r:embed="rId6"/>
          <a:srcRect l="37681" t="20810" r="22875" b="54675"/>
          <a:stretch/>
        </p:blipFill>
        <p:spPr bwMode="auto">
          <a:xfrm>
            <a:off x="2439802" y="5074037"/>
            <a:ext cx="3252820" cy="1466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C3D8DA8-3080-4EE1-ACCB-90875D401855}"/>
              </a:ext>
            </a:extLst>
          </p:cNvPr>
          <p:cNvCxnSpPr>
            <a:cxnSpLocks/>
          </p:cNvCxnSpPr>
          <p:nvPr/>
        </p:nvCxnSpPr>
        <p:spPr>
          <a:xfrm>
            <a:off x="2449584" y="5113584"/>
            <a:ext cx="3252820" cy="1387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FA06665-344F-4426-964A-EBE9EC4A8D3F}"/>
              </a:ext>
            </a:extLst>
          </p:cNvPr>
          <p:cNvSpPr/>
          <p:nvPr/>
        </p:nvSpPr>
        <p:spPr>
          <a:xfrm>
            <a:off x="5870124" y="6388291"/>
            <a:ext cx="6114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i="1" u="sng" dirty="0">
                <a:solidFill>
                  <a:srgbClr val="476D2D"/>
                </a:solidFill>
              </a:rPr>
              <a:t>Новая форма санитарно-гигиенической характеристики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040E87C-B9E4-4807-BD85-39AE015ABC53}"/>
              </a:ext>
            </a:extLst>
          </p:cNvPr>
          <p:cNvSpPr/>
          <p:nvPr/>
        </p:nvSpPr>
        <p:spPr>
          <a:xfrm>
            <a:off x="8505552" y="1349780"/>
            <a:ext cx="3479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476D2D"/>
                </a:solidFill>
              </a:rPr>
              <a:t>Порядок проведения экспертизы связи заболевания с профессией и формы медицинского заключения о наличии или об отсутствии профессионального заболевания, порядка учета профессионального заболевания органом государственного санитарно-эпидемиологического контроля (надзора)</a:t>
            </a:r>
            <a:endParaRPr lang="ru-RU" sz="1600" b="1" u="sng" dirty="0">
              <a:solidFill>
                <a:srgbClr val="476D2D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0EB671A-218B-4A69-87BA-65EAE00336F6}"/>
              </a:ext>
            </a:extLst>
          </p:cNvPr>
          <p:cNvSpPr/>
          <p:nvPr/>
        </p:nvSpPr>
        <p:spPr>
          <a:xfrm>
            <a:off x="5870124" y="4339258"/>
            <a:ext cx="61663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Порядок проведения экспертизы связи заболевания с профессией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Извещение об установлении предварительного или заключительного диагноза профессионального заболевания, изменения или отмены заключительного диагноза профессионального заболевания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Журнал учета выданных медицинских заключений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Порядок учета профессионального заболевания органом государственного санитарно-эпидемиологического контроля (надзора), проводившим расследование обстоятельств и причин возникновения у работника профессионального заболевания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Протокол заседания врачебной комиссии по экспертизе связи заболевания с профессией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5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4698C-F7E4-429B-B98E-51B3E4B4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914848"/>
          </a:xfrm>
        </p:spPr>
        <p:txBody>
          <a:bodyPr/>
          <a:lstStyle/>
          <a:p>
            <a:r>
              <a:rPr lang="ru-RU" dirty="0"/>
              <a:t>Совершенствование нормативной правовой базы по организации проведения </a:t>
            </a:r>
            <a:br>
              <a:rPr lang="ru-RU" dirty="0"/>
            </a:br>
            <a:r>
              <a:rPr lang="ru-RU" dirty="0"/>
              <a:t>обязательных предварительных и периодических медицинских осмотров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7174FE-00F6-6CB9-BDF9-4E07EF82E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FE9E0E-73E2-D261-D326-D434134090EB}"/>
              </a:ext>
            </a:extLst>
          </p:cNvPr>
          <p:cNvGrpSpPr/>
          <p:nvPr/>
        </p:nvGrpSpPr>
        <p:grpSpPr>
          <a:xfrm>
            <a:off x="172813" y="1313477"/>
            <a:ext cx="11926481" cy="4941334"/>
            <a:chOff x="172813" y="836118"/>
            <a:chExt cx="11926481" cy="494133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D72EF2D-C7D2-4B66-BD40-5160384F637E}"/>
                </a:ext>
              </a:extLst>
            </p:cNvPr>
            <p:cNvPicPr/>
            <p:nvPr/>
          </p:nvPicPr>
          <p:blipFill rotWithShape="1">
            <a:blip r:embed="rId2"/>
            <a:srcRect l="46532" t="19385" r="28292" b="16016"/>
            <a:stretch/>
          </p:blipFill>
          <p:spPr bwMode="auto">
            <a:xfrm>
              <a:off x="172813" y="1521003"/>
              <a:ext cx="3061974" cy="4246880"/>
            </a:xfrm>
            <a:prstGeom prst="rect">
              <a:avLst/>
            </a:prstGeom>
            <a:ln w="38100" cap="sq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57A46B2-3E02-4992-8E68-D729297D669A}"/>
                </a:ext>
              </a:extLst>
            </p:cNvPr>
            <p:cNvSpPr/>
            <p:nvPr/>
          </p:nvSpPr>
          <p:spPr>
            <a:xfrm>
              <a:off x="3634451" y="2937453"/>
              <a:ext cx="8464843" cy="2246769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Порядок проведения обязательных предварительных (при поступлении на работу) и периодических</a:t>
              </a:r>
              <a:br>
                <a:rPr lang="ru-RU" sz="1400" dirty="0"/>
              </a:br>
              <a:r>
                <a:rPr lang="ru-RU" sz="1400" dirty="0"/>
                <a:t>(в течение трудовой деятельности) медицинских осмотров …,</a:t>
              </a:r>
              <a:br>
                <a:rPr lang="ru-RU" sz="1400" dirty="0"/>
              </a:br>
              <a:r>
                <a:rPr lang="ru-RU" sz="1400" dirty="0"/>
                <a:t>Работники организаций пищевой промышленности, общественного питания и торговли, водопроводных сооружений, медицинских организаций и детских учреждений, а также некоторых других работодателей проходят указанные медицинские осмотры в целях охраны здоровья населения, предупреждения возникновения и распространения заболеваний</a:t>
              </a:r>
            </a:p>
            <a:p>
              <a:pPr algn="ctr"/>
              <a:r>
                <a:rPr lang="ru-RU" sz="1400" b="1" i="1" u="sng" dirty="0"/>
                <a:t>Ч. 2 статьи 220 ТК РФ</a:t>
              </a:r>
            </a:p>
            <a:p>
              <a:pPr algn="ctr"/>
              <a:endParaRPr lang="ru-RU" sz="1400" b="1" i="1" u="sng" dirty="0"/>
            </a:p>
            <a:p>
              <a:pPr algn="ctr"/>
              <a:r>
                <a:rPr lang="ru-RU" sz="1400" dirty="0" err="1"/>
                <a:t>Пп</a:t>
              </a:r>
              <a:r>
                <a:rPr lang="ru-RU" sz="1400" dirty="0"/>
                <a:t>. 23-27 перечня выполняемых работ </a:t>
              </a:r>
            </a:p>
            <a:p>
              <a:pPr algn="ctr"/>
              <a:r>
                <a:rPr lang="ru-RU" sz="1400" dirty="0"/>
                <a:t>(в соответствии с приказом Минздрава России от 28 января 2021 г. № 29н )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5879C55-018E-40E6-BF4E-44E6365FB704}"/>
                </a:ext>
              </a:extLst>
            </p:cNvPr>
            <p:cNvSpPr/>
            <p:nvPr/>
          </p:nvSpPr>
          <p:spPr>
            <a:xfrm>
              <a:off x="3634451" y="836118"/>
              <a:ext cx="8464843" cy="203132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Порядок проведения обязательных предварительных (при поступлении на работу) и периодических</a:t>
              </a:r>
              <a:br>
                <a:rPr lang="ru-RU" sz="1400" dirty="0"/>
              </a:br>
              <a:r>
                <a:rPr lang="ru-RU" sz="1400" dirty="0"/>
                <a:t>(в течение трудовой деятельности) медицинских осмотров</a:t>
              </a:r>
              <a:r>
                <a:rPr lang="en-US" sz="1400" dirty="0"/>
                <a:t> </a:t>
              </a:r>
              <a:r>
                <a:rPr lang="ru-RU" sz="1400" dirty="0"/>
                <a:t>…,</a:t>
              </a:r>
              <a:br>
                <a:rPr lang="ru-RU" sz="1400" dirty="0"/>
              </a:br>
              <a:r>
                <a:rPr lang="ru-RU" sz="1400" dirty="0"/>
                <a:t>Работники, занятые на работах с вредными и (или) опасными условиями труда (в том числе на подземных работах), а также на работах, связанных с движением транспорта, проходят обязательные предварительные (при поступлении на работу) и периодические (в течение трудовой деятельности, для лиц в возрасте до 21 года - ежегодные) медицинские осмотры для определения пригодности этих работников для выполнения поручаемой работы и предупреждения профессиональных заболеваний. В соответствии с нормативными правовыми актами и (или) медицинскими рекомендациями указанные работники проходят внеочередные медицинские осмотры</a:t>
              </a:r>
            </a:p>
            <a:p>
              <a:pPr algn="ctr"/>
              <a:r>
                <a:rPr lang="ru-RU" sz="1400" b="1" i="1" u="sng" dirty="0"/>
                <a:t> Ч. 1 статьи 220 ТК РФ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A1E11E1-01AB-1E33-0E2A-9C4AD36B4988}"/>
                </a:ext>
              </a:extLst>
            </p:cNvPr>
            <p:cNvSpPr/>
            <p:nvPr/>
          </p:nvSpPr>
          <p:spPr>
            <a:xfrm>
              <a:off x="3634451" y="5254232"/>
              <a:ext cx="8464843" cy="523220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приказ Минздрава России от 18 февраля 2022 г. N 90н «Об утверждении формы, порядка ведения отчетности, учета и выдачи работникам личных медицинских книжек, в том числе в форме электронного документа»</a:t>
              </a:r>
              <a:endParaRPr lang="ru-RU" sz="1400" i="1" dirty="0"/>
            </a:p>
          </p:txBody>
        </p:sp>
        <p:sp>
          <p:nvSpPr>
            <p:cNvPr id="9" name="Стрелка: вниз 8">
              <a:extLst>
                <a:ext uri="{FF2B5EF4-FFF2-40B4-BE49-F238E27FC236}">
                  <a16:creationId xmlns:a16="http://schemas.microsoft.com/office/drawing/2014/main" id="{936AD14F-CBBE-489D-B156-E981D1C868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22443" y="2176567"/>
              <a:ext cx="420224" cy="595537"/>
            </a:xfrm>
            <a:prstGeom prst="downArrow">
              <a:avLst>
                <a:gd name="adj1" fmla="val 57758"/>
                <a:gd name="adj2" fmla="val 88788"/>
              </a:avLst>
            </a:prstGeom>
            <a:solidFill>
              <a:schemeClr val="accent1">
                <a:lumMod val="50000"/>
              </a:schemeClr>
            </a:solidFill>
            <a:effectLst>
              <a:outerShdw blurRad="50800" dist="38100" algn="l" rotWithShape="0">
                <a:schemeClr val="accent1">
                  <a:lumMod val="50000"/>
                  <a:alpha val="40000"/>
                </a:schemeClr>
              </a:outerShdw>
            </a:effectLst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750"/>
                </a:spcAft>
              </a:pP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трелка: вниз 6">
              <a:extLst>
                <a:ext uri="{FF2B5EF4-FFF2-40B4-BE49-F238E27FC236}">
                  <a16:creationId xmlns:a16="http://schemas.microsoft.com/office/drawing/2014/main" id="{0C8DB5BC-FF18-11CD-910A-525B9C4E658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22443" y="3788817"/>
              <a:ext cx="420224" cy="595538"/>
            </a:xfrm>
            <a:prstGeom prst="downArrow">
              <a:avLst>
                <a:gd name="adj1" fmla="val 57758"/>
                <a:gd name="adj2" fmla="val 88788"/>
              </a:avLst>
            </a:prstGeom>
            <a:solidFill>
              <a:schemeClr val="accent1">
                <a:lumMod val="50000"/>
              </a:schemeClr>
            </a:solidFill>
            <a:effectLst>
              <a:outerShdw blurRad="50800" dist="38100" algn="l" rotWithShape="0">
                <a:schemeClr val="accent1">
                  <a:lumMod val="50000"/>
                  <a:alpha val="40000"/>
                </a:schemeClr>
              </a:outerShdw>
            </a:effectLst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750"/>
                </a:spcAft>
              </a:pP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: вниз 10">
              <a:extLst>
                <a:ext uri="{FF2B5EF4-FFF2-40B4-BE49-F238E27FC236}">
                  <a16:creationId xmlns:a16="http://schemas.microsoft.com/office/drawing/2014/main" id="{15D04B67-B13C-9E8E-696F-4F8D586350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22443" y="5269571"/>
              <a:ext cx="420224" cy="595538"/>
            </a:xfrm>
            <a:prstGeom prst="downArrow">
              <a:avLst>
                <a:gd name="adj1" fmla="val 57758"/>
                <a:gd name="adj2" fmla="val 88788"/>
              </a:avLst>
            </a:prstGeom>
            <a:solidFill>
              <a:schemeClr val="accent1">
                <a:lumMod val="50000"/>
              </a:schemeClr>
            </a:solidFill>
            <a:effectLst>
              <a:outerShdw blurRad="50800" dist="38100" algn="l" rotWithShape="0">
                <a:schemeClr val="accent1">
                  <a:lumMod val="50000"/>
                  <a:alpha val="40000"/>
                </a:schemeClr>
              </a:outerShdw>
            </a:effectLst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750"/>
                </a:spcAft>
              </a:pP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24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5AE5E-45A7-679F-954A-B5BD1427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530127"/>
          </a:xfrm>
        </p:spPr>
        <p:txBody>
          <a:bodyPr/>
          <a:lstStyle/>
          <a:p>
            <a:r>
              <a:rPr lang="ru-RU" dirty="0"/>
              <a:t>Нормативно-правовая база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BB9128-7994-1788-E505-A8B69E92A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16</a:t>
            </a:fld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D5C0A65-DF63-D4EA-9A63-6C0CAA0A0A3F}"/>
              </a:ext>
            </a:extLst>
          </p:cNvPr>
          <p:cNvGrpSpPr/>
          <p:nvPr/>
        </p:nvGrpSpPr>
        <p:grpSpPr>
          <a:xfrm>
            <a:off x="155573" y="786181"/>
            <a:ext cx="5809798" cy="5411051"/>
            <a:chOff x="155573" y="680269"/>
            <a:chExt cx="5809798" cy="54110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185151-32EB-A7C9-1567-73CDAC428DC6}"/>
                </a:ext>
              </a:extLst>
            </p:cNvPr>
            <p:cNvSpPr txBox="1"/>
            <p:nvPr/>
          </p:nvSpPr>
          <p:spPr>
            <a:xfrm>
              <a:off x="155573" y="2118337"/>
              <a:ext cx="5809796" cy="39729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180000" tIns="108000" rIns="180000" bIns="108000"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1600" dirty="0"/>
                <a:t>1. Медицинская помощь, за исключением медицинской помощи, ока­зываемой в рамках клинической апробации, организуется и ока­зы­вается:</a:t>
              </a:r>
            </a:p>
            <a:p>
              <a:pPr algn="just">
                <a:spcAft>
                  <a:spcPts val="600"/>
                </a:spcAft>
              </a:pPr>
              <a:r>
                <a:rPr lang="ru-RU" sz="1600" dirty="0"/>
                <a:t>1) в соответствии с ПОЛОЖЕНИЕМ об организации оказания меди­цинской помощи по видам медицинской помощи, которое утверж­дается уполномоченным федеральным органом ис­пол­ни­тельной власти;</a:t>
              </a:r>
            </a:p>
            <a:p>
              <a:pPr algn="just">
                <a:spcAft>
                  <a:spcPts val="600"/>
                </a:spcAft>
              </a:pPr>
              <a:r>
                <a:rPr lang="ru-RU" sz="1600" dirty="0"/>
                <a:t>2) в соответствии с ПОРЯДКАМИ оказания медицинской помощи, ут­верждаемыми уполномоченным федеральным ор­ганом испол­ни­тель­ной власти и обязательными для ис­пол­нения на территории Рос­­сийской Федерации всеми меди­цинскими организациями</a:t>
              </a:r>
            </a:p>
            <a:p>
              <a:pPr algn="just">
                <a:spcAft>
                  <a:spcPts val="600"/>
                </a:spcAft>
              </a:pPr>
              <a:r>
                <a:rPr lang="ru-RU" sz="1600" dirty="0"/>
                <a:t>3) на основе КЛИНИЧЕСКИХ РЕКОМЕНДАЦИЙ;</a:t>
              </a:r>
            </a:p>
            <a:p>
              <a:pPr algn="just">
                <a:spcAft>
                  <a:spcPts val="600"/>
                </a:spcAft>
              </a:pPr>
              <a:r>
                <a:rPr lang="ru-RU" sz="1600" dirty="0"/>
                <a:t>4) </a:t>
              </a:r>
              <a:r>
                <a:rPr lang="ru-RU" sz="1600" spc="-10" dirty="0"/>
                <a:t>с учетом СТАНДАРТОВ медицинской помощи, утверждаемых упол­номоченным федеральным органом исполнительной власти.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E084EB-3DFD-DDBF-9734-2A8FE75F2CCA}"/>
                </a:ext>
              </a:extLst>
            </p:cNvPr>
            <p:cNvSpPr txBox="1"/>
            <p:nvPr/>
          </p:nvSpPr>
          <p:spPr>
            <a:xfrm>
              <a:off x="155575" y="680269"/>
              <a:ext cx="5809796" cy="143806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72000" tIns="72000" rIns="72000" bIns="72000" anchor="ctr" anchorCtr="0">
              <a:noAutofit/>
            </a:bodyPr>
            <a:lstStyle/>
            <a:p>
              <a:pPr algn="ctr"/>
              <a:r>
                <a:rPr lang="ru-RU" b="1" dirty="0"/>
                <a:t>Федеральный закон от 21.11.2011 № 323-ФЗ</a:t>
              </a:r>
              <a:br>
                <a:rPr lang="ru-RU" b="1" dirty="0"/>
              </a:br>
              <a:r>
                <a:rPr lang="ru-RU" dirty="0"/>
                <a:t>«Об основах охраны здоровья граждан в Российской Федерации» (статья 37)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8FBF5CB-07D1-0F63-C0BE-69774AE0669E}"/>
              </a:ext>
            </a:extLst>
          </p:cNvPr>
          <p:cNvGrpSpPr/>
          <p:nvPr/>
        </p:nvGrpSpPr>
        <p:grpSpPr>
          <a:xfrm>
            <a:off x="6226631" y="786181"/>
            <a:ext cx="5809796" cy="5411051"/>
            <a:chOff x="6226631" y="680269"/>
            <a:chExt cx="5809796" cy="54110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EFEA99-3D3D-698E-F2D4-818E64CB3493}"/>
                </a:ext>
              </a:extLst>
            </p:cNvPr>
            <p:cNvSpPr txBox="1"/>
            <p:nvPr/>
          </p:nvSpPr>
          <p:spPr>
            <a:xfrm>
              <a:off x="6226631" y="680269"/>
              <a:ext cx="5809796" cy="143806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ru-RU" b="1" dirty="0"/>
                <a:t>Федеральный закон от 25.12.2018 № 489-ФЗ</a:t>
              </a:r>
              <a:br>
                <a:rPr lang="ru-RU" b="1" dirty="0"/>
              </a:br>
              <a:r>
                <a:rPr lang="ru-RU" b="1" dirty="0"/>
                <a:t>(ред. от 11.04.2021)</a:t>
              </a:r>
            </a:p>
            <a:p>
              <a:pPr algn="ctr"/>
              <a:r>
                <a:rPr lang="ru-RU" sz="1200" dirty="0"/>
                <a:t>«О внесении изменений в статью 40 Федерального закона «Об обязательном медицинском страховании в Российской Федерации и Федеральный закон «Об основах охраны здоровья граждан в Российской Федерации по вопросам клинических рекомендаций» от 25.12.2018 № 489-ФЗ (последняя редакция)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FDCAB4-6789-9221-BC82-C26F02612908}"/>
                </a:ext>
              </a:extLst>
            </p:cNvPr>
            <p:cNvSpPr txBox="1"/>
            <p:nvPr/>
          </p:nvSpPr>
          <p:spPr>
            <a:xfrm>
              <a:off x="6226631" y="2118337"/>
              <a:ext cx="5809796" cy="39729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180000" tIns="108000" rIns="180000" bIns="108000"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1600" dirty="0"/>
                <a:t>1. Назначения и применения лекарственных препаратов — на основе клинических рекомендаций с 2022 года.</a:t>
              </a:r>
            </a:p>
            <a:p>
              <a:pPr algn="just">
                <a:spcAft>
                  <a:spcPts val="600"/>
                </a:spcAft>
              </a:pPr>
              <a:r>
                <a:rPr lang="ru-RU" sz="1600" dirty="0"/>
                <a:t>2. Экспертиза качества медицинской помощи в системе ОМС ока­зы­вается на основании критериев оценки качества медицинской помо­щи, утвержденных Приказом Минздрава России от 10.058.2017 № 203н.</a:t>
              </a:r>
            </a:p>
            <a:p>
              <a:pPr algn="just">
                <a:spcAft>
                  <a:spcPts val="600"/>
                </a:spcAft>
              </a:pPr>
              <a:r>
                <a:rPr lang="ru-RU" sz="1600" dirty="0"/>
                <a:t>3. </a:t>
              </a:r>
              <a:r>
                <a:rPr lang="ru-RU" sz="1600" spc="-10" dirty="0"/>
                <a:t>Правила назначение и применение лекарственных препаратов, ме­­дицинских изделий и специализированных продуктов лечебного пи­тания, не входящих в соответствующий стандарт медицинской по­мощи или не предусмотренных соответствующей клинической реко­мендацией, допускаются в случае наличия медицинских по­ка­заний по решению врачебной комиссии.</a:t>
              </a:r>
            </a:p>
            <a:p>
              <a:pPr algn="just">
                <a:spcAft>
                  <a:spcPts val="600"/>
                </a:spcAft>
              </a:pPr>
              <a:r>
                <a:rPr lang="ru-RU" sz="1600" dirty="0"/>
                <a:t>4. Стандарты медицинской помощи разрабатываются на основе кли­нических рекомендаций.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06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DADD2-7B4F-7319-F622-25AE0E32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Нормативно-правовая база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1E28FA-DDBF-2BFB-325C-BA0FAA1DE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0A477-1AD6-F4B3-BD98-9D2EB5784797}"/>
              </a:ext>
            </a:extLst>
          </p:cNvPr>
          <p:cNvSpPr txBox="1"/>
          <p:nvPr/>
        </p:nvSpPr>
        <p:spPr>
          <a:xfrm>
            <a:off x="3254376" y="2383644"/>
            <a:ext cx="8782048" cy="4034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80000" tIns="108000" rIns="180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/>
              <a:t>Переход медицинских организаций к оказанию медицинской помощи на основе клинических рекомендаций осуществляется поэтапно, но не позднее 1 января 2025 г.</a:t>
            </a:r>
          </a:p>
          <a:p>
            <a:pPr algn="ctr">
              <a:spcAft>
                <a:spcPts val="1200"/>
              </a:spcAft>
            </a:pPr>
            <a:r>
              <a:rPr lang="ru-RU" b="1" dirty="0"/>
              <a:t>Клинические рекомендации применяются следующим образом: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✓ клинические рекомендации, размещенные на официальном сайте Министерства здра­воохранения Российской Федерации в информационно-телекоммуникационной сети «Интернет)» (далее — официальный сайт) до 1 сентября 2021 г., применяются с 1 января 2022 г.;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✓ клинические рекомендации, размешенные на официальном сайте до 1 января 2024 г., применяются с 1 января 2024 г.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✓ клинические рекомендации, размещенные на официальном сайте после 1 января 2024 г., применяются с 1 января 2025 г.</a:t>
            </a:r>
            <a:endParaRPr lang="ru-RU" spc="-1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B98441-D8F2-5E43-EF73-77396D8DEE8B}"/>
              </a:ext>
            </a:extLst>
          </p:cNvPr>
          <p:cNvSpPr txBox="1"/>
          <p:nvPr/>
        </p:nvSpPr>
        <p:spPr>
          <a:xfrm>
            <a:off x="3254376" y="853243"/>
            <a:ext cx="8782049" cy="15304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2000" tIns="72000" rIns="72000" bIns="72000" anchor="ctr" anchorCtr="0">
            <a:spAutoFit/>
          </a:bodyPr>
          <a:lstStyle/>
          <a:p>
            <a:pPr algn="ctr"/>
            <a:r>
              <a:rPr lang="ru-RU" b="1" dirty="0"/>
              <a:t>Постановление Правительства РФ от 17.11.2021 № 1968 (ред. от 14.03.2024)</a:t>
            </a:r>
            <a:br>
              <a:rPr lang="ru-RU" b="1" dirty="0"/>
            </a:br>
            <a:r>
              <a:rPr lang="ru-RU" dirty="0"/>
              <a:t>«Об утверждении Правил поэтапного перехода медицинских организаций к оказанию медицинской помощи на основе клинических рекомендаций, разработанных и утвержденных в соответствии с частями 3, 4, 6-9 и 11 статьи 37 Федерального закона</a:t>
            </a:r>
            <a:br>
              <a:rPr lang="ru-RU" dirty="0"/>
            </a:br>
            <a:r>
              <a:rPr lang="ru-RU" dirty="0"/>
              <a:t>«Об основах охраны здоровья граждан в Российской Федерации»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8C553A-FC56-6CC3-C487-227F1D9F0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853243"/>
            <a:ext cx="2853156" cy="4034539"/>
          </a:xfrm>
          <a:prstGeom prst="rect">
            <a:avLst/>
          </a:prstGeom>
          <a:effectLst>
            <a:outerShdw dist="635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BC07C5B6-D099-F77F-D366-8EE959BFCB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8887" y="5061818"/>
            <a:ext cx="646331" cy="646331"/>
            <a:chOff x="587" y="3139"/>
            <a:chExt cx="819" cy="819"/>
          </a:xfrm>
          <a:effectLst/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A62A9820-82CB-4D7D-AA22-8FDBEA6F0C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87" y="3139"/>
              <a:ext cx="819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205">
              <a:extLst>
                <a:ext uri="{FF2B5EF4-FFF2-40B4-BE49-F238E27FC236}">
                  <a16:creationId xmlns:a16="http://schemas.microsoft.com/office/drawing/2014/main" id="{CD61B8D5-1E7F-29CB-5FDC-B3211C66F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" y="3139"/>
              <a:ext cx="819" cy="819"/>
              <a:chOff x="587" y="3139"/>
              <a:chExt cx="819" cy="819"/>
            </a:xfrm>
          </p:grpSpPr>
          <p:sp>
            <p:nvSpPr>
              <p:cNvPr id="148" name="Rectangle 5">
                <a:extLst>
                  <a:ext uri="{FF2B5EF4-FFF2-40B4-BE49-F238E27FC236}">
                    <a16:creationId xmlns:a16="http://schemas.microsoft.com/office/drawing/2014/main" id="{8BC139B5-C08D-CE8F-7D0A-93B1BD50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817"/>
                <a:ext cx="84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6">
                <a:extLst>
                  <a:ext uri="{FF2B5EF4-FFF2-40B4-BE49-F238E27FC236}">
                    <a16:creationId xmlns:a16="http://schemas.microsoft.com/office/drawing/2014/main" id="{E6761A0E-8469-9342-74AE-E9D981E86E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" y="3760"/>
                <a:ext cx="198" cy="198"/>
              </a:xfrm>
              <a:custGeom>
                <a:avLst/>
                <a:gdLst>
                  <a:gd name="T0" fmla="*/ 28 w 198"/>
                  <a:gd name="T1" fmla="*/ 170 h 198"/>
                  <a:gd name="T2" fmla="*/ 28 w 198"/>
                  <a:gd name="T3" fmla="*/ 29 h 198"/>
                  <a:gd name="T4" fmla="*/ 170 w 198"/>
                  <a:gd name="T5" fmla="*/ 29 h 198"/>
                  <a:gd name="T6" fmla="*/ 170 w 198"/>
                  <a:gd name="T7" fmla="*/ 170 h 198"/>
                  <a:gd name="T8" fmla="*/ 28 w 198"/>
                  <a:gd name="T9" fmla="*/ 170 h 198"/>
                  <a:gd name="T10" fmla="*/ 0 w 198"/>
                  <a:gd name="T11" fmla="*/ 198 h 198"/>
                  <a:gd name="T12" fmla="*/ 198 w 198"/>
                  <a:gd name="T13" fmla="*/ 198 h 198"/>
                  <a:gd name="T14" fmla="*/ 198 w 198"/>
                  <a:gd name="T15" fmla="*/ 0 h 198"/>
                  <a:gd name="T16" fmla="*/ 0 w 198"/>
                  <a:gd name="T17" fmla="*/ 0 h 198"/>
                  <a:gd name="T18" fmla="*/ 0 w 198"/>
                  <a:gd name="T1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198">
                    <a:moveTo>
                      <a:pt x="28" y="170"/>
                    </a:moveTo>
                    <a:lnTo>
                      <a:pt x="28" y="29"/>
                    </a:lnTo>
                    <a:lnTo>
                      <a:pt x="170" y="29"/>
                    </a:lnTo>
                    <a:lnTo>
                      <a:pt x="170" y="170"/>
                    </a:lnTo>
                    <a:lnTo>
                      <a:pt x="28" y="170"/>
                    </a:lnTo>
                    <a:close/>
                    <a:moveTo>
                      <a:pt x="0" y="198"/>
                    </a:moveTo>
                    <a:lnTo>
                      <a:pt x="198" y="198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Rectangle 7">
                <a:extLst>
                  <a:ext uri="{FF2B5EF4-FFF2-40B4-BE49-F238E27FC236}">
                    <a16:creationId xmlns:a16="http://schemas.microsoft.com/office/drawing/2014/main" id="{2473F96B-3CEE-862D-762F-986ADF623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" y="3196"/>
                <a:ext cx="85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8">
                <a:extLst>
                  <a:ext uri="{FF2B5EF4-FFF2-40B4-BE49-F238E27FC236}">
                    <a16:creationId xmlns:a16="http://schemas.microsoft.com/office/drawing/2014/main" id="{933C23BE-75DE-2F6C-A75D-90ECA85C5A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8" y="3139"/>
                <a:ext cx="198" cy="198"/>
              </a:xfrm>
              <a:custGeom>
                <a:avLst/>
                <a:gdLst>
                  <a:gd name="T0" fmla="*/ 170 w 198"/>
                  <a:gd name="T1" fmla="*/ 28 h 198"/>
                  <a:gd name="T2" fmla="*/ 170 w 198"/>
                  <a:gd name="T3" fmla="*/ 170 h 198"/>
                  <a:gd name="T4" fmla="*/ 29 w 198"/>
                  <a:gd name="T5" fmla="*/ 170 h 198"/>
                  <a:gd name="T6" fmla="*/ 29 w 198"/>
                  <a:gd name="T7" fmla="*/ 28 h 198"/>
                  <a:gd name="T8" fmla="*/ 170 w 198"/>
                  <a:gd name="T9" fmla="*/ 28 h 198"/>
                  <a:gd name="T10" fmla="*/ 198 w 198"/>
                  <a:gd name="T11" fmla="*/ 0 h 198"/>
                  <a:gd name="T12" fmla="*/ 0 w 198"/>
                  <a:gd name="T13" fmla="*/ 0 h 198"/>
                  <a:gd name="T14" fmla="*/ 0 w 198"/>
                  <a:gd name="T15" fmla="*/ 198 h 198"/>
                  <a:gd name="T16" fmla="*/ 198 w 198"/>
                  <a:gd name="T17" fmla="*/ 198 h 198"/>
                  <a:gd name="T18" fmla="*/ 198 w 198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198">
                    <a:moveTo>
                      <a:pt x="170" y="28"/>
                    </a:moveTo>
                    <a:lnTo>
                      <a:pt x="170" y="170"/>
                    </a:lnTo>
                    <a:lnTo>
                      <a:pt x="29" y="170"/>
                    </a:lnTo>
                    <a:lnTo>
                      <a:pt x="29" y="28"/>
                    </a:lnTo>
                    <a:lnTo>
                      <a:pt x="170" y="28"/>
                    </a:lnTo>
                    <a:close/>
                    <a:moveTo>
                      <a:pt x="198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198" y="198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Rectangle 9">
                <a:extLst>
                  <a:ext uri="{FF2B5EF4-FFF2-40B4-BE49-F238E27FC236}">
                    <a16:creationId xmlns:a16="http://schemas.microsoft.com/office/drawing/2014/main" id="{74559F93-F54B-B6A1-9FF7-4A7CB1661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196"/>
                <a:ext cx="84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10">
                <a:extLst>
                  <a:ext uri="{FF2B5EF4-FFF2-40B4-BE49-F238E27FC236}">
                    <a16:creationId xmlns:a16="http://schemas.microsoft.com/office/drawing/2014/main" id="{4AD25DBE-D241-79C6-ECCD-FEFF2D378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" y="3139"/>
                <a:ext cx="198" cy="198"/>
              </a:xfrm>
              <a:custGeom>
                <a:avLst/>
                <a:gdLst>
                  <a:gd name="T0" fmla="*/ 28 w 198"/>
                  <a:gd name="T1" fmla="*/ 28 h 198"/>
                  <a:gd name="T2" fmla="*/ 170 w 198"/>
                  <a:gd name="T3" fmla="*/ 28 h 198"/>
                  <a:gd name="T4" fmla="*/ 170 w 198"/>
                  <a:gd name="T5" fmla="*/ 170 h 198"/>
                  <a:gd name="T6" fmla="*/ 28 w 198"/>
                  <a:gd name="T7" fmla="*/ 170 h 198"/>
                  <a:gd name="T8" fmla="*/ 28 w 198"/>
                  <a:gd name="T9" fmla="*/ 28 h 198"/>
                  <a:gd name="T10" fmla="*/ 0 w 198"/>
                  <a:gd name="T11" fmla="*/ 0 h 198"/>
                  <a:gd name="T12" fmla="*/ 0 w 198"/>
                  <a:gd name="T13" fmla="*/ 198 h 198"/>
                  <a:gd name="T14" fmla="*/ 198 w 198"/>
                  <a:gd name="T15" fmla="*/ 198 h 198"/>
                  <a:gd name="T16" fmla="*/ 198 w 198"/>
                  <a:gd name="T17" fmla="*/ 0 h 198"/>
                  <a:gd name="T18" fmla="*/ 0 w 198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198">
                    <a:moveTo>
                      <a:pt x="28" y="28"/>
                    </a:moveTo>
                    <a:lnTo>
                      <a:pt x="170" y="28"/>
                    </a:lnTo>
                    <a:lnTo>
                      <a:pt x="170" y="170"/>
                    </a:lnTo>
                    <a:lnTo>
                      <a:pt x="28" y="170"/>
                    </a:lnTo>
                    <a:lnTo>
                      <a:pt x="28" y="28"/>
                    </a:lnTo>
                    <a:close/>
                    <a:moveTo>
                      <a:pt x="0" y="0"/>
                    </a:moveTo>
                    <a:lnTo>
                      <a:pt x="0" y="198"/>
                    </a:lnTo>
                    <a:lnTo>
                      <a:pt x="198" y="198"/>
                    </a:lnTo>
                    <a:lnTo>
                      <a:pt x="1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Rectangle 11">
                <a:extLst>
                  <a:ext uri="{FF2B5EF4-FFF2-40B4-BE49-F238E27FC236}">
                    <a16:creationId xmlns:a16="http://schemas.microsoft.com/office/drawing/2014/main" id="{0DEEE0E0-A843-92D2-CB0D-3A329A00C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13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Rectangle 12">
                <a:extLst>
                  <a:ext uri="{FF2B5EF4-FFF2-40B4-BE49-F238E27FC236}">
                    <a16:creationId xmlns:a16="http://schemas.microsoft.com/office/drawing/2014/main" id="{DE034F08-9920-C7AD-D073-9D64D4848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313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Rectangle 13">
                <a:extLst>
                  <a:ext uri="{FF2B5EF4-FFF2-40B4-BE49-F238E27FC236}">
                    <a16:creationId xmlns:a16="http://schemas.microsoft.com/office/drawing/2014/main" id="{5A6AB23E-0289-564F-116C-94782D4C9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313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Rectangle 14">
                <a:extLst>
                  <a:ext uri="{FF2B5EF4-FFF2-40B4-BE49-F238E27FC236}">
                    <a16:creationId xmlns:a16="http://schemas.microsoft.com/office/drawing/2014/main" id="{4EAA98BB-2E10-A752-F3C2-24C484770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13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Rectangle 15">
                <a:extLst>
                  <a:ext uri="{FF2B5EF4-FFF2-40B4-BE49-F238E27FC236}">
                    <a16:creationId xmlns:a16="http://schemas.microsoft.com/office/drawing/2014/main" id="{CE462F15-7A71-AC19-2D90-B2D1A197B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13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Rectangle 16">
                <a:extLst>
                  <a:ext uri="{FF2B5EF4-FFF2-40B4-BE49-F238E27FC236}">
                    <a16:creationId xmlns:a16="http://schemas.microsoft.com/office/drawing/2014/main" id="{4B57634B-D1A2-0E7C-73A2-AC89D9964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13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Rectangle 17">
                <a:extLst>
                  <a:ext uri="{FF2B5EF4-FFF2-40B4-BE49-F238E27FC236}">
                    <a16:creationId xmlns:a16="http://schemas.microsoft.com/office/drawing/2014/main" id="{B2B684D4-EC1C-2B89-3800-0C65A553D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13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Rectangle 18">
                <a:extLst>
                  <a:ext uri="{FF2B5EF4-FFF2-40B4-BE49-F238E27FC236}">
                    <a16:creationId xmlns:a16="http://schemas.microsoft.com/office/drawing/2014/main" id="{8D268D08-3935-3A23-78BF-F8A0D69EB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13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Rectangle 19">
                <a:extLst>
                  <a:ext uri="{FF2B5EF4-FFF2-40B4-BE49-F238E27FC236}">
                    <a16:creationId xmlns:a16="http://schemas.microsoft.com/office/drawing/2014/main" id="{9DBF623E-DA92-B0FA-C2F7-283081C53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13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Rectangle 20">
                <a:extLst>
                  <a:ext uri="{FF2B5EF4-FFF2-40B4-BE49-F238E27FC236}">
                    <a16:creationId xmlns:a16="http://schemas.microsoft.com/office/drawing/2014/main" id="{BBE177BF-F664-E554-74F0-DB978EFCB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13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Rectangle 21">
                <a:extLst>
                  <a:ext uri="{FF2B5EF4-FFF2-40B4-BE49-F238E27FC236}">
                    <a16:creationId xmlns:a16="http://schemas.microsoft.com/office/drawing/2014/main" id="{1D969014-A76D-D55F-676D-000307F9B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167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Rectangle 22">
                <a:extLst>
                  <a:ext uri="{FF2B5EF4-FFF2-40B4-BE49-F238E27FC236}">
                    <a16:creationId xmlns:a16="http://schemas.microsoft.com/office/drawing/2014/main" id="{9BAA4015-2057-D290-E66B-B00BC464F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167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Rectangle 23">
                <a:extLst>
                  <a:ext uri="{FF2B5EF4-FFF2-40B4-BE49-F238E27FC236}">
                    <a16:creationId xmlns:a16="http://schemas.microsoft.com/office/drawing/2014/main" id="{F9CA6C8C-2FDA-FA36-051E-23413D402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167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Rectangle 24">
                <a:extLst>
                  <a:ext uri="{FF2B5EF4-FFF2-40B4-BE49-F238E27FC236}">
                    <a16:creationId xmlns:a16="http://schemas.microsoft.com/office/drawing/2014/main" id="{6A3B5B65-044D-881A-0E04-B7CE00BB0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167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Rectangle 25">
                <a:extLst>
                  <a:ext uri="{FF2B5EF4-FFF2-40B4-BE49-F238E27FC236}">
                    <a16:creationId xmlns:a16="http://schemas.microsoft.com/office/drawing/2014/main" id="{CF939A85-D83D-3B63-9FD5-369E9B196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167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Rectangle 26">
                <a:extLst>
                  <a:ext uri="{FF2B5EF4-FFF2-40B4-BE49-F238E27FC236}">
                    <a16:creationId xmlns:a16="http://schemas.microsoft.com/office/drawing/2014/main" id="{C5C6A813-E76C-D476-9F7B-D89AF35ED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319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Rectangle 27">
                <a:extLst>
                  <a:ext uri="{FF2B5EF4-FFF2-40B4-BE49-F238E27FC236}">
                    <a16:creationId xmlns:a16="http://schemas.microsoft.com/office/drawing/2014/main" id="{4A579822-F9B0-D3D3-272E-49E8185AB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19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Rectangle 28">
                <a:extLst>
                  <a:ext uri="{FF2B5EF4-FFF2-40B4-BE49-F238E27FC236}">
                    <a16:creationId xmlns:a16="http://schemas.microsoft.com/office/drawing/2014/main" id="{47A2EA61-E31E-373D-9AA2-B98C9EE85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19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Rectangle 29">
                <a:extLst>
                  <a:ext uri="{FF2B5EF4-FFF2-40B4-BE49-F238E27FC236}">
                    <a16:creationId xmlns:a16="http://schemas.microsoft.com/office/drawing/2014/main" id="{594A8739-A7B9-3A48-BA88-33E78B2A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19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Rectangle 30">
                <a:extLst>
                  <a:ext uri="{FF2B5EF4-FFF2-40B4-BE49-F238E27FC236}">
                    <a16:creationId xmlns:a16="http://schemas.microsoft.com/office/drawing/2014/main" id="{29752807-A73F-4A76-43BE-C4B02AA87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19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Rectangle 31">
                <a:extLst>
                  <a:ext uri="{FF2B5EF4-FFF2-40B4-BE49-F238E27FC236}">
                    <a16:creationId xmlns:a16="http://schemas.microsoft.com/office/drawing/2014/main" id="{8CFE11C1-A312-663D-7885-AF0DD72D4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19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Rectangle 32">
                <a:extLst>
                  <a:ext uri="{FF2B5EF4-FFF2-40B4-BE49-F238E27FC236}">
                    <a16:creationId xmlns:a16="http://schemas.microsoft.com/office/drawing/2014/main" id="{864C95AB-68DA-2876-9245-9E83A607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19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Rectangle 33">
                <a:extLst>
                  <a:ext uri="{FF2B5EF4-FFF2-40B4-BE49-F238E27FC236}">
                    <a16:creationId xmlns:a16="http://schemas.microsoft.com/office/drawing/2014/main" id="{EA6033E0-668C-4D86-991C-C3F4B216C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224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Rectangle 34">
                <a:extLst>
                  <a:ext uri="{FF2B5EF4-FFF2-40B4-BE49-F238E27FC236}">
                    <a16:creationId xmlns:a16="http://schemas.microsoft.com/office/drawing/2014/main" id="{44B2D879-6EA5-709D-1353-350A1A51C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224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Rectangle 35">
                <a:extLst>
                  <a:ext uri="{FF2B5EF4-FFF2-40B4-BE49-F238E27FC236}">
                    <a16:creationId xmlns:a16="http://schemas.microsoft.com/office/drawing/2014/main" id="{962CEBDC-E39D-9D86-D07B-BC1F3AFAF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224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Rectangle 36">
                <a:extLst>
                  <a:ext uri="{FF2B5EF4-FFF2-40B4-BE49-F238E27FC236}">
                    <a16:creationId xmlns:a16="http://schemas.microsoft.com/office/drawing/2014/main" id="{6F152DFE-96F1-50D0-DE0C-A50EFEB21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224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Rectangle 37">
                <a:extLst>
                  <a:ext uri="{FF2B5EF4-FFF2-40B4-BE49-F238E27FC236}">
                    <a16:creationId xmlns:a16="http://schemas.microsoft.com/office/drawing/2014/main" id="{0531A9B7-4828-B631-D6AE-349CDD302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224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Rectangle 38">
                <a:extLst>
                  <a:ext uri="{FF2B5EF4-FFF2-40B4-BE49-F238E27FC236}">
                    <a16:creationId xmlns:a16="http://schemas.microsoft.com/office/drawing/2014/main" id="{1F686B89-367A-45DA-B6B6-29B16C847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325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Rectangle 39">
                <a:extLst>
                  <a:ext uri="{FF2B5EF4-FFF2-40B4-BE49-F238E27FC236}">
                    <a16:creationId xmlns:a16="http://schemas.microsoft.com/office/drawing/2014/main" id="{19C925E1-6951-A958-3401-38F96570B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25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Rectangle 40">
                <a:extLst>
                  <a:ext uri="{FF2B5EF4-FFF2-40B4-BE49-F238E27FC236}">
                    <a16:creationId xmlns:a16="http://schemas.microsoft.com/office/drawing/2014/main" id="{6A1DEE03-A090-9642-5289-399A342FA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25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Rectangle 41">
                <a:extLst>
                  <a:ext uri="{FF2B5EF4-FFF2-40B4-BE49-F238E27FC236}">
                    <a16:creationId xmlns:a16="http://schemas.microsoft.com/office/drawing/2014/main" id="{271C6E5A-D482-85C6-7478-DFEB684A1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252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Rectangle 42">
                <a:extLst>
                  <a:ext uri="{FF2B5EF4-FFF2-40B4-BE49-F238E27FC236}">
                    <a16:creationId xmlns:a16="http://schemas.microsoft.com/office/drawing/2014/main" id="{456DBDC0-5E59-A8B0-D9F7-90D21D2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25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Rectangle 43">
                <a:extLst>
                  <a:ext uri="{FF2B5EF4-FFF2-40B4-BE49-F238E27FC236}">
                    <a16:creationId xmlns:a16="http://schemas.microsoft.com/office/drawing/2014/main" id="{8F9B2C9F-AD78-B08E-5675-807F14D7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25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Rectangle 44">
                <a:extLst>
                  <a:ext uri="{FF2B5EF4-FFF2-40B4-BE49-F238E27FC236}">
                    <a16:creationId xmlns:a16="http://schemas.microsoft.com/office/drawing/2014/main" id="{9BCB27F3-136F-1A72-EFE8-4D18797DC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252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Rectangle 45">
                <a:extLst>
                  <a:ext uri="{FF2B5EF4-FFF2-40B4-BE49-F238E27FC236}">
                    <a16:creationId xmlns:a16="http://schemas.microsoft.com/office/drawing/2014/main" id="{86EBB85C-00AA-004E-6A0B-F9C86BF19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25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Rectangle 46">
                <a:extLst>
                  <a:ext uri="{FF2B5EF4-FFF2-40B4-BE49-F238E27FC236}">
                    <a16:creationId xmlns:a16="http://schemas.microsoft.com/office/drawing/2014/main" id="{BBCA3C89-1109-DA8A-54FE-A001F35A4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3280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Rectangle 47">
                <a:extLst>
                  <a:ext uri="{FF2B5EF4-FFF2-40B4-BE49-F238E27FC236}">
                    <a16:creationId xmlns:a16="http://schemas.microsoft.com/office/drawing/2014/main" id="{E1AF75A9-1CA3-B41B-9FEE-2F6E4C873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280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Rectangle 48">
                <a:extLst>
                  <a:ext uri="{FF2B5EF4-FFF2-40B4-BE49-F238E27FC236}">
                    <a16:creationId xmlns:a16="http://schemas.microsoft.com/office/drawing/2014/main" id="{2A43786D-017F-B431-1A44-8AE5953F3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3280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Rectangle 49">
                <a:extLst>
                  <a:ext uri="{FF2B5EF4-FFF2-40B4-BE49-F238E27FC236}">
                    <a16:creationId xmlns:a16="http://schemas.microsoft.com/office/drawing/2014/main" id="{1DFDDFE8-AC75-16FE-342E-68290F176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280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Rectangle 50">
                <a:extLst>
                  <a:ext uri="{FF2B5EF4-FFF2-40B4-BE49-F238E27FC236}">
                    <a16:creationId xmlns:a16="http://schemas.microsoft.com/office/drawing/2014/main" id="{0A9D4E1A-6DE3-1058-9A99-E7A16692F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3280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Rectangle 51">
                <a:extLst>
                  <a:ext uri="{FF2B5EF4-FFF2-40B4-BE49-F238E27FC236}">
                    <a16:creationId xmlns:a16="http://schemas.microsoft.com/office/drawing/2014/main" id="{AD210D93-1C81-C5B1-E5C5-A931216A5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280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Rectangle 52">
                <a:extLst>
                  <a:ext uri="{FF2B5EF4-FFF2-40B4-BE49-F238E27FC236}">
                    <a16:creationId xmlns:a16="http://schemas.microsoft.com/office/drawing/2014/main" id="{9041A72D-F969-F84D-EB87-72ECFED3B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280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Rectangle 53">
                <a:extLst>
                  <a:ext uri="{FF2B5EF4-FFF2-40B4-BE49-F238E27FC236}">
                    <a16:creationId xmlns:a16="http://schemas.microsoft.com/office/drawing/2014/main" id="{2802615A-DDC4-0408-FC0F-159C147AC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280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Rectangle 54">
                <a:extLst>
                  <a:ext uri="{FF2B5EF4-FFF2-40B4-BE49-F238E27FC236}">
                    <a16:creationId xmlns:a16="http://schemas.microsoft.com/office/drawing/2014/main" id="{F8347B4F-97C5-9B2D-DB49-507B4F0CF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280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Rectangle 55">
                <a:extLst>
                  <a:ext uri="{FF2B5EF4-FFF2-40B4-BE49-F238E27FC236}">
                    <a16:creationId xmlns:a16="http://schemas.microsoft.com/office/drawing/2014/main" id="{1FCB3398-5F6F-436F-40C9-7C3AF2A5B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330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Rectangle 56">
                <a:extLst>
                  <a:ext uri="{FF2B5EF4-FFF2-40B4-BE49-F238E27FC236}">
                    <a16:creationId xmlns:a16="http://schemas.microsoft.com/office/drawing/2014/main" id="{6E10D4A6-08FF-8AB4-39D4-FB0CFCEB4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330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Rectangle 57">
                <a:extLst>
                  <a:ext uri="{FF2B5EF4-FFF2-40B4-BE49-F238E27FC236}">
                    <a16:creationId xmlns:a16="http://schemas.microsoft.com/office/drawing/2014/main" id="{2997B82C-504E-BF01-AF85-F68586E5F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330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Rectangle 58">
                <a:extLst>
                  <a:ext uri="{FF2B5EF4-FFF2-40B4-BE49-F238E27FC236}">
                    <a16:creationId xmlns:a16="http://schemas.microsoft.com/office/drawing/2014/main" id="{8B96DDAB-5669-6309-024C-D129817B1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30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Rectangle 59">
                <a:extLst>
                  <a:ext uri="{FF2B5EF4-FFF2-40B4-BE49-F238E27FC236}">
                    <a16:creationId xmlns:a16="http://schemas.microsoft.com/office/drawing/2014/main" id="{64A3C7AA-48B3-B2FB-E13B-0CD9F587B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30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Rectangle 60">
                <a:extLst>
                  <a:ext uri="{FF2B5EF4-FFF2-40B4-BE49-F238E27FC236}">
                    <a16:creationId xmlns:a16="http://schemas.microsoft.com/office/drawing/2014/main" id="{88EC5E90-4450-C6B1-3E6A-48741AA20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30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Rectangle 61">
                <a:extLst>
                  <a:ext uri="{FF2B5EF4-FFF2-40B4-BE49-F238E27FC236}">
                    <a16:creationId xmlns:a16="http://schemas.microsoft.com/office/drawing/2014/main" id="{A077E7C1-7B35-AF71-4955-E2444F626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30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Rectangle 62">
                <a:extLst>
                  <a:ext uri="{FF2B5EF4-FFF2-40B4-BE49-F238E27FC236}">
                    <a16:creationId xmlns:a16="http://schemas.microsoft.com/office/drawing/2014/main" id="{59383CDE-502E-DD3A-859A-581455D7A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33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Rectangle 63">
                <a:extLst>
                  <a:ext uri="{FF2B5EF4-FFF2-40B4-BE49-F238E27FC236}">
                    <a16:creationId xmlns:a16="http://schemas.microsoft.com/office/drawing/2014/main" id="{C52BF458-0D18-62AF-BAD3-B78D39A01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33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Rectangle 64">
                <a:extLst>
                  <a:ext uri="{FF2B5EF4-FFF2-40B4-BE49-F238E27FC236}">
                    <a16:creationId xmlns:a16="http://schemas.microsoft.com/office/drawing/2014/main" id="{6094925A-A247-C2B9-5C16-0911899AB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337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Rectangle 65">
                <a:extLst>
                  <a:ext uri="{FF2B5EF4-FFF2-40B4-BE49-F238E27FC236}">
                    <a16:creationId xmlns:a16="http://schemas.microsoft.com/office/drawing/2014/main" id="{C28994B8-FF84-6F11-A631-070FF5086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33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Rectangle 66">
                <a:extLst>
                  <a:ext uri="{FF2B5EF4-FFF2-40B4-BE49-F238E27FC236}">
                    <a16:creationId xmlns:a16="http://schemas.microsoft.com/office/drawing/2014/main" id="{118B2C1A-EC85-333E-3B29-F09E9590F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337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Rectangle 67">
                <a:extLst>
                  <a:ext uri="{FF2B5EF4-FFF2-40B4-BE49-F238E27FC236}">
                    <a16:creationId xmlns:a16="http://schemas.microsoft.com/office/drawing/2014/main" id="{CE5E0679-D4CB-37F3-9122-EBADDADC1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33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Rectangle 68">
                <a:extLst>
                  <a:ext uri="{FF2B5EF4-FFF2-40B4-BE49-F238E27FC236}">
                    <a16:creationId xmlns:a16="http://schemas.microsoft.com/office/drawing/2014/main" id="{05F3E2A7-8538-FFE9-0C1D-745C853B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3365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Rectangle 69">
                <a:extLst>
                  <a:ext uri="{FF2B5EF4-FFF2-40B4-BE49-F238E27FC236}">
                    <a16:creationId xmlns:a16="http://schemas.microsoft.com/office/drawing/2014/main" id="{F12FB7A8-C0FE-6723-7378-ABF84F05F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Rectangle 70">
                <a:extLst>
                  <a:ext uri="{FF2B5EF4-FFF2-40B4-BE49-F238E27FC236}">
                    <a16:creationId xmlns:a16="http://schemas.microsoft.com/office/drawing/2014/main" id="{C26E2FF5-535D-AB6B-FCFF-5F223C316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Rectangle 71">
                <a:extLst>
                  <a:ext uri="{FF2B5EF4-FFF2-40B4-BE49-F238E27FC236}">
                    <a16:creationId xmlns:a16="http://schemas.microsoft.com/office/drawing/2014/main" id="{D7F7093F-5D38-7A14-9706-8DCF507C6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Rectangle 72">
                <a:extLst>
                  <a:ext uri="{FF2B5EF4-FFF2-40B4-BE49-F238E27FC236}">
                    <a16:creationId xmlns:a16="http://schemas.microsoft.com/office/drawing/2014/main" id="{12E644B5-0C9D-E990-9226-1D3D174EF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Rectangle 73">
                <a:extLst>
                  <a:ext uri="{FF2B5EF4-FFF2-40B4-BE49-F238E27FC236}">
                    <a16:creationId xmlns:a16="http://schemas.microsoft.com/office/drawing/2014/main" id="{E5922C25-75E4-84BC-CCC9-57E7B1B3C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Rectangle 74">
                <a:extLst>
                  <a:ext uri="{FF2B5EF4-FFF2-40B4-BE49-F238E27FC236}">
                    <a16:creationId xmlns:a16="http://schemas.microsoft.com/office/drawing/2014/main" id="{ADCC155B-9550-BAC2-1FF1-C96FBC9D6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Rectangle 75">
                <a:extLst>
                  <a:ext uri="{FF2B5EF4-FFF2-40B4-BE49-F238E27FC236}">
                    <a16:creationId xmlns:a16="http://schemas.microsoft.com/office/drawing/2014/main" id="{7C842D70-6161-D94E-C5B6-75F761CF2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365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Rectangle 76">
                <a:extLst>
                  <a:ext uri="{FF2B5EF4-FFF2-40B4-BE49-F238E27FC236}">
                    <a16:creationId xmlns:a16="http://schemas.microsoft.com/office/drawing/2014/main" id="{FF46257E-1C3F-BE97-E9A0-E42FF3B59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Rectangle 77">
                <a:extLst>
                  <a:ext uri="{FF2B5EF4-FFF2-40B4-BE49-F238E27FC236}">
                    <a16:creationId xmlns:a16="http://schemas.microsoft.com/office/drawing/2014/main" id="{B96F0578-1B80-873C-EDD4-C0E5559A6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Rectangle 78">
                <a:extLst>
                  <a:ext uri="{FF2B5EF4-FFF2-40B4-BE49-F238E27FC236}">
                    <a16:creationId xmlns:a16="http://schemas.microsoft.com/office/drawing/2014/main" id="{8C03823C-E437-F488-7082-6482D52E4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Rectangle 79">
                <a:extLst>
                  <a:ext uri="{FF2B5EF4-FFF2-40B4-BE49-F238E27FC236}">
                    <a16:creationId xmlns:a16="http://schemas.microsoft.com/office/drawing/2014/main" id="{CBCD83C5-30A8-2B0E-8D18-86B78ABB3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Rectangle 80">
                <a:extLst>
                  <a:ext uri="{FF2B5EF4-FFF2-40B4-BE49-F238E27FC236}">
                    <a16:creationId xmlns:a16="http://schemas.microsoft.com/office/drawing/2014/main" id="{53339A83-D3B7-C13D-5CCD-46DE86B13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" y="33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Rectangle 81">
                <a:extLst>
                  <a:ext uri="{FF2B5EF4-FFF2-40B4-BE49-F238E27FC236}">
                    <a16:creationId xmlns:a16="http://schemas.microsoft.com/office/drawing/2014/main" id="{7C7F10DD-745A-923D-1BC5-15A9197DD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3365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Rectangle 82">
                <a:extLst>
                  <a:ext uri="{FF2B5EF4-FFF2-40B4-BE49-F238E27FC236}">
                    <a16:creationId xmlns:a16="http://schemas.microsoft.com/office/drawing/2014/main" id="{4C5B3EB5-299A-B61A-153F-5BE4770B5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Rectangle 83">
                <a:extLst>
                  <a:ext uri="{FF2B5EF4-FFF2-40B4-BE49-F238E27FC236}">
                    <a16:creationId xmlns:a16="http://schemas.microsoft.com/office/drawing/2014/main" id="{7C731141-5014-3E22-835F-99203C945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Rectangle 84">
                <a:extLst>
                  <a:ext uri="{FF2B5EF4-FFF2-40B4-BE49-F238E27FC236}">
                    <a16:creationId xmlns:a16="http://schemas.microsoft.com/office/drawing/2014/main" id="{C32352ED-E8D6-D7DD-AF3F-13BEE4C7C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Rectangle 85">
                <a:extLst>
                  <a:ext uri="{FF2B5EF4-FFF2-40B4-BE49-F238E27FC236}">
                    <a16:creationId xmlns:a16="http://schemas.microsoft.com/office/drawing/2014/main" id="{202F044C-B993-B805-7115-49A1EC558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Rectangle 86">
                <a:extLst>
                  <a:ext uri="{FF2B5EF4-FFF2-40B4-BE49-F238E27FC236}">
                    <a16:creationId xmlns:a16="http://schemas.microsoft.com/office/drawing/2014/main" id="{46D7962B-4ACB-6AD6-0808-05057FD01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3393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Rectangle 87">
                <a:extLst>
                  <a:ext uri="{FF2B5EF4-FFF2-40B4-BE49-F238E27FC236}">
                    <a16:creationId xmlns:a16="http://schemas.microsoft.com/office/drawing/2014/main" id="{BF68FD1F-6EC4-B141-DAF1-9F33B904E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393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Rectangle 88">
                <a:extLst>
                  <a:ext uri="{FF2B5EF4-FFF2-40B4-BE49-F238E27FC236}">
                    <a16:creationId xmlns:a16="http://schemas.microsoft.com/office/drawing/2014/main" id="{1573F43A-109A-B6F8-7E76-B26C35B68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Rectangle 89">
                <a:extLst>
                  <a:ext uri="{FF2B5EF4-FFF2-40B4-BE49-F238E27FC236}">
                    <a16:creationId xmlns:a16="http://schemas.microsoft.com/office/drawing/2014/main" id="{44838F3F-8A00-9D48-1C9F-4CB89F732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Rectangle 90">
                <a:extLst>
                  <a:ext uri="{FF2B5EF4-FFF2-40B4-BE49-F238E27FC236}">
                    <a16:creationId xmlns:a16="http://schemas.microsoft.com/office/drawing/2014/main" id="{D53A07F4-F26F-E64C-A95F-77AE617E4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Rectangle 91">
                <a:extLst>
                  <a:ext uri="{FF2B5EF4-FFF2-40B4-BE49-F238E27FC236}">
                    <a16:creationId xmlns:a16="http://schemas.microsoft.com/office/drawing/2014/main" id="{CB9C1660-1C66-3435-DB5F-63D140AF2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Rectangle 92">
                <a:extLst>
                  <a:ext uri="{FF2B5EF4-FFF2-40B4-BE49-F238E27FC236}">
                    <a16:creationId xmlns:a16="http://schemas.microsoft.com/office/drawing/2014/main" id="{8A33AC47-D23C-F960-A1C1-21FBCECA7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Rectangle 93">
                <a:extLst>
                  <a:ext uri="{FF2B5EF4-FFF2-40B4-BE49-F238E27FC236}">
                    <a16:creationId xmlns:a16="http://schemas.microsoft.com/office/drawing/2014/main" id="{81505D8B-EBB3-C8AA-0554-CC805E8F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Rectangle 94">
                <a:extLst>
                  <a:ext uri="{FF2B5EF4-FFF2-40B4-BE49-F238E27FC236}">
                    <a16:creationId xmlns:a16="http://schemas.microsoft.com/office/drawing/2014/main" id="{AB608FD2-5DD3-9263-23D8-FE72892BF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3393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Rectangle 95">
                <a:extLst>
                  <a:ext uri="{FF2B5EF4-FFF2-40B4-BE49-F238E27FC236}">
                    <a16:creationId xmlns:a16="http://schemas.microsoft.com/office/drawing/2014/main" id="{D2A7E6C7-60AB-B721-E7C6-321001928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Rectangle 96">
                <a:extLst>
                  <a:ext uri="{FF2B5EF4-FFF2-40B4-BE49-F238E27FC236}">
                    <a16:creationId xmlns:a16="http://schemas.microsoft.com/office/drawing/2014/main" id="{F59C886F-52EE-AE74-86C2-C538DEFBE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Rectangle 97">
                <a:extLst>
                  <a:ext uri="{FF2B5EF4-FFF2-40B4-BE49-F238E27FC236}">
                    <a16:creationId xmlns:a16="http://schemas.microsoft.com/office/drawing/2014/main" id="{2C69CAEE-EF82-44AD-9A4F-A5D54C492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Rectangle 98">
                <a:extLst>
                  <a:ext uri="{FF2B5EF4-FFF2-40B4-BE49-F238E27FC236}">
                    <a16:creationId xmlns:a16="http://schemas.microsoft.com/office/drawing/2014/main" id="{ED9E037B-0084-8F03-7D4C-63DC82D60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3393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Rectangle 99">
                <a:extLst>
                  <a:ext uri="{FF2B5EF4-FFF2-40B4-BE49-F238E27FC236}">
                    <a16:creationId xmlns:a16="http://schemas.microsoft.com/office/drawing/2014/main" id="{08186CEB-9F82-72D3-CD87-89ECF77AB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Rectangle 100">
                <a:extLst>
                  <a:ext uri="{FF2B5EF4-FFF2-40B4-BE49-F238E27FC236}">
                    <a16:creationId xmlns:a16="http://schemas.microsoft.com/office/drawing/2014/main" id="{3BE93F79-CC3D-EACE-021A-F48EEA382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33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Rectangle 101">
                <a:extLst>
                  <a:ext uri="{FF2B5EF4-FFF2-40B4-BE49-F238E27FC236}">
                    <a16:creationId xmlns:a16="http://schemas.microsoft.com/office/drawing/2014/main" id="{EE3BD4E6-98AE-9C33-868E-85155BF57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Rectangle 102">
                <a:extLst>
                  <a:ext uri="{FF2B5EF4-FFF2-40B4-BE49-F238E27FC236}">
                    <a16:creationId xmlns:a16="http://schemas.microsoft.com/office/drawing/2014/main" id="{F7E6D27F-9DBD-A5A3-E8AB-0FB0D0C4C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Rectangle 103">
                <a:extLst>
                  <a:ext uri="{FF2B5EF4-FFF2-40B4-BE49-F238E27FC236}">
                    <a16:creationId xmlns:a16="http://schemas.microsoft.com/office/drawing/2014/main" id="{BB6BD45E-054B-D56D-1471-981B8623B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Rectangle 104">
                <a:extLst>
                  <a:ext uri="{FF2B5EF4-FFF2-40B4-BE49-F238E27FC236}">
                    <a16:creationId xmlns:a16="http://schemas.microsoft.com/office/drawing/2014/main" id="{8AAECAE2-96FB-8CCA-F8AD-03D5C8A54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Rectangle 105">
                <a:extLst>
                  <a:ext uri="{FF2B5EF4-FFF2-40B4-BE49-F238E27FC236}">
                    <a16:creationId xmlns:a16="http://schemas.microsoft.com/office/drawing/2014/main" id="{BB4D0B30-D4D5-BDF0-8C1C-55724F07B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Rectangle 106">
                <a:extLst>
                  <a:ext uri="{FF2B5EF4-FFF2-40B4-BE49-F238E27FC236}">
                    <a16:creationId xmlns:a16="http://schemas.microsoft.com/office/drawing/2014/main" id="{FC8D32C0-E1D5-19A3-EDA7-991CF7AC1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3421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Rectangle 107">
                <a:extLst>
                  <a:ext uri="{FF2B5EF4-FFF2-40B4-BE49-F238E27FC236}">
                    <a16:creationId xmlns:a16="http://schemas.microsoft.com/office/drawing/2014/main" id="{24BC7B05-3D41-3578-9C80-32BA6E425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Rectangle 108">
                <a:extLst>
                  <a:ext uri="{FF2B5EF4-FFF2-40B4-BE49-F238E27FC236}">
                    <a16:creationId xmlns:a16="http://schemas.microsoft.com/office/drawing/2014/main" id="{92DA8FF4-4569-E64C-4368-38B22E13A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Rectangle 109">
                <a:extLst>
                  <a:ext uri="{FF2B5EF4-FFF2-40B4-BE49-F238E27FC236}">
                    <a16:creationId xmlns:a16="http://schemas.microsoft.com/office/drawing/2014/main" id="{83AA02EF-F787-1989-DAE1-0241E7CBF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421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Rectangle 110">
                <a:extLst>
                  <a:ext uri="{FF2B5EF4-FFF2-40B4-BE49-F238E27FC236}">
                    <a16:creationId xmlns:a16="http://schemas.microsoft.com/office/drawing/2014/main" id="{790581B6-0EED-9BC0-92B7-449CE2634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Rectangle 111">
                <a:extLst>
                  <a:ext uri="{FF2B5EF4-FFF2-40B4-BE49-F238E27FC236}">
                    <a16:creationId xmlns:a16="http://schemas.microsoft.com/office/drawing/2014/main" id="{5BA2751B-1BDE-BC24-78B6-84C4EF7A1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Rectangle 112">
                <a:extLst>
                  <a:ext uri="{FF2B5EF4-FFF2-40B4-BE49-F238E27FC236}">
                    <a16:creationId xmlns:a16="http://schemas.microsoft.com/office/drawing/2014/main" id="{D215E64A-6979-9867-0C57-2F9910B15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421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Rectangle 113">
                <a:extLst>
                  <a:ext uri="{FF2B5EF4-FFF2-40B4-BE49-F238E27FC236}">
                    <a16:creationId xmlns:a16="http://schemas.microsoft.com/office/drawing/2014/main" id="{485D4E59-1D10-B3A1-3001-0E9DE6DFD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Rectangle 114">
                <a:extLst>
                  <a:ext uri="{FF2B5EF4-FFF2-40B4-BE49-F238E27FC236}">
                    <a16:creationId xmlns:a16="http://schemas.microsoft.com/office/drawing/2014/main" id="{09294D5F-CC3F-C86F-DEE2-2C31E2CF0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Rectangle 115">
                <a:extLst>
                  <a:ext uri="{FF2B5EF4-FFF2-40B4-BE49-F238E27FC236}">
                    <a16:creationId xmlns:a16="http://schemas.microsoft.com/office/drawing/2014/main" id="{00FE7A15-CC9C-DF93-BB84-DAB1A2A21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Rectangle 116">
                <a:extLst>
                  <a:ext uri="{FF2B5EF4-FFF2-40B4-BE49-F238E27FC236}">
                    <a16:creationId xmlns:a16="http://schemas.microsoft.com/office/drawing/2014/main" id="{60ED8A83-A2D8-95CC-823B-B0C35C250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Rectangle 117">
                <a:extLst>
                  <a:ext uri="{FF2B5EF4-FFF2-40B4-BE49-F238E27FC236}">
                    <a16:creationId xmlns:a16="http://schemas.microsoft.com/office/drawing/2014/main" id="{1AAD0919-519F-1236-6D4F-C791A9D45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342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Rectangle 118">
                <a:extLst>
                  <a:ext uri="{FF2B5EF4-FFF2-40B4-BE49-F238E27FC236}">
                    <a16:creationId xmlns:a16="http://schemas.microsoft.com/office/drawing/2014/main" id="{22D9C368-2BE7-BFBB-028F-88309C234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Rectangle 119">
                <a:extLst>
                  <a:ext uri="{FF2B5EF4-FFF2-40B4-BE49-F238E27FC236}">
                    <a16:creationId xmlns:a16="http://schemas.microsoft.com/office/drawing/2014/main" id="{BCB37223-586A-9078-F462-799D4CF42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Rectangle 120">
                <a:extLst>
                  <a:ext uri="{FF2B5EF4-FFF2-40B4-BE49-F238E27FC236}">
                    <a16:creationId xmlns:a16="http://schemas.microsoft.com/office/drawing/2014/main" id="{BE895C24-1BED-9E02-61AF-DC4FFA43E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Rectangle 121">
                <a:extLst>
                  <a:ext uri="{FF2B5EF4-FFF2-40B4-BE49-F238E27FC236}">
                    <a16:creationId xmlns:a16="http://schemas.microsoft.com/office/drawing/2014/main" id="{402CED90-6BB1-42B0-B2BF-61850C147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Rectangle 122">
                <a:extLst>
                  <a:ext uri="{FF2B5EF4-FFF2-40B4-BE49-F238E27FC236}">
                    <a16:creationId xmlns:a16="http://schemas.microsoft.com/office/drawing/2014/main" id="{7113AB9A-6B8D-8A34-40DF-DD89B224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Rectangle 123">
                <a:extLst>
                  <a:ext uri="{FF2B5EF4-FFF2-40B4-BE49-F238E27FC236}">
                    <a16:creationId xmlns:a16="http://schemas.microsoft.com/office/drawing/2014/main" id="{BB58E6AC-09D8-C3AF-30F8-998EC2487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Rectangle 124">
                <a:extLst>
                  <a:ext uri="{FF2B5EF4-FFF2-40B4-BE49-F238E27FC236}">
                    <a16:creationId xmlns:a16="http://schemas.microsoft.com/office/drawing/2014/main" id="{E0090CA5-50DD-04D3-5161-7ABCCB0E5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Rectangle 125">
                <a:extLst>
                  <a:ext uri="{FF2B5EF4-FFF2-40B4-BE49-F238E27FC236}">
                    <a16:creationId xmlns:a16="http://schemas.microsoft.com/office/drawing/2014/main" id="{98F54258-3831-C3F1-5F84-3CB11159E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450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Rectangle 126">
                <a:extLst>
                  <a:ext uri="{FF2B5EF4-FFF2-40B4-BE49-F238E27FC236}">
                    <a16:creationId xmlns:a16="http://schemas.microsoft.com/office/drawing/2014/main" id="{68C508D2-A07F-F31B-89A3-53487305B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Rectangle 127">
                <a:extLst>
                  <a:ext uri="{FF2B5EF4-FFF2-40B4-BE49-F238E27FC236}">
                    <a16:creationId xmlns:a16="http://schemas.microsoft.com/office/drawing/2014/main" id="{AB8239C9-C637-37B6-05F8-0F4070198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Rectangle 128">
                <a:extLst>
                  <a:ext uri="{FF2B5EF4-FFF2-40B4-BE49-F238E27FC236}">
                    <a16:creationId xmlns:a16="http://schemas.microsoft.com/office/drawing/2014/main" id="{22A5139A-30A0-8004-9F83-593215BE2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Rectangle 129">
                <a:extLst>
                  <a:ext uri="{FF2B5EF4-FFF2-40B4-BE49-F238E27FC236}">
                    <a16:creationId xmlns:a16="http://schemas.microsoft.com/office/drawing/2014/main" id="{72A9A746-EAAE-F2A2-73EA-3423DD231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Rectangle 130">
                <a:extLst>
                  <a:ext uri="{FF2B5EF4-FFF2-40B4-BE49-F238E27FC236}">
                    <a16:creationId xmlns:a16="http://schemas.microsoft.com/office/drawing/2014/main" id="{90910751-84BD-6787-9D34-DA9532DBF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Rectangle 131">
                <a:extLst>
                  <a:ext uri="{FF2B5EF4-FFF2-40B4-BE49-F238E27FC236}">
                    <a16:creationId xmlns:a16="http://schemas.microsoft.com/office/drawing/2014/main" id="{CE5F4490-0A4A-E11A-6F66-C69477D92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345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Rectangle 132">
                <a:extLst>
                  <a:ext uri="{FF2B5EF4-FFF2-40B4-BE49-F238E27FC236}">
                    <a16:creationId xmlns:a16="http://schemas.microsoft.com/office/drawing/2014/main" id="{45E9851A-C7A3-7F9F-E4C4-D2700F89E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3478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Rectangle 133">
                <a:extLst>
                  <a:ext uri="{FF2B5EF4-FFF2-40B4-BE49-F238E27FC236}">
                    <a16:creationId xmlns:a16="http://schemas.microsoft.com/office/drawing/2014/main" id="{F1CD546D-1DF2-B719-BF65-FB4BC76CE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Rectangle 134">
                <a:extLst>
                  <a:ext uri="{FF2B5EF4-FFF2-40B4-BE49-F238E27FC236}">
                    <a16:creationId xmlns:a16="http://schemas.microsoft.com/office/drawing/2014/main" id="{A881261F-A4CE-D0A4-B828-6C0158E06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478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Rectangle 135">
                <a:extLst>
                  <a:ext uri="{FF2B5EF4-FFF2-40B4-BE49-F238E27FC236}">
                    <a16:creationId xmlns:a16="http://schemas.microsoft.com/office/drawing/2014/main" id="{E832AA47-004C-3E70-1384-8285C5A67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347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Rectangle 136">
                <a:extLst>
                  <a:ext uri="{FF2B5EF4-FFF2-40B4-BE49-F238E27FC236}">
                    <a16:creationId xmlns:a16="http://schemas.microsoft.com/office/drawing/2014/main" id="{36030005-E681-6F63-47F1-84997A445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3478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Rectangle 137">
                <a:extLst>
                  <a:ext uri="{FF2B5EF4-FFF2-40B4-BE49-F238E27FC236}">
                    <a16:creationId xmlns:a16="http://schemas.microsoft.com/office/drawing/2014/main" id="{16173CA6-4D04-8AC0-EF3A-CCD40E7F9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47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Rectangle 138">
                <a:extLst>
                  <a:ext uri="{FF2B5EF4-FFF2-40B4-BE49-F238E27FC236}">
                    <a16:creationId xmlns:a16="http://schemas.microsoft.com/office/drawing/2014/main" id="{5EE94F82-C030-3F32-4617-E3D49A112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478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Rectangle 139">
                <a:extLst>
                  <a:ext uri="{FF2B5EF4-FFF2-40B4-BE49-F238E27FC236}">
                    <a16:creationId xmlns:a16="http://schemas.microsoft.com/office/drawing/2014/main" id="{64D42E67-8A11-D8F7-9BC5-24F54812E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47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Rectangle 140">
                <a:extLst>
                  <a:ext uri="{FF2B5EF4-FFF2-40B4-BE49-F238E27FC236}">
                    <a16:creationId xmlns:a16="http://schemas.microsoft.com/office/drawing/2014/main" id="{C3E7A2ED-BAAE-BE06-3B12-397B530AE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47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Rectangle 141">
                <a:extLst>
                  <a:ext uri="{FF2B5EF4-FFF2-40B4-BE49-F238E27FC236}">
                    <a16:creationId xmlns:a16="http://schemas.microsoft.com/office/drawing/2014/main" id="{3C60C777-7EEB-D967-1D58-4A8CC44E6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47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Rectangle 142">
                <a:extLst>
                  <a:ext uri="{FF2B5EF4-FFF2-40B4-BE49-F238E27FC236}">
                    <a16:creationId xmlns:a16="http://schemas.microsoft.com/office/drawing/2014/main" id="{18F9BFCD-D16D-867F-5D97-6AEB444AD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" y="347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Rectangle 143">
                <a:extLst>
                  <a:ext uri="{FF2B5EF4-FFF2-40B4-BE49-F238E27FC236}">
                    <a16:creationId xmlns:a16="http://schemas.microsoft.com/office/drawing/2014/main" id="{2680DA4E-B1DE-C245-20A5-518564696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347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Rectangle 144">
                <a:extLst>
                  <a:ext uri="{FF2B5EF4-FFF2-40B4-BE49-F238E27FC236}">
                    <a16:creationId xmlns:a16="http://schemas.microsoft.com/office/drawing/2014/main" id="{B46607C4-402B-0334-150D-929972534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" y="35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Rectangle 145">
                <a:extLst>
                  <a:ext uri="{FF2B5EF4-FFF2-40B4-BE49-F238E27FC236}">
                    <a16:creationId xmlns:a16="http://schemas.microsoft.com/office/drawing/2014/main" id="{1B22BB13-ED37-CE1C-C08D-DBEAD0B3C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3506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Rectangle 146">
                <a:extLst>
                  <a:ext uri="{FF2B5EF4-FFF2-40B4-BE49-F238E27FC236}">
                    <a16:creationId xmlns:a16="http://schemas.microsoft.com/office/drawing/2014/main" id="{BB77826E-2FB8-CF44-93AC-9941E4811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5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Rectangle 147">
                <a:extLst>
                  <a:ext uri="{FF2B5EF4-FFF2-40B4-BE49-F238E27FC236}">
                    <a16:creationId xmlns:a16="http://schemas.microsoft.com/office/drawing/2014/main" id="{8F4DB73C-CA42-D661-E98D-A4AF02F65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35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Rectangle 148">
                <a:extLst>
                  <a:ext uri="{FF2B5EF4-FFF2-40B4-BE49-F238E27FC236}">
                    <a16:creationId xmlns:a16="http://schemas.microsoft.com/office/drawing/2014/main" id="{56983D59-A8C5-A293-150C-FBD130AB0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5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Rectangle 149">
                <a:extLst>
                  <a:ext uri="{FF2B5EF4-FFF2-40B4-BE49-F238E27FC236}">
                    <a16:creationId xmlns:a16="http://schemas.microsoft.com/office/drawing/2014/main" id="{AD8D687D-377A-2897-0847-5D9924829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5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Rectangle 150">
                <a:extLst>
                  <a:ext uri="{FF2B5EF4-FFF2-40B4-BE49-F238E27FC236}">
                    <a16:creationId xmlns:a16="http://schemas.microsoft.com/office/drawing/2014/main" id="{A81099BA-5CDF-9014-2F17-39ED2287B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5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Rectangle 151">
                <a:extLst>
                  <a:ext uri="{FF2B5EF4-FFF2-40B4-BE49-F238E27FC236}">
                    <a16:creationId xmlns:a16="http://schemas.microsoft.com/office/drawing/2014/main" id="{E6FBB460-0A99-FA3A-5186-C8C0611F8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506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Rectangle 152">
                <a:extLst>
                  <a:ext uri="{FF2B5EF4-FFF2-40B4-BE49-F238E27FC236}">
                    <a16:creationId xmlns:a16="http://schemas.microsoft.com/office/drawing/2014/main" id="{1E38C15D-8B89-AB2C-487F-9A693F155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3506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Rectangle 153">
                <a:extLst>
                  <a:ext uri="{FF2B5EF4-FFF2-40B4-BE49-F238E27FC236}">
                    <a16:creationId xmlns:a16="http://schemas.microsoft.com/office/drawing/2014/main" id="{A4A37DE9-7C0A-5211-9D6B-FC58422A5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" y="35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Rectangle 154">
                <a:extLst>
                  <a:ext uri="{FF2B5EF4-FFF2-40B4-BE49-F238E27FC236}">
                    <a16:creationId xmlns:a16="http://schemas.microsoft.com/office/drawing/2014/main" id="{7C197901-C920-777C-6D78-196374894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3506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Rectangle 155">
                <a:extLst>
                  <a:ext uri="{FF2B5EF4-FFF2-40B4-BE49-F238E27FC236}">
                    <a16:creationId xmlns:a16="http://schemas.microsoft.com/office/drawing/2014/main" id="{75B1AA3D-A998-ABCF-9779-CB55AF31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35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Rectangle 156">
                <a:extLst>
                  <a:ext uri="{FF2B5EF4-FFF2-40B4-BE49-F238E27FC236}">
                    <a16:creationId xmlns:a16="http://schemas.microsoft.com/office/drawing/2014/main" id="{9B742BBD-1C1D-BAFC-3298-DF4C8AF78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Rectangle 157">
                <a:extLst>
                  <a:ext uri="{FF2B5EF4-FFF2-40B4-BE49-F238E27FC236}">
                    <a16:creationId xmlns:a16="http://schemas.microsoft.com/office/drawing/2014/main" id="{D22FC9FA-55F8-5D30-449C-5EFA7DC64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3534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Rectangle 158">
                <a:extLst>
                  <a:ext uri="{FF2B5EF4-FFF2-40B4-BE49-F238E27FC236}">
                    <a16:creationId xmlns:a16="http://schemas.microsoft.com/office/drawing/2014/main" id="{5BAB4301-AA12-9B0E-E8B3-6CC37D072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Rectangle 159">
                <a:extLst>
                  <a:ext uri="{FF2B5EF4-FFF2-40B4-BE49-F238E27FC236}">
                    <a16:creationId xmlns:a16="http://schemas.microsoft.com/office/drawing/2014/main" id="{B795EAA1-F028-F7E8-3F68-6580C4DA3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Rectangle 160">
                <a:extLst>
                  <a:ext uri="{FF2B5EF4-FFF2-40B4-BE49-F238E27FC236}">
                    <a16:creationId xmlns:a16="http://schemas.microsoft.com/office/drawing/2014/main" id="{EE6D309B-72C1-8462-400A-E35FFBFEE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Rectangle 161">
                <a:extLst>
                  <a:ext uri="{FF2B5EF4-FFF2-40B4-BE49-F238E27FC236}">
                    <a16:creationId xmlns:a16="http://schemas.microsoft.com/office/drawing/2014/main" id="{BDAD14AA-2539-120D-D62F-93EE064E3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Rectangle 162">
                <a:extLst>
                  <a:ext uri="{FF2B5EF4-FFF2-40B4-BE49-F238E27FC236}">
                    <a16:creationId xmlns:a16="http://schemas.microsoft.com/office/drawing/2014/main" id="{F51FCE54-84F4-0DA1-DC3D-74F636239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Rectangle 163">
                <a:extLst>
                  <a:ext uri="{FF2B5EF4-FFF2-40B4-BE49-F238E27FC236}">
                    <a16:creationId xmlns:a16="http://schemas.microsoft.com/office/drawing/2014/main" id="{22C93418-2E73-6C5B-36C7-4CF3BBC9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Rectangle 164">
                <a:extLst>
                  <a:ext uri="{FF2B5EF4-FFF2-40B4-BE49-F238E27FC236}">
                    <a16:creationId xmlns:a16="http://schemas.microsoft.com/office/drawing/2014/main" id="{FE4CC25E-157E-3927-8F43-E5BA27748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Rectangle 165">
                <a:extLst>
                  <a:ext uri="{FF2B5EF4-FFF2-40B4-BE49-F238E27FC236}">
                    <a16:creationId xmlns:a16="http://schemas.microsoft.com/office/drawing/2014/main" id="{576E24F7-E97C-8320-0EC4-585A93066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534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Rectangle 166">
                <a:extLst>
                  <a:ext uri="{FF2B5EF4-FFF2-40B4-BE49-F238E27FC236}">
                    <a16:creationId xmlns:a16="http://schemas.microsoft.com/office/drawing/2014/main" id="{69595F82-5D34-DCC9-274D-9EDFA17E2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Rectangle 167">
                <a:extLst>
                  <a:ext uri="{FF2B5EF4-FFF2-40B4-BE49-F238E27FC236}">
                    <a16:creationId xmlns:a16="http://schemas.microsoft.com/office/drawing/2014/main" id="{25208ADD-EF60-436B-6C2B-7E1E52CD6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3534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Rectangle 168">
                <a:extLst>
                  <a:ext uri="{FF2B5EF4-FFF2-40B4-BE49-F238E27FC236}">
                    <a16:creationId xmlns:a16="http://schemas.microsoft.com/office/drawing/2014/main" id="{17D0FD0F-63FB-CDB5-B935-5D3CBCFCC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Rectangle 169">
                <a:extLst>
                  <a:ext uri="{FF2B5EF4-FFF2-40B4-BE49-F238E27FC236}">
                    <a16:creationId xmlns:a16="http://schemas.microsoft.com/office/drawing/2014/main" id="{B4A0A345-B7C5-C15F-1D0F-BDB24578F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353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Rectangle 170">
                <a:extLst>
                  <a:ext uri="{FF2B5EF4-FFF2-40B4-BE49-F238E27FC236}">
                    <a16:creationId xmlns:a16="http://schemas.microsoft.com/office/drawing/2014/main" id="{8111EB01-863F-1B41-13C6-843B09421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Rectangle 171">
                <a:extLst>
                  <a:ext uri="{FF2B5EF4-FFF2-40B4-BE49-F238E27FC236}">
                    <a16:creationId xmlns:a16="http://schemas.microsoft.com/office/drawing/2014/main" id="{5D9D4882-B602-9EF1-C23A-816CBA6E0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563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Rectangle 172">
                <a:extLst>
                  <a:ext uri="{FF2B5EF4-FFF2-40B4-BE49-F238E27FC236}">
                    <a16:creationId xmlns:a16="http://schemas.microsoft.com/office/drawing/2014/main" id="{315D1D6F-C222-5615-93C7-7B2F22C53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Rectangle 173">
                <a:extLst>
                  <a:ext uri="{FF2B5EF4-FFF2-40B4-BE49-F238E27FC236}">
                    <a16:creationId xmlns:a16="http://schemas.microsoft.com/office/drawing/2014/main" id="{1D31665B-5D9D-B857-792C-8FEDD61F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Rectangle 174">
                <a:extLst>
                  <a:ext uri="{FF2B5EF4-FFF2-40B4-BE49-F238E27FC236}">
                    <a16:creationId xmlns:a16="http://schemas.microsoft.com/office/drawing/2014/main" id="{C929C841-5E58-3FED-BE95-CD335FBC6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3563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Rectangle 175">
                <a:extLst>
                  <a:ext uri="{FF2B5EF4-FFF2-40B4-BE49-F238E27FC236}">
                    <a16:creationId xmlns:a16="http://schemas.microsoft.com/office/drawing/2014/main" id="{1F0D419D-B0B5-2044-7406-0D1D81F84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Rectangle 176">
                <a:extLst>
                  <a:ext uri="{FF2B5EF4-FFF2-40B4-BE49-F238E27FC236}">
                    <a16:creationId xmlns:a16="http://schemas.microsoft.com/office/drawing/2014/main" id="{E6554A90-25EB-6140-19EF-55201E03E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Rectangle 177">
                <a:extLst>
                  <a:ext uri="{FF2B5EF4-FFF2-40B4-BE49-F238E27FC236}">
                    <a16:creationId xmlns:a16="http://schemas.microsoft.com/office/drawing/2014/main" id="{137774FD-0C57-CB6B-E354-AE9869C1E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Rectangle 178">
                <a:extLst>
                  <a:ext uri="{FF2B5EF4-FFF2-40B4-BE49-F238E27FC236}">
                    <a16:creationId xmlns:a16="http://schemas.microsoft.com/office/drawing/2014/main" id="{038B8CFA-B327-4B70-4507-0CF40A441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563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Rectangle 179">
                <a:extLst>
                  <a:ext uri="{FF2B5EF4-FFF2-40B4-BE49-F238E27FC236}">
                    <a16:creationId xmlns:a16="http://schemas.microsoft.com/office/drawing/2014/main" id="{3E7BDB61-3C81-FAF3-08DB-699A407CC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Rectangle 180">
                <a:extLst>
                  <a:ext uri="{FF2B5EF4-FFF2-40B4-BE49-F238E27FC236}">
                    <a16:creationId xmlns:a16="http://schemas.microsoft.com/office/drawing/2014/main" id="{CFE519B6-D4EF-6FA5-A824-C7FA6F7D0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Rectangle 181">
                <a:extLst>
                  <a:ext uri="{FF2B5EF4-FFF2-40B4-BE49-F238E27FC236}">
                    <a16:creationId xmlns:a16="http://schemas.microsoft.com/office/drawing/2014/main" id="{94F5EC90-CE2C-5DA6-3A8E-A2977A3FB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Rectangle 182">
                <a:extLst>
                  <a:ext uri="{FF2B5EF4-FFF2-40B4-BE49-F238E27FC236}">
                    <a16:creationId xmlns:a16="http://schemas.microsoft.com/office/drawing/2014/main" id="{14338F01-761A-4756-C058-0DB130C4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Rectangle 183">
                <a:extLst>
                  <a:ext uri="{FF2B5EF4-FFF2-40B4-BE49-F238E27FC236}">
                    <a16:creationId xmlns:a16="http://schemas.microsoft.com/office/drawing/2014/main" id="{4D044507-6D3B-8281-C58A-A36A0F9B8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Rectangle 184">
                <a:extLst>
                  <a:ext uri="{FF2B5EF4-FFF2-40B4-BE49-F238E27FC236}">
                    <a16:creationId xmlns:a16="http://schemas.microsoft.com/office/drawing/2014/main" id="{615DFC41-DFA1-ECFE-E957-032E4E7B9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Rectangle 185">
                <a:extLst>
                  <a:ext uri="{FF2B5EF4-FFF2-40B4-BE49-F238E27FC236}">
                    <a16:creationId xmlns:a16="http://schemas.microsoft.com/office/drawing/2014/main" id="{FDA902F2-E0AD-C6C2-3D11-EC1A2ADCB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" y="356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Rectangle 186">
                <a:extLst>
                  <a:ext uri="{FF2B5EF4-FFF2-40B4-BE49-F238E27FC236}">
                    <a16:creationId xmlns:a16="http://schemas.microsoft.com/office/drawing/2014/main" id="{68133C99-4DCF-2827-D68F-4A2334AA9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" y="359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Rectangle 187">
                <a:extLst>
                  <a:ext uri="{FF2B5EF4-FFF2-40B4-BE49-F238E27FC236}">
                    <a16:creationId xmlns:a16="http://schemas.microsoft.com/office/drawing/2014/main" id="{B38736D2-D5A6-26FF-96DE-D98F34900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59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Rectangle 188">
                <a:extLst>
                  <a:ext uri="{FF2B5EF4-FFF2-40B4-BE49-F238E27FC236}">
                    <a16:creationId xmlns:a16="http://schemas.microsoft.com/office/drawing/2014/main" id="{63049E0B-3AA3-AAC5-688C-EBBC89129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591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Rectangle 189">
                <a:extLst>
                  <a:ext uri="{FF2B5EF4-FFF2-40B4-BE49-F238E27FC236}">
                    <a16:creationId xmlns:a16="http://schemas.microsoft.com/office/drawing/2014/main" id="{A8FCC0EA-39E4-9BA7-1D42-F6714A570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359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Rectangle 190">
                <a:extLst>
                  <a:ext uri="{FF2B5EF4-FFF2-40B4-BE49-F238E27FC236}">
                    <a16:creationId xmlns:a16="http://schemas.microsoft.com/office/drawing/2014/main" id="{8F5E27AE-9B99-995E-C417-1A317409F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591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Rectangle 191">
                <a:extLst>
                  <a:ext uri="{FF2B5EF4-FFF2-40B4-BE49-F238E27FC236}">
                    <a16:creationId xmlns:a16="http://schemas.microsoft.com/office/drawing/2014/main" id="{61CB869E-4B62-2DB7-F917-F2938BC65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359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Rectangle 192">
                <a:extLst>
                  <a:ext uri="{FF2B5EF4-FFF2-40B4-BE49-F238E27FC236}">
                    <a16:creationId xmlns:a16="http://schemas.microsoft.com/office/drawing/2014/main" id="{6B536A3A-064D-AE77-1D8B-2498A80AD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59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Rectangle 193">
                <a:extLst>
                  <a:ext uri="{FF2B5EF4-FFF2-40B4-BE49-F238E27FC236}">
                    <a16:creationId xmlns:a16="http://schemas.microsoft.com/office/drawing/2014/main" id="{5BDE3416-2EE1-B02A-A948-222FA1256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59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Rectangle 194">
                <a:extLst>
                  <a:ext uri="{FF2B5EF4-FFF2-40B4-BE49-F238E27FC236}">
                    <a16:creationId xmlns:a16="http://schemas.microsoft.com/office/drawing/2014/main" id="{DE91EA79-27AE-76EC-AF8D-723D551BE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" y="361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Rectangle 195">
                <a:extLst>
                  <a:ext uri="{FF2B5EF4-FFF2-40B4-BE49-F238E27FC236}">
                    <a16:creationId xmlns:a16="http://schemas.microsoft.com/office/drawing/2014/main" id="{E7692673-7B89-77DA-FB35-BB09EC999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61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Rectangle 196">
                <a:extLst>
                  <a:ext uri="{FF2B5EF4-FFF2-40B4-BE49-F238E27FC236}">
                    <a16:creationId xmlns:a16="http://schemas.microsoft.com/office/drawing/2014/main" id="{0BE3702D-190E-753A-44FC-CD3550F6E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361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Rectangle 197">
                <a:extLst>
                  <a:ext uri="{FF2B5EF4-FFF2-40B4-BE49-F238E27FC236}">
                    <a16:creationId xmlns:a16="http://schemas.microsoft.com/office/drawing/2014/main" id="{45AD734F-EA67-3989-2D1B-C6B6CED2C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361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Rectangle 198">
                <a:extLst>
                  <a:ext uri="{FF2B5EF4-FFF2-40B4-BE49-F238E27FC236}">
                    <a16:creationId xmlns:a16="http://schemas.microsoft.com/office/drawing/2014/main" id="{4FA50480-AFC9-0E89-E816-5E34385BA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361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Rectangle 199">
                <a:extLst>
                  <a:ext uri="{FF2B5EF4-FFF2-40B4-BE49-F238E27FC236}">
                    <a16:creationId xmlns:a16="http://schemas.microsoft.com/office/drawing/2014/main" id="{B50C11CB-E0B7-17E6-9B8D-990E22551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61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Rectangle 200">
                <a:extLst>
                  <a:ext uri="{FF2B5EF4-FFF2-40B4-BE49-F238E27FC236}">
                    <a16:creationId xmlns:a16="http://schemas.microsoft.com/office/drawing/2014/main" id="{273C4765-CFE9-9BEE-99BF-4B91CE944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61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Rectangle 201">
                <a:extLst>
                  <a:ext uri="{FF2B5EF4-FFF2-40B4-BE49-F238E27FC236}">
                    <a16:creationId xmlns:a16="http://schemas.microsoft.com/office/drawing/2014/main" id="{ECED52C8-40BE-4F44-5605-055DF9CC2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361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Rectangle 202">
                <a:extLst>
                  <a:ext uri="{FF2B5EF4-FFF2-40B4-BE49-F238E27FC236}">
                    <a16:creationId xmlns:a16="http://schemas.microsoft.com/office/drawing/2014/main" id="{61248BB4-9E31-AAF5-3FEA-F451509B7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" y="361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Rectangle 203">
                <a:extLst>
                  <a:ext uri="{FF2B5EF4-FFF2-40B4-BE49-F238E27FC236}">
                    <a16:creationId xmlns:a16="http://schemas.microsoft.com/office/drawing/2014/main" id="{297677A9-0838-DF2F-1716-13812A5C5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" y="361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Rectangle 204">
                <a:extLst>
                  <a:ext uri="{FF2B5EF4-FFF2-40B4-BE49-F238E27FC236}">
                    <a16:creationId xmlns:a16="http://schemas.microsoft.com/office/drawing/2014/main" id="{3E15AC7E-0969-71C5-2701-F3EDDE823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3619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CE64F148-1B5D-904E-20B2-45117F619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61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EB8AE83-53B3-35D8-0F02-2D264DF43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461D44EE-248B-BB09-4269-783A062BD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BF719644-48B7-D58E-611E-17882E353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3647"/>
              <a:ext cx="29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9E03C8EB-A7D4-97BE-20FD-4D6E99E22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D8CF2488-3F9C-B8C5-D26F-613CA3421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0E079D20-14D5-02DA-18C8-D427068A5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72B7D6B9-E15C-D64A-DD1E-8B86C89F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27850CF2-C962-FC27-CB04-342618E2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B01864F0-9E68-7E9C-3E7E-4A97EBE0B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398DEDA-21C0-BEF6-D304-09BF4F018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6E15DB7-3BF5-A1D0-9696-2901D84C8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8F46A3FB-022A-D4D9-356C-6B4FCD4A4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3647"/>
              <a:ext cx="29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1C24B5DC-0CA8-F33B-B7B6-809C312D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647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20">
              <a:extLst>
                <a:ext uri="{FF2B5EF4-FFF2-40B4-BE49-F238E27FC236}">
                  <a16:creationId xmlns:a16="http://schemas.microsoft.com/office/drawing/2014/main" id="{2D6BA0BC-5DE2-A23A-B094-33273BF99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21">
              <a:extLst>
                <a:ext uri="{FF2B5EF4-FFF2-40B4-BE49-F238E27FC236}">
                  <a16:creationId xmlns:a16="http://schemas.microsoft.com/office/drawing/2014/main" id="{4ED02408-D700-4DED-363B-5B6F7D836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222">
              <a:extLst>
                <a:ext uri="{FF2B5EF4-FFF2-40B4-BE49-F238E27FC236}">
                  <a16:creationId xmlns:a16="http://schemas.microsoft.com/office/drawing/2014/main" id="{080E328D-3162-6FF0-7ADE-4B5575B73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23">
              <a:extLst>
                <a:ext uri="{FF2B5EF4-FFF2-40B4-BE49-F238E27FC236}">
                  <a16:creationId xmlns:a16="http://schemas.microsoft.com/office/drawing/2014/main" id="{DFE8B206-4142-3EA1-6189-678C932AA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224">
              <a:extLst>
                <a:ext uri="{FF2B5EF4-FFF2-40B4-BE49-F238E27FC236}">
                  <a16:creationId xmlns:a16="http://schemas.microsoft.com/office/drawing/2014/main" id="{8A1DCD5A-C1BB-9863-6326-5EEF5393E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225">
              <a:extLst>
                <a:ext uri="{FF2B5EF4-FFF2-40B4-BE49-F238E27FC236}">
                  <a16:creationId xmlns:a16="http://schemas.microsoft.com/office/drawing/2014/main" id="{9D5C4817-D2DC-5ACF-A3F0-895536A7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3676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226">
              <a:extLst>
                <a:ext uri="{FF2B5EF4-FFF2-40B4-BE49-F238E27FC236}">
                  <a16:creationId xmlns:a16="http://schemas.microsoft.com/office/drawing/2014/main" id="{138447CD-EF24-8912-FEAA-7A2C3ADD9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227">
              <a:extLst>
                <a:ext uri="{FF2B5EF4-FFF2-40B4-BE49-F238E27FC236}">
                  <a16:creationId xmlns:a16="http://schemas.microsoft.com/office/drawing/2014/main" id="{BB022181-33C4-739E-F14C-9763830E6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228">
              <a:extLst>
                <a:ext uri="{FF2B5EF4-FFF2-40B4-BE49-F238E27FC236}">
                  <a16:creationId xmlns:a16="http://schemas.microsoft.com/office/drawing/2014/main" id="{74B307DC-2EBC-EA2F-4952-F00CDBBB0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229">
              <a:extLst>
                <a:ext uri="{FF2B5EF4-FFF2-40B4-BE49-F238E27FC236}">
                  <a16:creationId xmlns:a16="http://schemas.microsoft.com/office/drawing/2014/main" id="{6AA3E346-36CC-3422-995E-262AF1E74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676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230">
              <a:extLst>
                <a:ext uri="{FF2B5EF4-FFF2-40B4-BE49-F238E27FC236}">
                  <a16:creationId xmlns:a16="http://schemas.microsoft.com/office/drawing/2014/main" id="{1DF9415A-B8DC-5607-E78C-779351C9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231">
              <a:extLst>
                <a:ext uri="{FF2B5EF4-FFF2-40B4-BE49-F238E27FC236}">
                  <a16:creationId xmlns:a16="http://schemas.microsoft.com/office/drawing/2014/main" id="{58D0D59F-9D63-317A-197E-2F98DB1FA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676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232">
              <a:extLst>
                <a:ext uri="{FF2B5EF4-FFF2-40B4-BE49-F238E27FC236}">
                  <a16:creationId xmlns:a16="http://schemas.microsoft.com/office/drawing/2014/main" id="{3C22217B-6715-F853-7409-1904C8B91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233">
              <a:extLst>
                <a:ext uri="{FF2B5EF4-FFF2-40B4-BE49-F238E27FC236}">
                  <a16:creationId xmlns:a16="http://schemas.microsoft.com/office/drawing/2014/main" id="{C8C11695-763F-A07E-8FBC-E17D2B587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3704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234">
              <a:extLst>
                <a:ext uri="{FF2B5EF4-FFF2-40B4-BE49-F238E27FC236}">
                  <a16:creationId xmlns:a16="http://schemas.microsoft.com/office/drawing/2014/main" id="{31793469-63E5-7B55-E9E5-DC5D4FFF8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235">
              <a:extLst>
                <a:ext uri="{FF2B5EF4-FFF2-40B4-BE49-F238E27FC236}">
                  <a16:creationId xmlns:a16="http://schemas.microsoft.com/office/drawing/2014/main" id="{2A8EABBB-0B42-9D22-D4E1-5FAB7DEB1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3704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236">
              <a:extLst>
                <a:ext uri="{FF2B5EF4-FFF2-40B4-BE49-F238E27FC236}">
                  <a16:creationId xmlns:a16="http://schemas.microsoft.com/office/drawing/2014/main" id="{E6403D5A-049F-7A13-F522-F4C38EC6B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237">
              <a:extLst>
                <a:ext uri="{FF2B5EF4-FFF2-40B4-BE49-F238E27FC236}">
                  <a16:creationId xmlns:a16="http://schemas.microsoft.com/office/drawing/2014/main" id="{C3DDCEFD-3363-8C40-F9B4-AA0B0A20C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238">
              <a:extLst>
                <a:ext uri="{FF2B5EF4-FFF2-40B4-BE49-F238E27FC236}">
                  <a16:creationId xmlns:a16="http://schemas.microsoft.com/office/drawing/2014/main" id="{9BAEA49E-B5DF-ADB3-C806-759F2F365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239">
              <a:extLst>
                <a:ext uri="{FF2B5EF4-FFF2-40B4-BE49-F238E27FC236}">
                  <a16:creationId xmlns:a16="http://schemas.microsoft.com/office/drawing/2014/main" id="{E1B7D053-E8CC-DA3A-AFC8-97161B16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240">
              <a:extLst>
                <a:ext uri="{FF2B5EF4-FFF2-40B4-BE49-F238E27FC236}">
                  <a16:creationId xmlns:a16="http://schemas.microsoft.com/office/drawing/2014/main" id="{DB992B54-2710-51FB-F1BD-22173688E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241">
              <a:extLst>
                <a:ext uri="{FF2B5EF4-FFF2-40B4-BE49-F238E27FC236}">
                  <a16:creationId xmlns:a16="http://schemas.microsoft.com/office/drawing/2014/main" id="{2301BAE9-23F8-A014-8F10-4CA98D758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242">
              <a:extLst>
                <a:ext uri="{FF2B5EF4-FFF2-40B4-BE49-F238E27FC236}">
                  <a16:creationId xmlns:a16="http://schemas.microsoft.com/office/drawing/2014/main" id="{88825DC7-3840-02EE-57FF-0540C8F7C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704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243">
              <a:extLst>
                <a:ext uri="{FF2B5EF4-FFF2-40B4-BE49-F238E27FC236}">
                  <a16:creationId xmlns:a16="http://schemas.microsoft.com/office/drawing/2014/main" id="{71F3E542-B57F-863C-DCB3-5126ACF83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244">
              <a:extLst>
                <a:ext uri="{FF2B5EF4-FFF2-40B4-BE49-F238E27FC236}">
                  <a16:creationId xmlns:a16="http://schemas.microsoft.com/office/drawing/2014/main" id="{29B2F7BE-72C8-F809-88F8-BD1F4945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245">
              <a:extLst>
                <a:ext uri="{FF2B5EF4-FFF2-40B4-BE49-F238E27FC236}">
                  <a16:creationId xmlns:a16="http://schemas.microsoft.com/office/drawing/2014/main" id="{E457923F-629C-196C-ACC0-FCED04EFE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246">
              <a:extLst>
                <a:ext uri="{FF2B5EF4-FFF2-40B4-BE49-F238E27FC236}">
                  <a16:creationId xmlns:a16="http://schemas.microsoft.com/office/drawing/2014/main" id="{0235ACA9-7AE5-951D-D077-F17FEDB5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247">
              <a:extLst>
                <a:ext uri="{FF2B5EF4-FFF2-40B4-BE49-F238E27FC236}">
                  <a16:creationId xmlns:a16="http://schemas.microsoft.com/office/drawing/2014/main" id="{0EAB71E3-39B2-0C03-DCE3-3A96D137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704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248">
              <a:extLst>
                <a:ext uri="{FF2B5EF4-FFF2-40B4-BE49-F238E27FC236}">
                  <a16:creationId xmlns:a16="http://schemas.microsoft.com/office/drawing/2014/main" id="{48F6EB6F-9EE6-06CF-F195-0C68B7437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249">
              <a:extLst>
                <a:ext uri="{FF2B5EF4-FFF2-40B4-BE49-F238E27FC236}">
                  <a16:creationId xmlns:a16="http://schemas.microsoft.com/office/drawing/2014/main" id="{5B1B39D9-6015-A221-B1EF-2707DC1E8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250">
              <a:extLst>
                <a:ext uri="{FF2B5EF4-FFF2-40B4-BE49-F238E27FC236}">
                  <a16:creationId xmlns:a16="http://schemas.microsoft.com/office/drawing/2014/main" id="{C61F4A59-4E32-839D-0450-452777F53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251">
              <a:extLst>
                <a:ext uri="{FF2B5EF4-FFF2-40B4-BE49-F238E27FC236}">
                  <a16:creationId xmlns:a16="http://schemas.microsoft.com/office/drawing/2014/main" id="{C1BAC26E-0A79-9650-1D9A-249F7F07E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704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252">
              <a:extLst>
                <a:ext uri="{FF2B5EF4-FFF2-40B4-BE49-F238E27FC236}">
                  <a16:creationId xmlns:a16="http://schemas.microsoft.com/office/drawing/2014/main" id="{FDA59677-1B04-4453-7E03-EF2D08A56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253">
              <a:extLst>
                <a:ext uri="{FF2B5EF4-FFF2-40B4-BE49-F238E27FC236}">
                  <a16:creationId xmlns:a16="http://schemas.microsoft.com/office/drawing/2014/main" id="{B750B771-D7EB-EF6B-E728-F1F46A28D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254">
              <a:extLst>
                <a:ext uri="{FF2B5EF4-FFF2-40B4-BE49-F238E27FC236}">
                  <a16:creationId xmlns:a16="http://schemas.microsoft.com/office/drawing/2014/main" id="{A891096B-D689-5FF7-45BD-9E2225CF7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3732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255">
              <a:extLst>
                <a:ext uri="{FF2B5EF4-FFF2-40B4-BE49-F238E27FC236}">
                  <a16:creationId xmlns:a16="http://schemas.microsoft.com/office/drawing/2014/main" id="{9C7677F6-E5D9-5272-C66A-7376F84F8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256">
              <a:extLst>
                <a:ext uri="{FF2B5EF4-FFF2-40B4-BE49-F238E27FC236}">
                  <a16:creationId xmlns:a16="http://schemas.microsoft.com/office/drawing/2014/main" id="{8E3E6DCF-490E-0B34-D960-19E11D9E2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257">
              <a:extLst>
                <a:ext uri="{FF2B5EF4-FFF2-40B4-BE49-F238E27FC236}">
                  <a16:creationId xmlns:a16="http://schemas.microsoft.com/office/drawing/2014/main" id="{7FB4822E-C927-BF08-C44D-F5A534D07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732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258">
              <a:extLst>
                <a:ext uri="{FF2B5EF4-FFF2-40B4-BE49-F238E27FC236}">
                  <a16:creationId xmlns:a16="http://schemas.microsoft.com/office/drawing/2014/main" id="{620F49E4-61CC-5706-32C5-3AC7B444B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259">
              <a:extLst>
                <a:ext uri="{FF2B5EF4-FFF2-40B4-BE49-F238E27FC236}">
                  <a16:creationId xmlns:a16="http://schemas.microsoft.com/office/drawing/2014/main" id="{34C6A130-E8AE-F136-0498-C7473C772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260">
              <a:extLst>
                <a:ext uri="{FF2B5EF4-FFF2-40B4-BE49-F238E27FC236}">
                  <a16:creationId xmlns:a16="http://schemas.microsoft.com/office/drawing/2014/main" id="{7EAFDC4B-CFBE-1E81-D11E-BEAB25BE0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261">
              <a:extLst>
                <a:ext uri="{FF2B5EF4-FFF2-40B4-BE49-F238E27FC236}">
                  <a16:creationId xmlns:a16="http://schemas.microsoft.com/office/drawing/2014/main" id="{430CA2F3-C0A9-5351-F0AB-A42FBE33C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3732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262">
              <a:extLst>
                <a:ext uri="{FF2B5EF4-FFF2-40B4-BE49-F238E27FC236}">
                  <a16:creationId xmlns:a16="http://schemas.microsoft.com/office/drawing/2014/main" id="{8496B98E-0FDF-7517-2C0E-E63028F0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263">
              <a:extLst>
                <a:ext uri="{FF2B5EF4-FFF2-40B4-BE49-F238E27FC236}">
                  <a16:creationId xmlns:a16="http://schemas.microsoft.com/office/drawing/2014/main" id="{976B1A85-859C-69B5-66E7-613F52F3A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732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264">
              <a:extLst>
                <a:ext uri="{FF2B5EF4-FFF2-40B4-BE49-F238E27FC236}">
                  <a16:creationId xmlns:a16="http://schemas.microsoft.com/office/drawing/2014/main" id="{5F024BA7-080F-B3CA-31CB-A41E0A63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760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265">
              <a:extLst>
                <a:ext uri="{FF2B5EF4-FFF2-40B4-BE49-F238E27FC236}">
                  <a16:creationId xmlns:a16="http://schemas.microsoft.com/office/drawing/2014/main" id="{41167C87-9F77-8124-67C6-72C6E339F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760"/>
              <a:ext cx="29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266">
              <a:extLst>
                <a:ext uri="{FF2B5EF4-FFF2-40B4-BE49-F238E27FC236}">
                  <a16:creationId xmlns:a16="http://schemas.microsoft.com/office/drawing/2014/main" id="{6BF7C207-7619-6E1E-4D92-90FF3BC0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3760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267">
              <a:extLst>
                <a:ext uri="{FF2B5EF4-FFF2-40B4-BE49-F238E27FC236}">
                  <a16:creationId xmlns:a16="http://schemas.microsoft.com/office/drawing/2014/main" id="{555B3233-3EC9-13B6-EF15-D11CD3F07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760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268">
              <a:extLst>
                <a:ext uri="{FF2B5EF4-FFF2-40B4-BE49-F238E27FC236}">
                  <a16:creationId xmlns:a16="http://schemas.microsoft.com/office/drawing/2014/main" id="{6833A494-1925-7C64-0561-7589137E0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760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269">
              <a:extLst>
                <a:ext uri="{FF2B5EF4-FFF2-40B4-BE49-F238E27FC236}">
                  <a16:creationId xmlns:a16="http://schemas.microsoft.com/office/drawing/2014/main" id="{0CE80069-00AC-1694-69D7-0920BF6BC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760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270">
              <a:extLst>
                <a:ext uri="{FF2B5EF4-FFF2-40B4-BE49-F238E27FC236}">
                  <a16:creationId xmlns:a16="http://schemas.microsoft.com/office/drawing/2014/main" id="{40285DFA-4D3B-EAE3-F8D4-73AD23874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760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271">
              <a:extLst>
                <a:ext uri="{FF2B5EF4-FFF2-40B4-BE49-F238E27FC236}">
                  <a16:creationId xmlns:a16="http://schemas.microsoft.com/office/drawing/2014/main" id="{F266A1C8-6606-A831-669B-4A166AFE1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760"/>
              <a:ext cx="29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272">
              <a:extLst>
                <a:ext uri="{FF2B5EF4-FFF2-40B4-BE49-F238E27FC236}">
                  <a16:creationId xmlns:a16="http://schemas.microsoft.com/office/drawing/2014/main" id="{3B45AA2A-B77D-7687-7040-496823140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3760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273">
              <a:extLst>
                <a:ext uri="{FF2B5EF4-FFF2-40B4-BE49-F238E27FC236}">
                  <a16:creationId xmlns:a16="http://schemas.microsoft.com/office/drawing/2014/main" id="{45051E10-FCAE-526A-B662-74A8B943C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760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274">
              <a:extLst>
                <a:ext uri="{FF2B5EF4-FFF2-40B4-BE49-F238E27FC236}">
                  <a16:creationId xmlns:a16="http://schemas.microsoft.com/office/drawing/2014/main" id="{CDC02EE4-A18B-1992-8C43-877B89014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275">
              <a:extLst>
                <a:ext uri="{FF2B5EF4-FFF2-40B4-BE49-F238E27FC236}">
                  <a16:creationId xmlns:a16="http://schemas.microsoft.com/office/drawing/2014/main" id="{864C138E-86AD-E50E-4A2A-BD4F9839F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276">
              <a:extLst>
                <a:ext uri="{FF2B5EF4-FFF2-40B4-BE49-F238E27FC236}">
                  <a16:creationId xmlns:a16="http://schemas.microsoft.com/office/drawing/2014/main" id="{4FB669E8-C0C3-C958-84FB-AC6D8B94A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277">
              <a:extLst>
                <a:ext uri="{FF2B5EF4-FFF2-40B4-BE49-F238E27FC236}">
                  <a16:creationId xmlns:a16="http://schemas.microsoft.com/office/drawing/2014/main" id="{2E6320A9-E441-D3A8-02CD-97C6034E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278">
              <a:extLst>
                <a:ext uri="{FF2B5EF4-FFF2-40B4-BE49-F238E27FC236}">
                  <a16:creationId xmlns:a16="http://schemas.microsoft.com/office/drawing/2014/main" id="{684AFAFE-F7D8-AF97-ED32-F1407559D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789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279">
              <a:extLst>
                <a:ext uri="{FF2B5EF4-FFF2-40B4-BE49-F238E27FC236}">
                  <a16:creationId xmlns:a16="http://schemas.microsoft.com/office/drawing/2014/main" id="{B00C3297-7274-5927-B625-2C9524B43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280">
              <a:extLst>
                <a:ext uri="{FF2B5EF4-FFF2-40B4-BE49-F238E27FC236}">
                  <a16:creationId xmlns:a16="http://schemas.microsoft.com/office/drawing/2014/main" id="{E89380F6-6926-5ABD-915E-E2D6A947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281">
              <a:extLst>
                <a:ext uri="{FF2B5EF4-FFF2-40B4-BE49-F238E27FC236}">
                  <a16:creationId xmlns:a16="http://schemas.microsoft.com/office/drawing/2014/main" id="{648A9C00-DD67-9077-86FF-FCC8451B2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282">
              <a:extLst>
                <a:ext uri="{FF2B5EF4-FFF2-40B4-BE49-F238E27FC236}">
                  <a16:creationId xmlns:a16="http://schemas.microsoft.com/office/drawing/2014/main" id="{E969B2D1-78BE-BEB1-72E5-A2501595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283">
              <a:extLst>
                <a:ext uri="{FF2B5EF4-FFF2-40B4-BE49-F238E27FC236}">
                  <a16:creationId xmlns:a16="http://schemas.microsoft.com/office/drawing/2014/main" id="{C2F2DBDF-4D34-7019-90E9-1487A2E86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284">
              <a:extLst>
                <a:ext uri="{FF2B5EF4-FFF2-40B4-BE49-F238E27FC236}">
                  <a16:creationId xmlns:a16="http://schemas.microsoft.com/office/drawing/2014/main" id="{41922B20-581C-38E0-FE2C-E60D8C4B1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789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285">
              <a:extLst>
                <a:ext uri="{FF2B5EF4-FFF2-40B4-BE49-F238E27FC236}">
                  <a16:creationId xmlns:a16="http://schemas.microsoft.com/office/drawing/2014/main" id="{2F067CD9-E799-E06C-9D6B-395CC40FE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286">
              <a:extLst>
                <a:ext uri="{FF2B5EF4-FFF2-40B4-BE49-F238E27FC236}">
                  <a16:creationId xmlns:a16="http://schemas.microsoft.com/office/drawing/2014/main" id="{89FBE293-7DD2-6E19-4A56-1B3CF39B8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287">
              <a:extLst>
                <a:ext uri="{FF2B5EF4-FFF2-40B4-BE49-F238E27FC236}">
                  <a16:creationId xmlns:a16="http://schemas.microsoft.com/office/drawing/2014/main" id="{669E88F4-83CB-D1F9-DBDF-84D1D10E6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3817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288">
              <a:extLst>
                <a:ext uri="{FF2B5EF4-FFF2-40B4-BE49-F238E27FC236}">
                  <a16:creationId xmlns:a16="http://schemas.microsoft.com/office/drawing/2014/main" id="{639A6BD2-FF8C-D260-BE43-7B017E164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289">
              <a:extLst>
                <a:ext uri="{FF2B5EF4-FFF2-40B4-BE49-F238E27FC236}">
                  <a16:creationId xmlns:a16="http://schemas.microsoft.com/office/drawing/2014/main" id="{84666FE1-CF17-E0BA-623C-7955C2BBE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290">
              <a:extLst>
                <a:ext uri="{FF2B5EF4-FFF2-40B4-BE49-F238E27FC236}">
                  <a16:creationId xmlns:a16="http://schemas.microsoft.com/office/drawing/2014/main" id="{41250BCA-971F-79ED-DCE7-E30CE1121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291">
              <a:extLst>
                <a:ext uri="{FF2B5EF4-FFF2-40B4-BE49-F238E27FC236}">
                  <a16:creationId xmlns:a16="http://schemas.microsoft.com/office/drawing/2014/main" id="{B349D6DA-DA4B-F53D-01EC-5810D7E9A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817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292">
              <a:extLst>
                <a:ext uri="{FF2B5EF4-FFF2-40B4-BE49-F238E27FC236}">
                  <a16:creationId xmlns:a16="http://schemas.microsoft.com/office/drawing/2014/main" id="{3DD6D8D7-861D-5570-AF6E-7567CF4C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293">
              <a:extLst>
                <a:ext uri="{FF2B5EF4-FFF2-40B4-BE49-F238E27FC236}">
                  <a16:creationId xmlns:a16="http://schemas.microsoft.com/office/drawing/2014/main" id="{4817705B-EE95-AB99-0DA9-E9E372F3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294">
              <a:extLst>
                <a:ext uri="{FF2B5EF4-FFF2-40B4-BE49-F238E27FC236}">
                  <a16:creationId xmlns:a16="http://schemas.microsoft.com/office/drawing/2014/main" id="{E292FFE3-B16A-8EE9-3BF1-0801F98E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295">
              <a:extLst>
                <a:ext uri="{FF2B5EF4-FFF2-40B4-BE49-F238E27FC236}">
                  <a16:creationId xmlns:a16="http://schemas.microsoft.com/office/drawing/2014/main" id="{3106B588-2704-2332-37AE-16336E39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817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296">
              <a:extLst>
                <a:ext uri="{FF2B5EF4-FFF2-40B4-BE49-F238E27FC236}">
                  <a16:creationId xmlns:a16="http://schemas.microsoft.com/office/drawing/2014/main" id="{D7D336A3-CF5B-5494-717F-D40DC3A5B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297">
              <a:extLst>
                <a:ext uri="{FF2B5EF4-FFF2-40B4-BE49-F238E27FC236}">
                  <a16:creationId xmlns:a16="http://schemas.microsoft.com/office/drawing/2014/main" id="{D77113E8-A2AB-3FFE-1CFA-DF5E47EF8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298">
              <a:extLst>
                <a:ext uri="{FF2B5EF4-FFF2-40B4-BE49-F238E27FC236}">
                  <a16:creationId xmlns:a16="http://schemas.microsoft.com/office/drawing/2014/main" id="{A2F699FD-56A7-B752-DA0F-718438733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817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Rectangle 299">
              <a:extLst>
                <a:ext uri="{FF2B5EF4-FFF2-40B4-BE49-F238E27FC236}">
                  <a16:creationId xmlns:a16="http://schemas.microsoft.com/office/drawing/2014/main" id="{78D2702C-31AF-9395-1490-3D1AD65D2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845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300">
              <a:extLst>
                <a:ext uri="{FF2B5EF4-FFF2-40B4-BE49-F238E27FC236}">
                  <a16:creationId xmlns:a16="http://schemas.microsoft.com/office/drawing/2014/main" id="{186E400D-33B9-A048-7458-C4BD39F59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3845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301">
              <a:extLst>
                <a:ext uri="{FF2B5EF4-FFF2-40B4-BE49-F238E27FC236}">
                  <a16:creationId xmlns:a16="http://schemas.microsoft.com/office/drawing/2014/main" id="{F6D23FD8-0CE3-8EAA-3EBB-43AEEECAB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3845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302">
              <a:extLst>
                <a:ext uri="{FF2B5EF4-FFF2-40B4-BE49-F238E27FC236}">
                  <a16:creationId xmlns:a16="http://schemas.microsoft.com/office/drawing/2014/main" id="{E9BA6A5F-1C68-E7C9-136A-AB1D26823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845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Rectangle 303">
              <a:extLst>
                <a:ext uri="{FF2B5EF4-FFF2-40B4-BE49-F238E27FC236}">
                  <a16:creationId xmlns:a16="http://schemas.microsoft.com/office/drawing/2014/main" id="{A9731F5E-0B13-4D6D-BBA2-B8718D9EB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845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304">
              <a:extLst>
                <a:ext uri="{FF2B5EF4-FFF2-40B4-BE49-F238E27FC236}">
                  <a16:creationId xmlns:a16="http://schemas.microsoft.com/office/drawing/2014/main" id="{A3DC2D8E-FAE6-8C0D-0AD4-B2667CC2F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845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305">
              <a:extLst>
                <a:ext uri="{FF2B5EF4-FFF2-40B4-BE49-F238E27FC236}">
                  <a16:creationId xmlns:a16="http://schemas.microsoft.com/office/drawing/2014/main" id="{B3778E15-93C4-748F-FED7-CB93FBCF0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845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306">
              <a:extLst>
                <a:ext uri="{FF2B5EF4-FFF2-40B4-BE49-F238E27FC236}">
                  <a16:creationId xmlns:a16="http://schemas.microsoft.com/office/drawing/2014/main" id="{C9EB3AA1-73B4-0D92-3994-1B3F81065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873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307">
              <a:extLst>
                <a:ext uri="{FF2B5EF4-FFF2-40B4-BE49-F238E27FC236}">
                  <a16:creationId xmlns:a16="http://schemas.microsoft.com/office/drawing/2014/main" id="{F3C49549-A949-5E0A-C2F3-1DAB9DD30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3873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308">
              <a:extLst>
                <a:ext uri="{FF2B5EF4-FFF2-40B4-BE49-F238E27FC236}">
                  <a16:creationId xmlns:a16="http://schemas.microsoft.com/office/drawing/2014/main" id="{E449AC20-B279-D074-3838-8CD2C1EA9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873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309">
              <a:extLst>
                <a:ext uri="{FF2B5EF4-FFF2-40B4-BE49-F238E27FC236}">
                  <a16:creationId xmlns:a16="http://schemas.microsoft.com/office/drawing/2014/main" id="{FF2B5A7B-5FDE-C4B4-AB67-36317E7CC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873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310">
              <a:extLst>
                <a:ext uri="{FF2B5EF4-FFF2-40B4-BE49-F238E27FC236}">
                  <a16:creationId xmlns:a16="http://schemas.microsoft.com/office/drawing/2014/main" id="{D1C4A2C1-0466-CBD1-065E-B14820A22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873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311">
              <a:extLst>
                <a:ext uri="{FF2B5EF4-FFF2-40B4-BE49-F238E27FC236}">
                  <a16:creationId xmlns:a16="http://schemas.microsoft.com/office/drawing/2014/main" id="{447B0C84-A262-B43F-5D6D-A343DB1A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873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312">
              <a:extLst>
                <a:ext uri="{FF2B5EF4-FFF2-40B4-BE49-F238E27FC236}">
                  <a16:creationId xmlns:a16="http://schemas.microsoft.com/office/drawing/2014/main" id="{574F5926-F7D8-31AB-AD75-EB4D7494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73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Rectangle 313">
              <a:extLst>
                <a:ext uri="{FF2B5EF4-FFF2-40B4-BE49-F238E27FC236}">
                  <a16:creationId xmlns:a16="http://schemas.microsoft.com/office/drawing/2014/main" id="{84998EF4-F02E-7AB9-3842-75494E659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" y="3873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Rectangle 314">
              <a:extLst>
                <a:ext uri="{FF2B5EF4-FFF2-40B4-BE49-F238E27FC236}">
                  <a16:creationId xmlns:a16="http://schemas.microsoft.com/office/drawing/2014/main" id="{FA73089F-418B-BD27-D2E0-9970DC0BD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3873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315">
              <a:extLst>
                <a:ext uri="{FF2B5EF4-FFF2-40B4-BE49-F238E27FC236}">
                  <a16:creationId xmlns:a16="http://schemas.microsoft.com/office/drawing/2014/main" id="{9EF1982E-30DD-46FE-CC44-E4DBEB798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873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316">
              <a:extLst>
                <a:ext uri="{FF2B5EF4-FFF2-40B4-BE49-F238E27FC236}">
                  <a16:creationId xmlns:a16="http://schemas.microsoft.com/office/drawing/2014/main" id="{2164F184-DB1E-27F9-8A86-C321E7E48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873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317">
              <a:extLst>
                <a:ext uri="{FF2B5EF4-FFF2-40B4-BE49-F238E27FC236}">
                  <a16:creationId xmlns:a16="http://schemas.microsoft.com/office/drawing/2014/main" id="{26E9894D-A0FB-ED79-2CEF-86EAA0456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318">
              <a:extLst>
                <a:ext uri="{FF2B5EF4-FFF2-40B4-BE49-F238E27FC236}">
                  <a16:creationId xmlns:a16="http://schemas.microsoft.com/office/drawing/2014/main" id="{0C46F926-89B5-A373-B354-8A43FAF6C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319">
              <a:extLst>
                <a:ext uri="{FF2B5EF4-FFF2-40B4-BE49-F238E27FC236}">
                  <a16:creationId xmlns:a16="http://schemas.microsoft.com/office/drawing/2014/main" id="{65DC950C-95DF-9AD9-0280-C635A4531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320">
              <a:extLst>
                <a:ext uri="{FF2B5EF4-FFF2-40B4-BE49-F238E27FC236}">
                  <a16:creationId xmlns:a16="http://schemas.microsoft.com/office/drawing/2014/main" id="{C726D87B-64D8-C565-DAA0-7B630C22D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321">
              <a:extLst>
                <a:ext uri="{FF2B5EF4-FFF2-40B4-BE49-F238E27FC236}">
                  <a16:creationId xmlns:a16="http://schemas.microsoft.com/office/drawing/2014/main" id="{86465CA8-AB9C-12AC-D9D4-AFC7BAD4E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322">
              <a:extLst>
                <a:ext uri="{FF2B5EF4-FFF2-40B4-BE49-F238E27FC236}">
                  <a16:creationId xmlns:a16="http://schemas.microsoft.com/office/drawing/2014/main" id="{8707C22B-1CC8-3DFE-4377-8BB2AC4E9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323">
              <a:extLst>
                <a:ext uri="{FF2B5EF4-FFF2-40B4-BE49-F238E27FC236}">
                  <a16:creationId xmlns:a16="http://schemas.microsoft.com/office/drawing/2014/main" id="{F203EC7F-0C7F-0D29-B929-D782A1505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324">
              <a:extLst>
                <a:ext uri="{FF2B5EF4-FFF2-40B4-BE49-F238E27FC236}">
                  <a16:creationId xmlns:a16="http://schemas.microsoft.com/office/drawing/2014/main" id="{A72E9ED7-42CF-E38C-6D9F-CE66A0544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325">
              <a:extLst>
                <a:ext uri="{FF2B5EF4-FFF2-40B4-BE49-F238E27FC236}">
                  <a16:creationId xmlns:a16="http://schemas.microsoft.com/office/drawing/2014/main" id="{0CE5CA6A-FF24-4796-7BC2-609D1EC23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Rectangle 326">
              <a:extLst>
                <a:ext uri="{FF2B5EF4-FFF2-40B4-BE49-F238E27FC236}">
                  <a16:creationId xmlns:a16="http://schemas.microsoft.com/office/drawing/2014/main" id="{F0F00EFE-9DD5-B6AE-9731-026919049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901"/>
              <a:ext cx="28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Rectangle 327">
              <a:extLst>
                <a:ext uri="{FF2B5EF4-FFF2-40B4-BE49-F238E27FC236}">
                  <a16:creationId xmlns:a16="http://schemas.microsoft.com/office/drawing/2014/main" id="{8901AF1B-8DA1-F63C-EEB5-A864DCFD6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Rectangle 328">
              <a:extLst>
                <a:ext uri="{FF2B5EF4-FFF2-40B4-BE49-F238E27FC236}">
                  <a16:creationId xmlns:a16="http://schemas.microsoft.com/office/drawing/2014/main" id="{1E13BA2F-3DC5-4179-12CE-9A9BD83B7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3930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329">
              <a:extLst>
                <a:ext uri="{FF2B5EF4-FFF2-40B4-BE49-F238E27FC236}">
                  <a16:creationId xmlns:a16="http://schemas.microsoft.com/office/drawing/2014/main" id="{A10C4930-74B7-09D5-0570-A1E11663E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330">
              <a:extLst>
                <a:ext uri="{FF2B5EF4-FFF2-40B4-BE49-F238E27FC236}">
                  <a16:creationId xmlns:a16="http://schemas.microsoft.com/office/drawing/2014/main" id="{D0EBDEC4-1E4C-B5DF-BD01-6319050EB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331">
              <a:extLst>
                <a:ext uri="{FF2B5EF4-FFF2-40B4-BE49-F238E27FC236}">
                  <a16:creationId xmlns:a16="http://schemas.microsoft.com/office/drawing/2014/main" id="{79966391-0E0E-B187-31E5-6C7743DD5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332">
              <a:extLst>
                <a:ext uri="{FF2B5EF4-FFF2-40B4-BE49-F238E27FC236}">
                  <a16:creationId xmlns:a16="http://schemas.microsoft.com/office/drawing/2014/main" id="{01538FAF-271C-365F-4E0A-1CCFDA70F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Rectangle 333">
              <a:extLst>
                <a:ext uri="{FF2B5EF4-FFF2-40B4-BE49-F238E27FC236}">
                  <a16:creationId xmlns:a16="http://schemas.microsoft.com/office/drawing/2014/main" id="{CBD55100-0166-8B41-1263-4BFB3478C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Rectangle 334">
              <a:extLst>
                <a:ext uri="{FF2B5EF4-FFF2-40B4-BE49-F238E27FC236}">
                  <a16:creationId xmlns:a16="http://schemas.microsoft.com/office/drawing/2014/main" id="{7E077EA4-D90D-8265-17C2-DF6CD3F1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930"/>
              <a:ext cx="29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Rectangle 335">
              <a:extLst>
                <a:ext uri="{FF2B5EF4-FFF2-40B4-BE49-F238E27FC236}">
                  <a16:creationId xmlns:a16="http://schemas.microsoft.com/office/drawing/2014/main" id="{17800693-09A2-8BCF-CD46-3D4C45ED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Rectangle 336">
              <a:extLst>
                <a:ext uri="{FF2B5EF4-FFF2-40B4-BE49-F238E27FC236}">
                  <a16:creationId xmlns:a16="http://schemas.microsoft.com/office/drawing/2014/main" id="{2F1917EC-8716-012C-29C4-CC8635826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Rectangle 337">
              <a:extLst>
                <a:ext uri="{FF2B5EF4-FFF2-40B4-BE49-F238E27FC236}">
                  <a16:creationId xmlns:a16="http://schemas.microsoft.com/office/drawing/2014/main" id="{76187371-6922-D9C6-23C4-EEB3E0F5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930"/>
              <a:ext cx="28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8" name="TextBox 347">
            <a:extLst>
              <a:ext uri="{FF2B5EF4-FFF2-40B4-BE49-F238E27FC236}">
                <a16:creationId xmlns:a16="http://schemas.microsoft.com/office/drawing/2014/main" id="{24E1BFC0-901F-86E8-BAE6-D1AF7DCF7E92}"/>
              </a:ext>
            </a:extLst>
          </p:cNvPr>
          <p:cNvSpPr txBox="1"/>
          <p:nvPr/>
        </p:nvSpPr>
        <p:spPr>
          <a:xfrm>
            <a:off x="171884" y="5767886"/>
            <a:ext cx="2853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u="sng" dirty="0">
                <a:solidFill>
                  <a:srgbClr val="00B0F0"/>
                </a:solidFill>
              </a:rPr>
              <a:t>https://cr.minzdrav.gov.ru/</a:t>
            </a:r>
            <a:br>
              <a:rPr lang="en-US" sz="1200" u="sng" dirty="0">
                <a:solidFill>
                  <a:srgbClr val="00B0F0"/>
                </a:solidFill>
              </a:rPr>
            </a:br>
            <a:r>
              <a:rPr lang="ru-RU" sz="1200" dirty="0"/>
              <a:t>публикация в открытом реестре</a:t>
            </a:r>
            <a:br>
              <a:rPr lang="ru-RU" sz="1200" dirty="0"/>
            </a:br>
            <a:r>
              <a:rPr lang="ru-RU" sz="1200" dirty="0"/>
              <a:t>клинических 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165516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330C411-D374-12E7-5909-FBB1D74A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и утверждение клинических рекомендаций</a:t>
            </a:r>
            <a:br>
              <a:rPr lang="ru-RU" dirty="0"/>
            </a:br>
            <a:r>
              <a:rPr lang="ru-RU" dirty="0"/>
              <a:t>Приказы Минздрава России № 101, 103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4D0FD1-28FC-36DB-48D8-373BB84AB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8076CB-DAF2-CA04-CA9F-1717C81126B3}"/>
              </a:ext>
            </a:extLst>
          </p:cNvPr>
          <p:cNvSpPr txBox="1"/>
          <p:nvPr/>
        </p:nvSpPr>
        <p:spPr>
          <a:xfrm>
            <a:off x="4250845" y="5191711"/>
            <a:ext cx="3690310" cy="12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Проверка соответствия заявления и проекта клинических рекомендаций соответствующим требованиям и направление в ФГБУ «ЦЭККМП» Минздрава России для экспертной оценки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938A4-A87D-77B2-AA85-F4B9E16F50BF}"/>
              </a:ext>
            </a:extLst>
          </p:cNvPr>
          <p:cNvSpPr txBox="1"/>
          <p:nvPr/>
        </p:nvSpPr>
        <p:spPr>
          <a:xfrm>
            <a:off x="276759" y="5191711"/>
            <a:ext cx="3690310" cy="12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Заявление о разработке клинических рекомендаций и представление разработанного проекта клинических рекомендаций в Минздрав России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C49D98-8C87-8C15-3BC1-A68B6753E313}"/>
              </a:ext>
            </a:extLst>
          </p:cNvPr>
          <p:cNvSpPr txBox="1"/>
          <p:nvPr/>
        </p:nvSpPr>
        <p:spPr>
          <a:xfrm>
            <a:off x="8224931" y="5191711"/>
            <a:ext cx="3690310" cy="12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Утвержденная клиническая рекомендация представляется в Минздрав России и размещается на официальном сайте — в Рубрикаторе клинических рекомендаций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42E3B9-5EEA-4327-5F93-4932974B7BEB}"/>
              </a:ext>
            </a:extLst>
          </p:cNvPr>
          <p:cNvSpPr txBox="1"/>
          <p:nvPr/>
        </p:nvSpPr>
        <p:spPr>
          <a:xfrm>
            <a:off x="4250845" y="3809329"/>
            <a:ext cx="3690310" cy="12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Экспертная оценка проекта клинических рекомендаций ФГБУ «ЦЭККМП» Минздрава России и подготовка экспертного заключения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F5E789-F9DB-3D4A-E600-9DB206478D40}"/>
              </a:ext>
            </a:extLst>
          </p:cNvPr>
          <p:cNvSpPr txBox="1"/>
          <p:nvPr/>
        </p:nvSpPr>
        <p:spPr>
          <a:xfrm>
            <a:off x="276759" y="3809328"/>
            <a:ext cx="3690310" cy="12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Разработка клинических рекомендаций в течение 8 месяцев со дня уведомления (в том числе процедура общественного обсуждения)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C1088-B971-B8E9-4942-34B21B188B46}"/>
              </a:ext>
            </a:extLst>
          </p:cNvPr>
          <p:cNvSpPr txBox="1"/>
          <p:nvPr/>
        </p:nvSpPr>
        <p:spPr>
          <a:xfrm>
            <a:off x="8224931" y="3812498"/>
            <a:ext cx="3690310" cy="12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Проект клинических рекомендаций, одобренный научно-практическим советом, утверждается медицинской профессиональной некоммерческой организацией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58F20-5C25-8C54-A477-E2AAAEA987BD}"/>
              </a:ext>
            </a:extLst>
          </p:cNvPr>
          <p:cNvSpPr txBox="1"/>
          <p:nvPr/>
        </p:nvSpPr>
        <p:spPr>
          <a:xfrm>
            <a:off x="4250845" y="2422649"/>
            <a:ext cx="3690310" cy="1222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Рассмотрение проекта клинических рекомендаций научно-практическим советом Минздрава России и принятие решения об одобрении, отклонении или направлении на доработку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BC2794-3106-4981-7914-A4D1A6A90F5C}"/>
              </a:ext>
            </a:extLst>
          </p:cNvPr>
          <p:cNvSpPr txBox="1"/>
          <p:nvPr/>
        </p:nvSpPr>
        <p:spPr>
          <a:xfrm>
            <a:off x="276759" y="2426947"/>
            <a:ext cx="3690310" cy="12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Уведомление о начале разработки клинических рекомендаций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F3D5B-66B6-BCC0-F102-510B03D2AB7F}"/>
              </a:ext>
            </a:extLst>
          </p:cNvPr>
          <p:cNvSpPr txBox="1"/>
          <p:nvPr/>
        </p:nvSpPr>
        <p:spPr>
          <a:xfrm>
            <a:off x="8224931" y="2422649"/>
            <a:ext cx="3690310" cy="1222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noAutofit/>
          </a:bodyPr>
          <a:lstStyle/>
          <a:p>
            <a:pPr algn="ctr"/>
            <a:r>
              <a:rPr lang="ru-RU" sz="1400" dirty="0"/>
              <a:t>В случае одобрения проекта клинических рекомендаций в медицинскую профессиональную некоммерческую организацию направляется решение научно‑практического совета Минздрава России</a:t>
            </a:r>
          </a:p>
        </p:txBody>
      </p:sp>
      <p:sp>
        <p:nvSpPr>
          <p:cNvPr id="5" name="522">
            <a:extLst>
              <a:ext uri="{FF2B5EF4-FFF2-40B4-BE49-F238E27FC236}">
                <a16:creationId xmlns:a16="http://schemas.microsoft.com/office/drawing/2014/main" id="{7BB2A794-F607-5693-2FDA-D0608E09C3DF}"/>
              </a:ext>
            </a:extLst>
          </p:cNvPr>
          <p:cNvSpPr txBox="1"/>
          <p:nvPr/>
        </p:nvSpPr>
        <p:spPr>
          <a:xfrm>
            <a:off x="276760" y="1153662"/>
            <a:ext cx="3690310" cy="976403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441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Клиническая рекомендация утверждена*</a:t>
            </a:r>
          </a:p>
        </p:txBody>
      </p:sp>
      <p:sp>
        <p:nvSpPr>
          <p:cNvPr id="7" name="522">
            <a:extLst>
              <a:ext uri="{FF2B5EF4-FFF2-40B4-BE49-F238E27FC236}">
                <a16:creationId xmlns:a16="http://schemas.microsoft.com/office/drawing/2014/main" id="{AFB996EE-E6B1-FDA8-9CD6-B6B6D9D6F019}"/>
              </a:ext>
            </a:extLst>
          </p:cNvPr>
          <p:cNvSpPr txBox="1"/>
          <p:nvPr/>
        </p:nvSpPr>
        <p:spPr>
          <a:xfrm>
            <a:off x="4250845" y="1015163"/>
            <a:ext cx="3690310" cy="1253402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131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Клиническая рекомендация планируются к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 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утверждению в 2024 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492D0B-674B-35AA-8A33-4FBDF4148208}"/>
              </a:ext>
            </a:extLst>
          </p:cNvPr>
          <p:cNvSpPr/>
          <p:nvPr/>
        </p:nvSpPr>
        <p:spPr>
          <a:xfrm>
            <a:off x="97937" y="6574094"/>
            <a:ext cx="11703965" cy="283906"/>
          </a:xfrm>
          <a:prstGeom prst="rect">
            <a:avLst/>
          </a:prstGeom>
        </p:spPr>
        <p:txBody>
          <a:bodyPr wrap="square" lIns="180000" tIns="72000" rIns="72000" bIns="72000">
            <a:spAutoFit/>
          </a:bodyPr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</a:rPr>
              <a:t>* по состоянию на 01.05.2024</a:t>
            </a:r>
          </a:p>
        </p:txBody>
      </p:sp>
      <p:sp>
        <p:nvSpPr>
          <p:cNvPr id="9" name="522">
            <a:extLst>
              <a:ext uri="{FF2B5EF4-FFF2-40B4-BE49-F238E27FC236}">
                <a16:creationId xmlns:a16="http://schemas.microsoft.com/office/drawing/2014/main" id="{CCF26F53-F2D4-5894-B083-75C4A9D2350A}"/>
              </a:ext>
            </a:extLst>
          </p:cNvPr>
          <p:cNvSpPr txBox="1"/>
          <p:nvPr/>
        </p:nvSpPr>
        <p:spPr>
          <a:xfrm>
            <a:off x="8224931" y="1153663"/>
            <a:ext cx="3690310" cy="976403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реже, чем раз в 3 года актуализация клинической рекомендации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0963CA7-EFA4-37F7-8040-C9E3A6DCE396}"/>
              </a:ext>
            </a:extLst>
          </p:cNvPr>
          <p:cNvCxnSpPr>
            <a:cxnSpLocks/>
          </p:cNvCxnSpPr>
          <p:nvPr/>
        </p:nvCxnSpPr>
        <p:spPr>
          <a:xfrm>
            <a:off x="2121914" y="3519083"/>
            <a:ext cx="0" cy="42210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D1B20B6-13A2-7648-6DD0-715A7636DC96}"/>
              </a:ext>
            </a:extLst>
          </p:cNvPr>
          <p:cNvCxnSpPr>
            <a:cxnSpLocks/>
          </p:cNvCxnSpPr>
          <p:nvPr/>
        </p:nvCxnSpPr>
        <p:spPr>
          <a:xfrm>
            <a:off x="2121914" y="4901465"/>
            <a:ext cx="0" cy="42210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F044511-676A-5B61-1443-148922896BDF}"/>
              </a:ext>
            </a:extLst>
          </p:cNvPr>
          <p:cNvCxnSpPr>
            <a:cxnSpLocks/>
          </p:cNvCxnSpPr>
          <p:nvPr/>
        </p:nvCxnSpPr>
        <p:spPr>
          <a:xfrm>
            <a:off x="3848106" y="5803711"/>
            <a:ext cx="521701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21B31AE-90FA-14C7-6BD1-2175E4555057}"/>
              </a:ext>
            </a:extLst>
          </p:cNvPr>
          <p:cNvCxnSpPr>
            <a:cxnSpLocks/>
          </p:cNvCxnSpPr>
          <p:nvPr/>
        </p:nvCxnSpPr>
        <p:spPr>
          <a:xfrm rot="10800000">
            <a:off x="6095999" y="3608452"/>
            <a:ext cx="0" cy="42210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F9274A2-B209-FA01-51EF-3BA6C5A3323A}"/>
              </a:ext>
            </a:extLst>
          </p:cNvPr>
          <p:cNvCxnSpPr>
            <a:cxnSpLocks/>
          </p:cNvCxnSpPr>
          <p:nvPr/>
        </p:nvCxnSpPr>
        <p:spPr>
          <a:xfrm rot="10800000">
            <a:off x="6095999" y="4901465"/>
            <a:ext cx="0" cy="42210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CDAF64E-C640-1D8C-9259-A2A9F2B4E61F}"/>
              </a:ext>
            </a:extLst>
          </p:cNvPr>
          <p:cNvCxnSpPr>
            <a:cxnSpLocks/>
          </p:cNvCxnSpPr>
          <p:nvPr/>
        </p:nvCxnSpPr>
        <p:spPr>
          <a:xfrm>
            <a:off x="10070086" y="3598273"/>
            <a:ext cx="0" cy="42210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6619467-9A43-CECC-3588-C6C7705D1B53}"/>
              </a:ext>
            </a:extLst>
          </p:cNvPr>
          <p:cNvCxnSpPr>
            <a:cxnSpLocks/>
          </p:cNvCxnSpPr>
          <p:nvPr/>
        </p:nvCxnSpPr>
        <p:spPr>
          <a:xfrm>
            <a:off x="10070086" y="4901465"/>
            <a:ext cx="0" cy="42210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F186823-04E0-15C4-0A31-6E4FF09CA1CD}"/>
              </a:ext>
            </a:extLst>
          </p:cNvPr>
          <p:cNvCxnSpPr>
            <a:cxnSpLocks/>
          </p:cNvCxnSpPr>
          <p:nvPr/>
        </p:nvCxnSpPr>
        <p:spPr>
          <a:xfrm>
            <a:off x="7822193" y="3033961"/>
            <a:ext cx="521701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5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B7D86-8BCA-C3C6-64C3-5217D05E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клинической рекомендации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4D0763-B0C5-C18A-EC47-033193B68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5ED51-3B9C-B645-6B09-A1A40052760D}"/>
              </a:ext>
            </a:extLst>
          </p:cNvPr>
          <p:cNvSpPr txBox="1"/>
          <p:nvPr/>
        </p:nvSpPr>
        <p:spPr>
          <a:xfrm>
            <a:off x="377371" y="1031326"/>
            <a:ext cx="5312229" cy="5409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/>
              <a:t>— Термины и определения</a:t>
            </a:r>
          </a:p>
          <a:p>
            <a:pPr marL="252000">
              <a:spcAft>
                <a:spcPts val="300"/>
              </a:spcAft>
            </a:pPr>
            <a:r>
              <a:rPr lang="ru-RU" sz="1600" dirty="0"/>
              <a:t>1. Краткая информация (МКБ коды)</a:t>
            </a:r>
          </a:p>
          <a:p>
            <a:pPr marL="252000">
              <a:spcAft>
                <a:spcPts val="300"/>
              </a:spcAft>
            </a:pPr>
            <a:r>
              <a:rPr lang="ru-RU" sz="1600" dirty="0"/>
              <a:t>2. Диагностика</a:t>
            </a:r>
          </a:p>
          <a:p>
            <a:pPr marL="252000">
              <a:spcAft>
                <a:spcPts val="300"/>
              </a:spcAft>
            </a:pPr>
            <a:r>
              <a:rPr lang="ru-RU" sz="1600" dirty="0"/>
              <a:t>3. Лечение</a:t>
            </a:r>
          </a:p>
          <a:p>
            <a:pPr marL="252000">
              <a:spcAft>
                <a:spcPts val="300"/>
              </a:spcAft>
            </a:pPr>
            <a:r>
              <a:rPr lang="ru-RU" sz="1600" dirty="0"/>
              <a:t>4. Реабилитация</a:t>
            </a:r>
          </a:p>
          <a:p>
            <a:pPr marL="252000">
              <a:spcAft>
                <a:spcPts val="300"/>
              </a:spcAft>
            </a:pPr>
            <a:r>
              <a:rPr lang="ru-RU" sz="1600" dirty="0"/>
              <a:t>5. Профилактика и диспансерное наблюдение</a:t>
            </a:r>
          </a:p>
          <a:p>
            <a:pPr marL="252000">
              <a:spcAft>
                <a:spcPts val="300"/>
              </a:spcAft>
            </a:pPr>
            <a:r>
              <a:rPr lang="ru-RU" sz="1600" dirty="0"/>
              <a:t>6. Организация оказания медицинской помощи</a:t>
            </a:r>
          </a:p>
          <a:p>
            <a:pPr marL="252000">
              <a:spcAft>
                <a:spcPts val="600"/>
              </a:spcAft>
            </a:pPr>
            <a:r>
              <a:rPr lang="ru-RU" sz="1600" dirty="0"/>
              <a:t>7. Дополнительная информация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— Критерии оценки качества медицинской помощи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— Список Литературы</a:t>
            </a:r>
          </a:p>
          <a:p>
            <a:pPr marL="234000">
              <a:spcAft>
                <a:spcPts val="600"/>
              </a:spcAft>
              <a:tabLst>
                <a:tab pos="234000" algn="l"/>
              </a:tabLst>
            </a:pPr>
            <a:r>
              <a:rPr lang="ru-RU" sz="1600" dirty="0"/>
              <a:t>Приложение А1. Состав рабочей группы</a:t>
            </a:r>
          </a:p>
          <a:p>
            <a:pPr marL="234000">
              <a:spcAft>
                <a:spcPts val="600"/>
              </a:spcAft>
              <a:tabLst>
                <a:tab pos="234000" algn="l"/>
              </a:tabLst>
            </a:pPr>
            <a:r>
              <a:rPr lang="ru-RU" sz="1600" b="1" dirty="0"/>
              <a:t>Приложение А2. Методология разработки клинических рекомендаций (Целевая аудитория данных клинических рекомендаций)</a:t>
            </a:r>
          </a:p>
          <a:p>
            <a:pPr marL="234000">
              <a:spcAft>
                <a:spcPts val="600"/>
              </a:spcAft>
              <a:tabLst>
                <a:tab pos="234000" algn="l"/>
              </a:tabLst>
            </a:pPr>
            <a:r>
              <a:rPr lang="ru-RU" sz="1600" dirty="0"/>
              <a:t>Приложение АЗ. Справочные материалы</a:t>
            </a:r>
          </a:p>
          <a:p>
            <a:pPr marL="234000">
              <a:spcAft>
                <a:spcPts val="600"/>
              </a:spcAft>
              <a:tabLst>
                <a:tab pos="234000" algn="l"/>
              </a:tabLst>
            </a:pPr>
            <a:r>
              <a:rPr lang="ru-RU" sz="1600" dirty="0"/>
              <a:t>Приложение Б. Алгоритмы действий врача</a:t>
            </a:r>
          </a:p>
          <a:p>
            <a:pPr marL="234000">
              <a:spcAft>
                <a:spcPts val="600"/>
              </a:spcAft>
              <a:tabLst>
                <a:tab pos="234000" algn="l"/>
              </a:tabLst>
            </a:pPr>
            <a:r>
              <a:rPr lang="ru-RU" sz="1600" dirty="0"/>
              <a:t>Приложение В. Информация для пациентов</a:t>
            </a:r>
          </a:p>
          <a:p>
            <a:pPr marL="234000">
              <a:spcAft>
                <a:spcPts val="600"/>
              </a:spcAft>
              <a:tabLst>
                <a:tab pos="234000" algn="l"/>
              </a:tabLst>
            </a:pPr>
            <a:r>
              <a:rPr lang="ru-RU" sz="1600" dirty="0"/>
              <a:t>Приложение Г. Шкалы оценки, вопросники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20D77-6067-5E43-4467-7B16745924FC}"/>
              </a:ext>
            </a:extLst>
          </p:cNvPr>
          <p:cNvSpPr txBox="1"/>
          <p:nvPr/>
        </p:nvSpPr>
        <p:spPr>
          <a:xfrm>
            <a:off x="6502400" y="1028053"/>
            <a:ext cx="5312229" cy="2825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180000" rIns="180000" bIns="18000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Например: КР «Острый аппендицит у взрослых»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Приложение А2. Целевая аудитория данных клинических рекомендаций: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Врачи-хирурги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Врачи-анестезиологи-реаниматологи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Врачи-акушеры-гинекологи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E7DA6-20B7-6451-4B72-AE72D23102B2}"/>
              </a:ext>
            </a:extLst>
          </p:cNvPr>
          <p:cNvSpPr txBox="1"/>
          <p:nvPr/>
        </p:nvSpPr>
        <p:spPr>
          <a:xfrm>
            <a:off x="6502400" y="4307268"/>
            <a:ext cx="5312229" cy="21332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180000" rIns="180000" bIns="18000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Например: КР «Отосклероз»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Приложение А2. Целевая аудитория данных клинических рекомендаций: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Врач-оториноларинголог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Врач сурдолог-оториноларинголог</a:t>
            </a:r>
          </a:p>
        </p:txBody>
      </p:sp>
    </p:spTree>
    <p:extLst>
      <p:ext uri="{BB962C8B-B14F-4D97-AF65-F5344CB8AC3E}">
        <p14:creationId xmlns:p14="http://schemas.microsoft.com/office/powerpoint/2010/main" val="375734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61587" y="2392416"/>
            <a:ext cx="11832794" cy="1019361"/>
            <a:chOff x="6230689" y="104"/>
            <a:chExt cx="2693789" cy="161627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6230689" y="104"/>
              <a:ext cx="2693789" cy="16162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6271493" y="320161"/>
              <a:ext cx="2596817" cy="1004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Указ Президента Российской Федерации от 07.05.2024 №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 309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«О НАЦИОНАЛЬНЫХ ЦЕЛЯХ РАЗВИТИЯ РОССИЙСКОЙ ФЕДЕРАЦИИ НА ПЕРИОД ДО 2030 ГОДА И НА ПЕРСПЕКТИВУ ДО 2036 ГОДА»:</a:t>
              </a:r>
            </a:p>
            <a:p>
              <a:pPr marL="0" marR="0" lvl="0" indent="0" algn="just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1.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Определить следующие национальные цели развития Российской Федерации на период до 2030 года и на перспективу до 2036 года (далее - национальные цели):</a:t>
              </a:r>
            </a:p>
            <a:p>
              <a:pPr marL="0" marR="0" lvl="0" indent="0" algn="just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а)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сохранение населения, укрепление здоровья и повышение благополучия людей, поддержка семьи;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61587" y="3543588"/>
            <a:ext cx="11832794" cy="1314299"/>
            <a:chOff x="6230689" y="-55336"/>
            <a:chExt cx="2693789" cy="161627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6230689" y="-55336"/>
              <a:ext cx="2693789" cy="16162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6271493" y="320161"/>
              <a:ext cx="2596817" cy="1004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Указ Президента Российской Федерации от 28 февраля 2024 г. № 145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"О СТРАТЕГИИ НАУЧНО-ТЕХНОЛОГИЧЕСКОГО РАЗВИТИЯ РОССИЙСКОЙ ФЕДЕРАЦИИ»:</a:t>
              </a:r>
            </a:p>
            <a:p>
              <a:pPr marL="0" marR="0" lvl="0" indent="0" algn="just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21.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В ближайшее десятилетие приоритетами научно-технологического развития следует считать направления, позволяющие получить значимые научные и научно-технические результаты, создать отечественные наукоемкие технологии и обеспечивающие:</a:t>
              </a:r>
            </a:p>
            <a:p>
              <a:pPr marL="0" marR="0" lvl="0" indent="0" algn="just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в)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переход к персонализированной, предиктивной и профилактической медицине, высокотехнологичному здравоохранению и технологиям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здоровьесбережения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, в том числе за счет рационального применения лекарственных препаратов (прежде всего антибактериальных) и использования генетических данных и технологий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;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1587" y="4989698"/>
            <a:ext cx="11832794" cy="511175"/>
            <a:chOff x="6230689" y="104"/>
            <a:chExt cx="2693789" cy="161627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6230689" y="104"/>
              <a:ext cx="2693789" cy="16162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6271493" y="413684"/>
              <a:ext cx="2594796" cy="8918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Указ Президента Российской Федерации от </a:t>
              </a: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от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 06.06.2019 г. № 254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«О СТРАТЕГИИ РАЗВИТИЯ ЗДРАВООХРАНЕНИЯ В РОССИЙСКОЙ ФЕДЕРАЦИИ НА ПЕРИОД ДО 2025 ГОДА»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1587" y="5636273"/>
            <a:ext cx="11832794" cy="554395"/>
            <a:chOff x="6230689" y="104"/>
            <a:chExt cx="2693789" cy="161627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6230689" y="104"/>
              <a:ext cx="2693789" cy="16162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271493" y="413683"/>
              <a:ext cx="2594796" cy="891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Распоряжение Правительства РФ от 7 июня 2023 г. № 1495-р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«О СТРАТЕГИИ РАЗВИТИЯ ФАРМАЦЕВТИЧЕСКОЙ ПРОМЫШЛЕННОСТИ РФ НА ПЕРИОД ДО 2030 Г.»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61587" y="6326068"/>
            <a:ext cx="11832794" cy="302775"/>
            <a:chOff x="6230689" y="104"/>
            <a:chExt cx="2693789" cy="161627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" name="Прямоугольник 24"/>
            <p:cNvSpPr/>
            <p:nvPr/>
          </p:nvSpPr>
          <p:spPr>
            <a:xfrm>
              <a:off x="6230689" y="104"/>
              <a:ext cx="2693789" cy="16162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6271493" y="488234"/>
              <a:ext cx="2594796" cy="8173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Перечень поручений Президента Российской Федерации от 18 апреля 2024 г. № ПР-755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7" y="53328"/>
            <a:ext cx="3580178" cy="224879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6C1F2CC2-B534-4D28-B0F0-A8AAE3A12BBE}"/>
              </a:ext>
            </a:extLst>
          </p:cNvPr>
          <p:cNvSpPr txBox="1">
            <a:spLocks/>
          </p:cNvSpPr>
          <p:nvPr/>
        </p:nvSpPr>
        <p:spPr>
          <a:xfrm>
            <a:off x="4084665" y="470758"/>
            <a:ext cx="7909716" cy="1299568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none" spc="5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5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Вектор развития технологий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5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 глобальные тренды.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5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Стратегические документы.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624096"/>
            <a:ext cx="56536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Доклад Министра Здравоохранения Российской Федерации Мурашко А.М. «Передовые технологии в решении ключевых задач»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06F0F1-46F1-59E5-1B9A-2724EC50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98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2DD1-CFC3-8B7A-23B6-2EFB93C5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в план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5DF43-FA01-D9F4-13C3-B6439D61D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522">
            <a:extLst>
              <a:ext uri="{FF2B5EF4-FFF2-40B4-BE49-F238E27FC236}">
                <a16:creationId xmlns:a16="http://schemas.microsoft.com/office/drawing/2014/main" id="{7975FA7D-7155-ADC3-58CF-746EA3EBF143}"/>
              </a:ext>
            </a:extLst>
          </p:cNvPr>
          <p:cNvSpPr txBox="1"/>
          <p:nvPr/>
        </p:nvSpPr>
        <p:spPr>
          <a:xfrm>
            <a:off x="269874" y="1958265"/>
            <a:ext cx="6428105" cy="760959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осваиваемые специалистами с ВО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актуальные ИОМ-КР </a:t>
            </a: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(случаи освоения)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4D016D0-CA59-E042-E7F0-89E7E517B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76225"/>
              </p:ext>
            </p:extLst>
          </p:nvPr>
        </p:nvGraphicFramePr>
        <p:xfrm>
          <a:off x="269874" y="2893476"/>
          <a:ext cx="6428106" cy="25099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685828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742278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Сифилис (по утверждённым КР)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10 262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Амебиаз у детей: диагностика (по утверждённым КР)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7 609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Анафилактический шок (по утверждённым КР)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5 119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Артериальная гипертензия у взрослых (по утверждённым КР)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4 925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23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Болезнь Фабри (по утверждённым КР)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4 249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82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Потеря слуха, вызванная шумом (по утверждённым КР)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112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153744"/>
                  </a:ext>
                </a:extLst>
              </a:tr>
            </a:tbl>
          </a:graphicData>
        </a:graphic>
      </p:graphicFrame>
      <p:sp>
        <p:nvSpPr>
          <p:cNvPr id="6" name="522">
            <a:extLst>
              <a:ext uri="{FF2B5EF4-FFF2-40B4-BE49-F238E27FC236}">
                <a16:creationId xmlns:a16="http://schemas.microsoft.com/office/drawing/2014/main" id="{BDEBD4CB-A66B-CA66-966E-1CBD480370CE}"/>
              </a:ext>
            </a:extLst>
          </p:cNvPr>
          <p:cNvSpPr txBox="1"/>
          <p:nvPr/>
        </p:nvSpPr>
        <p:spPr>
          <a:xfrm>
            <a:off x="7048499" y="1958265"/>
            <a:ext cx="4867703" cy="760959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Постановка в план любого ИОМ осуществляется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B9682-904D-70EB-68DF-960A2580C77E}"/>
              </a:ext>
            </a:extLst>
          </p:cNvPr>
          <p:cNvSpPr txBox="1"/>
          <p:nvPr/>
        </p:nvSpPr>
        <p:spPr>
          <a:xfrm>
            <a:off x="7048500" y="3117149"/>
            <a:ext cx="486770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2200" dirty="0"/>
              <a:t>— самим специалистом</a:t>
            </a:r>
          </a:p>
          <a:p>
            <a:pPr>
              <a:spcAft>
                <a:spcPts val="300"/>
              </a:spcAft>
            </a:pPr>
            <a:r>
              <a:rPr lang="ru-RU" sz="2200" dirty="0"/>
              <a:t>— медицинской организацией (работодателем)</a:t>
            </a:r>
          </a:p>
          <a:p>
            <a:pPr>
              <a:spcAft>
                <a:spcPts val="300"/>
              </a:spcAft>
            </a:pPr>
            <a:r>
              <a:rPr lang="ru-RU" sz="2200" dirty="0"/>
              <a:t>— РОИВ в сфере охраны здоровья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63973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2DD1-CFC3-8B7A-23B6-2EFB93C5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5DF43-FA01-D9F4-13C3-B6439D61D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522">
            <a:extLst>
              <a:ext uri="{FF2B5EF4-FFF2-40B4-BE49-F238E27FC236}">
                <a16:creationId xmlns:a16="http://schemas.microsoft.com/office/drawing/2014/main" id="{7975FA7D-7155-ADC3-58CF-746EA3EBF143}"/>
              </a:ext>
            </a:extLst>
          </p:cNvPr>
          <p:cNvSpPr txBox="1"/>
          <p:nvPr/>
        </p:nvSpPr>
        <p:spPr>
          <a:xfrm>
            <a:off x="155575" y="884330"/>
            <a:ext cx="5749926" cy="1068736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Заместитель председателя Правительства Российской Федерации Т.А. Голикова исх. ТГ‑П12‑12919 от 26.04.2024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3BB6D7-D104-3D96-FECC-6279A50CECFC}"/>
              </a:ext>
            </a:extLst>
          </p:cNvPr>
          <p:cNvSpPr txBox="1"/>
          <p:nvPr/>
        </p:nvSpPr>
        <p:spPr>
          <a:xfrm>
            <a:off x="304799" y="2307269"/>
            <a:ext cx="5600701" cy="41465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72000" rIns="180000" bIns="72000" anchor="ctr" anchorCtr="0">
            <a:spAutoFit/>
          </a:bodyPr>
          <a:lstStyle/>
          <a:p>
            <a:pPr algn="just"/>
            <a:r>
              <a:rPr lang="ru-RU" sz="2000" dirty="0"/>
              <a:t>проведите совещание с исполнительными органами субъектов Российской Федерации в части подготовки необходимого количества медицинских специа­лис­тов по соответствующим специальностям, обес­печи­ваю­щих реализацию утвержденных и ут­верж­­даемых кли­ни­ческих рекомендаций, пре­дус­мотрев раз­ра­ботку и ис­полнение субъектами Рос­сийской Феде­рации гра­фиков подготовки ме­ди­цинс­ких кадров и обес­­печьте ознакомление главных внештатных спе­­циалистов Минздрава Рос­сии и руко­водителей органов испол­нительной власти субъек­тов Рос­сийс­кой Федерации в сфере здра­во­охра­нения с про­то­ко­лом указанного со­ве­щания под рос­пись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370C4-F03C-FFEB-C77C-9E2831863180}"/>
              </a:ext>
            </a:extLst>
          </p:cNvPr>
          <p:cNvSpPr txBox="1"/>
          <p:nvPr/>
        </p:nvSpPr>
        <p:spPr>
          <a:xfrm>
            <a:off x="6502400" y="2824823"/>
            <a:ext cx="5312229" cy="6712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180000" rIns="180000" bIns="18000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Обучение</a:t>
            </a:r>
            <a:endParaRPr lang="ru-RU" sz="2000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AE5256D-CB7F-7497-25E4-44BB5325A2F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808686" y="1799178"/>
            <a:ext cx="0" cy="102564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22">
            <a:extLst>
              <a:ext uri="{FF2B5EF4-FFF2-40B4-BE49-F238E27FC236}">
                <a16:creationId xmlns:a16="http://schemas.microsoft.com/office/drawing/2014/main" id="{6A2EA2E1-F5C7-02FA-F5AF-557904013639}"/>
              </a:ext>
            </a:extLst>
          </p:cNvPr>
          <p:cNvSpPr txBox="1"/>
          <p:nvPr/>
        </p:nvSpPr>
        <p:spPr>
          <a:xfrm>
            <a:off x="6502400" y="1038219"/>
            <a:ext cx="2612571" cy="760959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Новая клиническая рекомендация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sp>
        <p:nvSpPr>
          <p:cNvPr id="15" name="522">
            <a:extLst>
              <a:ext uri="{FF2B5EF4-FFF2-40B4-BE49-F238E27FC236}">
                <a16:creationId xmlns:a16="http://schemas.microsoft.com/office/drawing/2014/main" id="{675E9799-1B59-1EBB-5FF8-A32F08C5E321}"/>
              </a:ext>
            </a:extLst>
          </p:cNvPr>
          <p:cNvSpPr txBox="1"/>
          <p:nvPr/>
        </p:nvSpPr>
        <p:spPr>
          <a:xfrm>
            <a:off x="9202058" y="884330"/>
            <a:ext cx="2612571" cy="1068736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Актуализация клинической рекомендации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sp>
        <p:nvSpPr>
          <p:cNvPr id="16" name="522">
            <a:extLst>
              <a:ext uri="{FF2B5EF4-FFF2-40B4-BE49-F238E27FC236}">
                <a16:creationId xmlns:a16="http://schemas.microsoft.com/office/drawing/2014/main" id="{A47A021B-955E-C4D6-CE83-6FD74E97541A}"/>
              </a:ext>
            </a:extLst>
          </p:cNvPr>
          <p:cNvSpPr txBox="1"/>
          <p:nvPr/>
        </p:nvSpPr>
        <p:spPr>
          <a:xfrm>
            <a:off x="6502398" y="4367872"/>
            <a:ext cx="5312229" cy="453183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знаний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sp>
        <p:nvSpPr>
          <p:cNvPr id="17" name="522">
            <a:extLst>
              <a:ext uri="{FF2B5EF4-FFF2-40B4-BE49-F238E27FC236}">
                <a16:creationId xmlns:a16="http://schemas.microsoft.com/office/drawing/2014/main" id="{FC26FD48-B12D-A127-0306-C4EB9AE873E2}"/>
              </a:ext>
            </a:extLst>
          </p:cNvPr>
          <p:cNvSpPr txBox="1"/>
          <p:nvPr/>
        </p:nvSpPr>
        <p:spPr>
          <a:xfrm>
            <a:off x="6502399" y="5692812"/>
            <a:ext cx="5312228" cy="760959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применения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(Экспертиза качества медицинской помощи)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F3D6356-5C02-AA7F-115D-DA59A52DEEF3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0508344" y="1953066"/>
            <a:ext cx="0" cy="8717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92BA464-3A41-8962-EFA0-5BDEE41982BD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 flipH="1">
            <a:off x="9158513" y="3496115"/>
            <a:ext cx="2" cy="8717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3BAAD89-EEFC-AB63-4BD0-B4E67AA47820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9158513" y="4821055"/>
            <a:ext cx="0" cy="8717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29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7C5E-8524-4C82-B00C-36E54A1F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и сроки разработки ИОМ-КР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22A322-DA08-A24D-0604-7D929519A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1B60749-761D-67BC-8A62-A74FAFD25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7797"/>
              </p:ext>
            </p:extLst>
          </p:nvPr>
        </p:nvGraphicFramePr>
        <p:xfrm>
          <a:off x="269966" y="1496476"/>
          <a:ext cx="5425440" cy="46908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Анализ Рубрикатора КР с выделением новых КР и КР, удаленных с Рубрикатора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 раз в неделю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Создание нового ИОМ-КР, включая разработку банка тестовых заданий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в течение 3‑х недель с даты размещения новых КР на Рубрикаторе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Уведомление пользователей Портала о размещении нового ИОМ‑КР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в течение недели с даты размещения ИОМ‑КР на портале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Закрытие ИОМ-КР по неактуальным КР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в течение 2‑х недель с даты направления КР в архив Рубрикатора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23213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C2CF46-E6EF-510D-97DF-5FFBC14FF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" t="13409" r="875" b="20328"/>
          <a:stretch/>
        </p:blipFill>
        <p:spPr bwMode="auto">
          <a:xfrm>
            <a:off x="5856923" y="986983"/>
            <a:ext cx="6179502" cy="2329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72D90D-836D-BA20-7274-C52FF440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7" t="35316" r="26889" b="28537"/>
          <a:stretch/>
        </p:blipFill>
        <p:spPr bwMode="auto">
          <a:xfrm>
            <a:off x="5856923" y="3777246"/>
            <a:ext cx="6179502" cy="267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223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2DD1-CFC3-8B7A-23B6-2EFB93C5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ИОМ‑КР: разработка и освоение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5DF43-FA01-D9F4-13C3-B6439D61D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522">
            <a:extLst>
              <a:ext uri="{FF2B5EF4-FFF2-40B4-BE49-F238E27FC236}">
                <a16:creationId xmlns:a16="http://schemas.microsoft.com/office/drawing/2014/main" id="{7975FA7D-7155-ADC3-58CF-746EA3EBF143}"/>
              </a:ext>
            </a:extLst>
          </p:cNvPr>
          <p:cNvSpPr txBox="1"/>
          <p:nvPr/>
        </p:nvSpPr>
        <p:spPr>
          <a:xfrm>
            <a:off x="155574" y="2844601"/>
            <a:ext cx="5740129" cy="760959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Специальности, которым наиболее часто соответствовали разрабатываемые ИОМ-КР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4D016D0-CA59-E042-E7F0-89E7E517B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17912"/>
              </p:ext>
            </p:extLst>
          </p:nvPr>
        </p:nvGraphicFramePr>
        <p:xfrm>
          <a:off x="155574" y="3605560"/>
          <a:ext cx="5740129" cy="295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6326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2123803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Специальность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Количество ИОМ‑КР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Общая врачебная практика (семейная медицина)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1 018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Терапия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763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Лечебное дело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645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23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Педиатрия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564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82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Педиатрия (после специалиста)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556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739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Хирургия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415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5362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5B9682-904D-70EB-68DF-960A2580C77E}"/>
              </a:ext>
            </a:extLst>
          </p:cNvPr>
          <p:cNvSpPr txBox="1"/>
          <p:nvPr/>
        </p:nvSpPr>
        <p:spPr>
          <a:xfrm>
            <a:off x="155574" y="610134"/>
            <a:ext cx="574012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/>
              <a:t>Всего с 2016 года было разработано и размещено на Портале </a:t>
            </a:r>
            <a:r>
              <a:rPr lang="en-US" sz="1600" dirty="0"/>
              <a:t>e</a:t>
            </a:r>
            <a:r>
              <a:rPr lang="ru-RU" sz="1600" dirty="0"/>
              <a:t>du.rosminzdrav.ru 1 552 ИОМ‑КР (включая несколько ИОМ-КР на 1 КР).</a:t>
            </a:r>
          </a:p>
          <a:p>
            <a:pPr algn="just">
              <a:spcAft>
                <a:spcPts val="600"/>
              </a:spcAft>
            </a:pPr>
            <a:r>
              <a:rPr lang="ru-RU" sz="1600" dirty="0"/>
              <a:t>Все ИОМ-КР разрабатывались для специалистов с высшим </a:t>
            </a:r>
            <a:r>
              <a:rPr lang="ru-RU" sz="1600" dirty="0" err="1"/>
              <a:t>обра</a:t>
            </a:r>
            <a:r>
              <a:rPr lang="en-US" sz="1600" dirty="0"/>
              <a:t>­</a:t>
            </a:r>
            <a:r>
              <a:rPr lang="ru-RU" sz="1600" dirty="0" err="1"/>
              <a:t>зо</a:t>
            </a:r>
            <a:r>
              <a:rPr lang="en-US" sz="1600" dirty="0"/>
              <a:t>­</a:t>
            </a:r>
            <a:r>
              <a:rPr lang="ru-RU" sz="1600" dirty="0" err="1"/>
              <a:t>ва</a:t>
            </a:r>
            <a:r>
              <a:rPr lang="en-US" sz="1600" dirty="0"/>
              <a:t>­</a:t>
            </a:r>
            <a:r>
              <a:rPr lang="ru-RU" sz="1600" dirty="0" err="1"/>
              <a:t>нием</a:t>
            </a:r>
            <a:r>
              <a:rPr lang="ru-RU" sz="1600" dirty="0"/>
              <a:t> (ВО).</a:t>
            </a:r>
          </a:p>
          <a:p>
            <a:pPr algn="just">
              <a:spcAft>
                <a:spcPts val="600"/>
              </a:spcAft>
            </a:pPr>
            <a:r>
              <a:rPr lang="ru-RU" sz="1600" dirty="0"/>
              <a:t>49 из них в качестве целевой аудитории подходили и для </a:t>
            </a:r>
            <a:r>
              <a:rPr lang="ru-RU" sz="1600" dirty="0" err="1"/>
              <a:t>специа</a:t>
            </a:r>
            <a:r>
              <a:rPr lang="en-US" sz="1600" dirty="0"/>
              <a:t>­</a:t>
            </a:r>
            <a:r>
              <a:rPr lang="ru-RU" sz="1600" dirty="0"/>
              <a:t>листов со средним профессиональным образованием (СПО) и</a:t>
            </a:r>
            <a:r>
              <a:rPr lang="en-US" sz="1600" dirty="0"/>
              <a:t> </a:t>
            </a:r>
            <a:r>
              <a:rPr lang="ru-RU" sz="1600" dirty="0"/>
              <a:t>были раз</a:t>
            </a:r>
            <a:r>
              <a:rPr lang="en-US" sz="1600" dirty="0"/>
              <a:t>­</a:t>
            </a:r>
            <a:r>
              <a:rPr lang="ru-RU" sz="1600" dirty="0"/>
              <a:t>ме</a:t>
            </a:r>
            <a:r>
              <a:rPr lang="en-US" sz="1600" dirty="0"/>
              <a:t>­</a:t>
            </a:r>
            <a:r>
              <a:rPr lang="ru-RU" sz="1600" dirty="0" err="1"/>
              <a:t>щены</a:t>
            </a:r>
            <a:r>
              <a:rPr lang="ru-RU" sz="1600" dirty="0"/>
              <a:t> в соответствующей подсистеме.</a:t>
            </a:r>
          </a:p>
        </p:txBody>
      </p:sp>
      <p:sp>
        <p:nvSpPr>
          <p:cNvPr id="9" name="522">
            <a:extLst>
              <a:ext uri="{FF2B5EF4-FFF2-40B4-BE49-F238E27FC236}">
                <a16:creationId xmlns:a16="http://schemas.microsoft.com/office/drawing/2014/main" id="{D3B7F824-E0F9-9EF4-DD76-A71A2C4A66F7}"/>
              </a:ext>
            </a:extLst>
          </p:cNvPr>
          <p:cNvSpPr txBox="1"/>
          <p:nvPr/>
        </p:nvSpPr>
        <p:spPr>
          <a:xfrm>
            <a:off x="6296296" y="1309538"/>
            <a:ext cx="5740129" cy="422405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часто ИОМ -КР осваивали специалисты с ВО:</a:t>
            </a:r>
            <a:endParaRPr lang="ru-RU" sz="18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D71511F-E029-8751-5504-3ED2740B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20765"/>
              </p:ext>
            </p:extLst>
          </p:nvPr>
        </p:nvGraphicFramePr>
        <p:xfrm>
          <a:off x="6296296" y="1745720"/>
          <a:ext cx="5740128" cy="3166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7404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  <a:gridCol w="1724024">
                  <a:extLst>
                    <a:ext uri="{9D8B030D-6E8A-4147-A177-3AD203B41FA5}">
                      <a16:colId xmlns:a16="http://schemas.microsoft.com/office/drawing/2014/main" val="355050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Должность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Случаев освоения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Уникальных врачей, освоившие ИОМ‑КР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заведующий подразделения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264 447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71 945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врач‑терапевт участковый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149 737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42 095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врач-педиатр участковый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97 371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22 875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23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врач-терапевт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94 170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25 512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82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врач-анестезиолог-реаниматолог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81 086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20 393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739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врач-педиатр</a:t>
                      </a:r>
                      <a:endParaRPr lang="ru-RU" sz="14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69 558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15 668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53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врач-хирург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66 785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14 216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2799321"/>
                  </a:ext>
                </a:extLst>
              </a:tr>
            </a:tbl>
          </a:graphicData>
        </a:graphic>
      </p:graphicFrame>
      <p:sp>
        <p:nvSpPr>
          <p:cNvPr id="11" name="522">
            <a:extLst>
              <a:ext uri="{FF2B5EF4-FFF2-40B4-BE49-F238E27FC236}">
                <a16:creationId xmlns:a16="http://schemas.microsoft.com/office/drawing/2014/main" id="{4F86AE62-B0B9-80D8-4CD5-A73805216B7A}"/>
              </a:ext>
            </a:extLst>
          </p:cNvPr>
          <p:cNvSpPr txBox="1"/>
          <p:nvPr/>
        </p:nvSpPr>
        <p:spPr>
          <a:xfrm>
            <a:off x="6296296" y="610134"/>
            <a:ext cx="5740129" cy="699404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2016 года количество случаев освоения НОМ-КР специалистами с ВО составило более 1,5 млн.</a:t>
            </a:r>
            <a:endParaRPr lang="ru-RU" sz="18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1CF7F-AE98-5144-EC8C-ECFDF7D9B831}"/>
              </a:ext>
            </a:extLst>
          </p:cNvPr>
          <p:cNvSpPr txBox="1"/>
          <p:nvPr/>
        </p:nvSpPr>
        <p:spPr>
          <a:xfrm>
            <a:off x="6296296" y="4963842"/>
            <a:ext cx="57401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Показатель «число освоений любых ИОМ-КР на 1 специалиста с ВО» — от 0,5 до 3,4 (без новых регионов).</a:t>
            </a:r>
          </a:p>
          <a:p>
            <a:pPr algn="just"/>
            <a:r>
              <a:rPr lang="ru-RU" sz="1400" dirty="0"/>
              <a:t>Самые активные регионы: Оренбургская область; Ханты-Мансийский авто­ном­ный округ — Югра; Чукотский автономный округ; Забайкальский край, Чувашс­кая Республика.</a:t>
            </a:r>
          </a:p>
          <a:p>
            <a:pPr algn="just"/>
            <a:r>
              <a:rPr lang="ru-RU" sz="1400" dirty="0"/>
              <a:t>Наименее активные: Тверская область, Республика Крым, Нижегородская об­ласть, Республика Дагестан.</a:t>
            </a:r>
          </a:p>
        </p:txBody>
      </p:sp>
    </p:spTree>
    <p:extLst>
      <p:ext uri="{BB962C8B-B14F-4D97-AF65-F5344CB8AC3E}">
        <p14:creationId xmlns:p14="http://schemas.microsoft.com/office/powerpoint/2010/main" val="188869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7C5E-8524-4C82-B00C-36E54A1F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Показатель «число освоений актуальных ИОМ‑КР на 1 специалиста с ВО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22A322-DA08-A24D-0604-7D929519A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54DB812-C216-B07D-0D06-C3A09C17A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94089"/>
              </p:ext>
            </p:extLst>
          </p:nvPr>
        </p:nvGraphicFramePr>
        <p:xfrm>
          <a:off x="269966" y="1923980"/>
          <a:ext cx="5425440" cy="30060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95634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1529806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500" dirty="0"/>
                        <a:t>Чукотский автономный округ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0,79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/>
                        <a:t>Кабардино-Балкарская Республика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0,75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/>
                        <a:t>Курганская область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0,59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/>
                        <a:t>Республика Калмыкия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0,58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23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/>
                        <a:t>Республика Хакасия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0,55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554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D07B694-D28B-CCCA-0BD5-96802C0D5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61000"/>
              </p:ext>
            </p:extLst>
          </p:nvPr>
        </p:nvGraphicFramePr>
        <p:xfrm>
          <a:off x="6496594" y="1923980"/>
          <a:ext cx="5425440" cy="30060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980906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1444534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500" dirty="0"/>
                        <a:t>г. Санкт-Петербург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0,15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/>
                        <a:t>Республика Татарстан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0,14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/>
                        <a:t>Запорожская область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0,12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/>
                        <a:t>Республика Дагестан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0,10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23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/>
                        <a:t>Луганская Народная Республика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0,05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4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7C5E-8524-4C82-B00C-36E54A1F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914848"/>
          </a:xfrm>
        </p:spPr>
        <p:txBody>
          <a:bodyPr/>
          <a:lstStyle/>
          <a:p>
            <a:r>
              <a:rPr lang="ru-RU" dirty="0"/>
              <a:t>Организация работы субъектов Российской Федерации по подготовке специалистов, обеспечивающих реализацию клинических рекомендаций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22A322-DA08-A24D-0604-7D929519A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54DB812-C216-B07D-0D06-C3A09C17A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21802"/>
              </p:ext>
            </p:extLst>
          </p:nvPr>
        </p:nvGraphicFramePr>
        <p:xfrm>
          <a:off x="457200" y="2629268"/>
          <a:ext cx="11344700" cy="17121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2625282460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711012336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3040007272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504034334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2819990349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450503935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2289238032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3805930698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299690520"/>
                    </a:ext>
                  </a:extLst>
                </a:gridCol>
                <a:gridCol w="786490">
                  <a:extLst>
                    <a:ext uri="{9D8B030D-6E8A-4147-A177-3AD203B41FA5}">
                      <a16:colId xmlns:a16="http://schemas.microsoft.com/office/drawing/2014/main" val="247004675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Код ИОМ КР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ИОМ КР/Должность/Источник данных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врач-кардиолог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 общей практики (семейный врач)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врач-невролог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врач-терапевт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врач-эндокринолог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(форма № 30)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(портал НМО)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(форма № 30)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(портал НМО)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(форма № 30)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(портал НМО)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(форма № 30)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(портал НМО)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(форма № 30)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(портал НМО)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PQRYIU‑200806</a:t>
                      </a:r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Артериальная гипертензия у взрослых (по утверждённым клиническим рекомендациям)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</a:tbl>
          </a:graphicData>
        </a:graphic>
      </p:graphicFrame>
      <p:sp>
        <p:nvSpPr>
          <p:cNvPr id="4" name="522">
            <a:extLst>
              <a:ext uri="{FF2B5EF4-FFF2-40B4-BE49-F238E27FC236}">
                <a16:creationId xmlns:a16="http://schemas.microsoft.com/office/drawing/2014/main" id="{54BBA6E5-4718-FC8B-FBB8-56FA7AAD3DD5}"/>
              </a:ext>
            </a:extLst>
          </p:cNvPr>
          <p:cNvSpPr txBox="1"/>
          <p:nvPr/>
        </p:nvSpPr>
        <p:spPr>
          <a:xfrm>
            <a:off x="355870" y="989978"/>
            <a:ext cx="5740129" cy="422405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Пример: Алтайский край (13.05.2024)</a:t>
            </a:r>
            <a:endParaRPr lang="ru-RU" sz="18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sp>
        <p:nvSpPr>
          <p:cNvPr id="5" name="522">
            <a:extLst>
              <a:ext uri="{FF2B5EF4-FFF2-40B4-BE49-F238E27FC236}">
                <a16:creationId xmlns:a16="http://schemas.microsoft.com/office/drawing/2014/main" id="{CC3FBC3E-5A37-C3F3-5189-CBEB69EFE448}"/>
              </a:ext>
            </a:extLst>
          </p:cNvPr>
          <p:cNvSpPr txBox="1"/>
          <p:nvPr/>
        </p:nvSpPr>
        <p:spPr>
          <a:xfrm>
            <a:off x="355870" y="1284103"/>
            <a:ext cx="5740129" cy="422405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Отчёт по освоению ИОМ КР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3E6AD0A-094C-822A-FAAC-C14D9C5EF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69442"/>
              </p:ext>
            </p:extLst>
          </p:nvPr>
        </p:nvGraphicFramePr>
        <p:xfrm>
          <a:off x="457200" y="1679933"/>
          <a:ext cx="6375400" cy="8366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72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целевая аудитория клинических рекомендаций</a:t>
                      </a:r>
                    </a:p>
                  </a:txBody>
                  <a:tcPr marL="72000" marR="72000" marT="72000" marB="72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72000" marR="72000" marT="72000" marB="72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численность врачей (форма № 30 за 2023 год)</a:t>
                      </a:r>
                    </a:p>
                  </a:txBody>
                  <a:tcPr marL="72000" marR="72000" marT="72000" marB="72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4E40181-884B-E79A-F345-9A2A5F0C1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47756"/>
              </p:ext>
            </p:extLst>
          </p:nvPr>
        </p:nvGraphicFramePr>
        <p:xfrm>
          <a:off x="457200" y="4421517"/>
          <a:ext cx="11344698" cy="22608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60522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  <a:gridCol w="1260522">
                  <a:extLst>
                    <a:ext uri="{9D8B030D-6E8A-4147-A177-3AD203B41FA5}">
                      <a16:colId xmlns:a16="http://schemas.microsoft.com/office/drawing/2014/main" val="2625282460"/>
                    </a:ext>
                  </a:extLst>
                </a:gridCol>
                <a:gridCol w="1260522">
                  <a:extLst>
                    <a:ext uri="{9D8B030D-6E8A-4147-A177-3AD203B41FA5}">
                      <a16:colId xmlns:a16="http://schemas.microsoft.com/office/drawing/2014/main" val="711012336"/>
                    </a:ext>
                  </a:extLst>
                </a:gridCol>
                <a:gridCol w="1260522">
                  <a:extLst>
                    <a:ext uri="{9D8B030D-6E8A-4147-A177-3AD203B41FA5}">
                      <a16:colId xmlns:a16="http://schemas.microsoft.com/office/drawing/2014/main" val="3040007272"/>
                    </a:ext>
                  </a:extLst>
                </a:gridCol>
                <a:gridCol w="1260522">
                  <a:extLst>
                    <a:ext uri="{9D8B030D-6E8A-4147-A177-3AD203B41FA5}">
                      <a16:colId xmlns:a16="http://schemas.microsoft.com/office/drawing/2014/main" val="504034334"/>
                    </a:ext>
                  </a:extLst>
                </a:gridCol>
                <a:gridCol w="1260522">
                  <a:extLst>
                    <a:ext uri="{9D8B030D-6E8A-4147-A177-3AD203B41FA5}">
                      <a16:colId xmlns:a16="http://schemas.microsoft.com/office/drawing/2014/main" val="2819990349"/>
                    </a:ext>
                  </a:extLst>
                </a:gridCol>
                <a:gridCol w="1260522">
                  <a:extLst>
                    <a:ext uri="{9D8B030D-6E8A-4147-A177-3AD203B41FA5}">
                      <a16:colId xmlns:a16="http://schemas.microsoft.com/office/drawing/2014/main" val="450503935"/>
                    </a:ext>
                  </a:extLst>
                </a:gridCol>
                <a:gridCol w="1260522">
                  <a:extLst>
                    <a:ext uri="{9D8B030D-6E8A-4147-A177-3AD203B41FA5}">
                      <a16:colId xmlns:a16="http://schemas.microsoft.com/office/drawing/2014/main" val="2289238032"/>
                    </a:ext>
                  </a:extLst>
                </a:gridCol>
                <a:gridCol w="1260522">
                  <a:extLst>
                    <a:ext uri="{9D8B030D-6E8A-4147-A177-3AD203B41FA5}">
                      <a16:colId xmlns:a16="http://schemas.microsoft.com/office/drawing/2014/main" val="3805930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врач-клинический фармаколог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 приёмного отделения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 ультразвуковой диагностики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врач-акушер-гинеколог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врач-рентгенолог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врач-терапевт участковый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заведующий структурного подразделения (отдела, отделения, лаборатории, кабинета)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заместитель руководителя медицинской организации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начальник структурного подразделения, осуществляющего медицинскую деятельность, иной организации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Портал НМО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6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989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7C5E-8524-4C82-B00C-36E54A1F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914848"/>
          </a:xfrm>
        </p:spPr>
        <p:txBody>
          <a:bodyPr/>
          <a:lstStyle/>
          <a:p>
            <a:r>
              <a:rPr lang="ru-RU" dirty="0"/>
              <a:t>Организация работы субъектов Российской Федерации по подготовке специалистов, обеспечивающих реализацию клинических рекомендаций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22A322-DA08-A24D-0604-7D929519A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54DB812-C216-B07D-0D06-C3A09C17A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97343"/>
              </p:ext>
            </p:extLst>
          </p:nvPr>
        </p:nvGraphicFramePr>
        <p:xfrm>
          <a:off x="457200" y="2220478"/>
          <a:ext cx="11344690" cy="347668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190054363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951542106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2625282460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197911834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711012336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3040007272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654995280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504034334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2819990349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2084867999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450503935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2289238032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409390169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3805930698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299690520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1843885261"/>
                    </a:ext>
                  </a:extLst>
                </a:gridCol>
                <a:gridCol w="615766">
                  <a:extLst>
                    <a:ext uri="{9D8B030D-6E8A-4147-A177-3AD203B41FA5}">
                      <a16:colId xmlns:a16="http://schemas.microsoft.com/office/drawing/2014/main" val="2470046758"/>
                    </a:ext>
                  </a:extLst>
                </a:gridCol>
              </a:tblGrid>
              <a:tr h="370840">
                <a:tc gridSpan="13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200" b="1" dirty="0"/>
                        <a:t>Утверждаю</a:t>
                      </a:r>
                    </a:p>
                    <a:p>
                      <a:pPr algn="ctr"/>
                      <a:r>
                        <a:rPr lang="ru-RU" sz="1200" b="0" dirty="0"/>
                        <a:t>руководитель исполнительного субъекта Российской Федерации в сфере охраны здоровья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53276"/>
                  </a:ext>
                </a:extLst>
              </a:tr>
              <a:tr h="370840">
                <a:tc gridSpan="17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Графин подготовки медицинским работников </a:t>
                      </a:r>
                      <a:r>
                        <a:rPr lang="en-US" sz="1200" b="1" dirty="0" err="1"/>
                        <a:t>i</a:t>
                      </a:r>
                      <a:r>
                        <a:rPr lang="en-US" sz="1200" b="1" dirty="0"/>
                        <a:t>-</a:t>
                      </a:r>
                      <a:r>
                        <a:rPr lang="ru-RU" sz="1200" b="1" dirty="0"/>
                        <a:t>субъекта Российской Федерации, обеспечивающим реализацию клиническим рекомендаций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066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Код ИОМ КР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ИОМ КР/Должность/Источник данных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врач-кардиолог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 общей практики (семейный врач)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врач-невролог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врач-терапевт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врач-эндокринолог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371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4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итого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4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итого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4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итого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4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итого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4 кв‑л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итого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8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PQRYIU‑200806</a:t>
                      </a:r>
                      <a:endParaRPr lang="ru-RU" sz="1200" dirty="0"/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Артериальная гипертензия у взрослых (по утверждённым клиническим рекомендациям)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164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264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47798"/>
                  </a:ext>
                </a:extLst>
              </a:tr>
            </a:tbl>
          </a:graphicData>
        </a:graphic>
      </p:graphicFrame>
      <p:sp>
        <p:nvSpPr>
          <p:cNvPr id="4" name="522">
            <a:extLst>
              <a:ext uri="{FF2B5EF4-FFF2-40B4-BE49-F238E27FC236}">
                <a16:creationId xmlns:a16="http://schemas.microsoft.com/office/drawing/2014/main" id="{54BBA6E5-4718-FC8B-FBB8-56FA7AAD3DD5}"/>
              </a:ext>
            </a:extLst>
          </p:cNvPr>
          <p:cNvSpPr txBox="1"/>
          <p:nvPr/>
        </p:nvSpPr>
        <p:spPr>
          <a:xfrm>
            <a:off x="355870" y="1252662"/>
            <a:ext cx="5740129" cy="422405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 подготовки графика</a:t>
            </a:r>
            <a:endParaRPr lang="ru-RU" sz="1800" b="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8CF879B-8550-8949-3F1D-5CC6906951EB}"/>
              </a:ext>
            </a:extLst>
          </p:cNvPr>
          <p:cNvCxnSpPr>
            <a:cxnSpLocks/>
          </p:cNvCxnSpPr>
          <p:nvPr/>
        </p:nvCxnSpPr>
        <p:spPr>
          <a:xfrm>
            <a:off x="9441180" y="2578250"/>
            <a:ext cx="226314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6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7C5E-8524-4C82-B00C-36E54A1F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914848"/>
          </a:xfrm>
        </p:spPr>
        <p:txBody>
          <a:bodyPr/>
          <a:lstStyle/>
          <a:p>
            <a:r>
              <a:rPr lang="ru-RU" dirty="0"/>
              <a:t>Организация работы субъектов Российской Федерации по подготовке специалистов, обеспечивающих реализацию клинических рекомендаций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22A322-DA08-A24D-0604-7D929519A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522">
            <a:extLst>
              <a:ext uri="{FF2B5EF4-FFF2-40B4-BE49-F238E27FC236}">
                <a16:creationId xmlns:a16="http://schemas.microsoft.com/office/drawing/2014/main" id="{54BBA6E5-4718-FC8B-FBB8-56FA7AAD3DD5}"/>
              </a:ext>
            </a:extLst>
          </p:cNvPr>
          <p:cNvSpPr txBox="1"/>
          <p:nvPr/>
        </p:nvSpPr>
        <p:spPr>
          <a:xfrm>
            <a:off x="355870" y="1081738"/>
            <a:ext cx="11446032" cy="5593051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Руководителям исполнительных органов власти субъектов РФ в сфере охраны здоровья обеспечить:</a:t>
            </a:r>
          </a:p>
          <a:p>
            <a:pPr algn="l"/>
            <a:r>
              <a:rPr lang="ru-RU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проведение анализа численности медицинских работников в разрезе должностей, являющихся целевой аудиторией клинических рекомендаций.</a:t>
            </a:r>
          </a:p>
          <a:p>
            <a:pPr algn="l"/>
            <a:r>
              <a:rPr lang="ru-RU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подготовку и утверждение графиков освоения интерактивно образовательных модулей по клиническим рекомендациям и направление их копий в адрес Минздрава России</a:t>
            </a:r>
          </a:p>
          <a:p>
            <a:pPr algn="l">
              <a:spcAft>
                <a:spcPts val="1500"/>
              </a:spcAft>
            </a:pPr>
            <a:r>
              <a:rPr lang="ru-RU" sz="1600" dirty="0">
                <a:solidFill>
                  <a:srgbClr val="C00000"/>
                </a:solidFill>
              </a:rPr>
              <a:t>Срок: 29 мая 2024 года.</a:t>
            </a:r>
          </a:p>
          <a:p>
            <a:pPr algn="l"/>
            <a:r>
              <a:rPr lang="ru-RU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освоение медицинскими работниками субъекта РФ интерактивно-образовательных модулей по клиническим рекомендациям в соответствии с</a:t>
            </a:r>
            <a:r>
              <a: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разработанными графиками в полном объеме</a:t>
            </a:r>
          </a:p>
          <a:p>
            <a:pPr algn="l">
              <a:spcAft>
                <a:spcPts val="1500"/>
              </a:spcAft>
            </a:pPr>
            <a:r>
              <a:rPr lang="ru-RU" sz="1600" dirty="0">
                <a:solidFill>
                  <a:srgbClr val="C00000"/>
                </a:solidFill>
              </a:rPr>
              <a:t>Срок: до 1 января 2025 года.</a:t>
            </a:r>
          </a:p>
          <a:p>
            <a:pPr algn="l"/>
            <a:r>
              <a:rPr lang="ru-RU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актуализацию графиков освоения интерактивно-образовательных модулей по клиническим рекомендациям по мере издания новых клинических рекомендаций</a:t>
            </a:r>
          </a:p>
          <a:p>
            <a:pPr algn="l">
              <a:spcAft>
                <a:spcPts val="1500"/>
              </a:spcAft>
            </a:pPr>
            <a:r>
              <a:rPr lang="ru-RU" sz="1600" dirty="0">
                <a:solidFill>
                  <a:srgbClr val="C00000"/>
                </a:solidFill>
              </a:rPr>
              <a:t>Срок: до 1 января 2025 года.</a:t>
            </a:r>
          </a:p>
          <a:p>
            <a:pPr algn="l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Главным внештатным специалистам Минздрава России обеспечить:</a:t>
            </a:r>
          </a:p>
          <a:p>
            <a:pPr algn="l"/>
            <a:r>
              <a:rPr lang="ru-RU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организационно-методическую помощь по вопросу подготовки графиков подготовки медицинских специалистов субъектов РФ</a:t>
            </a:r>
          </a:p>
          <a:p>
            <a:pPr algn="l">
              <a:spcAft>
                <a:spcPts val="1500"/>
              </a:spcAft>
            </a:pPr>
            <a:r>
              <a:rPr lang="ru-RU" sz="1600" dirty="0">
                <a:solidFill>
                  <a:srgbClr val="C00000"/>
                </a:solidFill>
              </a:rPr>
              <a:t>Срок: 29 мая 2024 года.</a:t>
            </a:r>
          </a:p>
          <a:p>
            <a:pPr algn="l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Руководителям исполнительных органов власти субъектов РФ в сфере охраны здоровья и Главным внештатным специалистам Минздрава России направить в Минздрав России ознакомление с протоколом совещания.</a:t>
            </a:r>
          </a:p>
          <a:p>
            <a:pPr algn="l"/>
            <a:r>
              <a:rPr lang="en-US" sz="1600" b="0" u="sng" dirty="0" err="1">
                <a:solidFill>
                  <a:srgbClr val="00B0F0"/>
                </a:solidFill>
              </a:rPr>
              <a:t>BryzgalovaluV@minzdrav</a:t>
            </a:r>
            <a:r>
              <a:rPr lang="en-US" sz="1600" b="0" u="sng" dirty="0">
                <a:solidFill>
                  <a:srgbClr val="00B0F0"/>
                </a:solidFill>
              </a:rPr>
              <a:t>.</a:t>
            </a:r>
            <a:r>
              <a:rPr lang="ru-RU" sz="1600" b="0" u="sng" dirty="0">
                <a:solidFill>
                  <a:srgbClr val="00B0F0"/>
                </a:solidFill>
              </a:rPr>
              <a:t>gov.ru</a:t>
            </a:r>
          </a:p>
          <a:p>
            <a:pPr algn="l"/>
            <a:r>
              <a:rPr lang="ru-RU" sz="1600" dirty="0">
                <a:solidFill>
                  <a:srgbClr val="C00000"/>
                </a:solidFill>
              </a:rPr>
              <a:t>Срок: 15 мая 2024 года.</a:t>
            </a:r>
          </a:p>
        </p:txBody>
      </p:sp>
    </p:spTree>
    <p:extLst>
      <p:ext uri="{BB962C8B-B14F-4D97-AF65-F5344CB8AC3E}">
        <p14:creationId xmlns:p14="http://schemas.microsoft.com/office/powerpoint/2010/main" val="232614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89E582-F00B-08FE-D985-6807D6166F69}"/>
              </a:ext>
            </a:extLst>
          </p:cNvPr>
          <p:cNvSpPr txBox="1"/>
          <p:nvPr/>
        </p:nvSpPr>
        <p:spPr>
          <a:xfrm>
            <a:off x="-2171195" y="5256350"/>
            <a:ext cx="6204522" cy="892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  <a:t>Последние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  <a:t>6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  <a:t> Конгрессов проходили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  <a:t>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  <a:t>5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  <a:t> различных федеральных округах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</a:rPr>
              <a:t>Российской Федерации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00B5AF7-92DB-4F15-8081-7139E89CE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002" y="1176308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AAF26-8057-8BE7-8C82-E3673EF6D1D3}"/>
              </a:ext>
            </a:extLst>
          </p:cNvPr>
          <p:cNvSpPr txBox="1"/>
          <p:nvPr/>
        </p:nvSpPr>
        <p:spPr>
          <a:xfrm>
            <a:off x="963841" y="1199554"/>
            <a:ext cx="80663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2013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B7957DA-0ED6-9D4D-E745-094AED7483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768" y="1176308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FBA45-0253-BDC9-1DA4-FE694BD60728}"/>
              </a:ext>
            </a:extLst>
          </p:cNvPr>
          <p:cNvSpPr txBox="1"/>
          <p:nvPr/>
        </p:nvSpPr>
        <p:spPr>
          <a:xfrm>
            <a:off x="2828931" y="1199554"/>
            <a:ext cx="80663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20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15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44A8D-28A5-46B8-CBC7-C48D99ACD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7861" y="1176308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05BA2-1229-4D51-3460-7B08ED281394}"/>
              </a:ext>
            </a:extLst>
          </p:cNvPr>
          <p:cNvSpPr txBox="1"/>
          <p:nvPr/>
        </p:nvSpPr>
        <p:spPr>
          <a:xfrm>
            <a:off x="4643218" y="1199554"/>
            <a:ext cx="87574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201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7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1CF8101-89E9-F254-0688-DA0EFF6EBF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6955" y="1176308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CB338-D675-774A-84E2-4F2E01DEF36B}"/>
              </a:ext>
            </a:extLst>
          </p:cNvPr>
          <p:cNvSpPr txBox="1"/>
          <p:nvPr/>
        </p:nvSpPr>
        <p:spPr>
          <a:xfrm>
            <a:off x="6497659" y="1199554"/>
            <a:ext cx="80663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2019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BAFC75F-E25E-0FF3-50D4-44A9231BC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7004" y="1176307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C8340-BF90-3BB6-EAC8-4A189061E303}"/>
              </a:ext>
            </a:extLst>
          </p:cNvPr>
          <p:cNvSpPr txBox="1"/>
          <p:nvPr/>
        </p:nvSpPr>
        <p:spPr>
          <a:xfrm>
            <a:off x="8386758" y="1199553"/>
            <a:ext cx="80663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202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1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cxnSp>
        <p:nvCxnSpPr>
          <p:cNvPr id="15" name="Straight Connector 33">
            <a:extLst>
              <a:ext uri="{FF2B5EF4-FFF2-40B4-BE49-F238E27FC236}">
                <a16:creationId xmlns:a16="http://schemas.microsoft.com/office/drawing/2014/main" id="{147D8201-2741-85EE-01ED-D4327E4C10D3}"/>
              </a:ext>
            </a:extLst>
          </p:cNvPr>
          <p:cNvCxnSpPr>
            <a:cxnSpLocks/>
          </p:cNvCxnSpPr>
          <p:nvPr/>
        </p:nvCxnSpPr>
        <p:spPr>
          <a:xfrm>
            <a:off x="2193692" y="1430386"/>
            <a:ext cx="281359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F1B1AE0-CEBF-BD68-1CC6-BE6B2B28656C}"/>
              </a:ext>
            </a:extLst>
          </p:cNvPr>
          <p:cNvSpPr txBox="1">
            <a:spLocks/>
          </p:cNvSpPr>
          <p:nvPr/>
        </p:nvSpPr>
        <p:spPr>
          <a:xfrm>
            <a:off x="586774" y="2036439"/>
            <a:ext cx="1601391" cy="49372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Центральный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федеральный округ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0A4E9CA-D52F-94AF-FC71-056280C76B26}"/>
              </a:ext>
            </a:extLst>
          </p:cNvPr>
          <p:cNvSpPr txBox="1">
            <a:spLocks/>
          </p:cNvSpPr>
          <p:nvPr/>
        </p:nvSpPr>
        <p:spPr>
          <a:xfrm>
            <a:off x="2450542" y="2036439"/>
            <a:ext cx="1601390" cy="49372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Сибирский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федеральный округ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68BA595-8FFA-224C-9BB5-01C6BF74E7A0}"/>
              </a:ext>
            </a:extLst>
          </p:cNvPr>
          <p:cNvSpPr txBox="1">
            <a:spLocks/>
          </p:cNvSpPr>
          <p:nvPr/>
        </p:nvSpPr>
        <p:spPr>
          <a:xfrm>
            <a:off x="4131999" y="2036439"/>
            <a:ext cx="1973114" cy="49372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Северо-Западный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федеральный округ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D5D3C7D-00C6-C4EF-F9E5-E85803CD314B}"/>
              </a:ext>
            </a:extLst>
          </p:cNvPr>
          <p:cNvSpPr txBox="1">
            <a:spLocks/>
          </p:cNvSpPr>
          <p:nvPr/>
        </p:nvSpPr>
        <p:spPr>
          <a:xfrm>
            <a:off x="6185180" y="2036439"/>
            <a:ext cx="1581610" cy="49372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Приволжский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федеральный округ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7DCD72D-7D18-91EC-D99D-94E3569CD161}"/>
              </a:ext>
            </a:extLst>
          </p:cNvPr>
          <p:cNvSpPr txBox="1">
            <a:spLocks/>
          </p:cNvSpPr>
          <p:nvPr/>
        </p:nvSpPr>
        <p:spPr>
          <a:xfrm>
            <a:off x="7927594" y="2036439"/>
            <a:ext cx="1866944" cy="49372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Дальневосточный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федеральный округ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C98D8-2DDD-51A1-59D2-414EF7C0DBEF}"/>
              </a:ext>
            </a:extLst>
          </p:cNvPr>
          <p:cNvSpPr txBox="1"/>
          <p:nvPr/>
        </p:nvSpPr>
        <p:spPr>
          <a:xfrm>
            <a:off x="572811" y="1757616"/>
            <a:ext cx="1588691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991B1B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МОСКВА</a:t>
            </a:r>
            <a:endParaRPr lang="en-US" sz="1200" b="1" dirty="0">
              <a:solidFill>
                <a:srgbClr val="991B1B"/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D40859-4734-4606-1B70-EDE79EE9E675}"/>
              </a:ext>
            </a:extLst>
          </p:cNvPr>
          <p:cNvSpPr txBox="1"/>
          <p:nvPr/>
        </p:nvSpPr>
        <p:spPr>
          <a:xfrm>
            <a:off x="2217371" y="1763800"/>
            <a:ext cx="2038637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991B1B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ИРКУТСК, НОВОСИБИРСК</a:t>
            </a:r>
            <a:endParaRPr lang="en-US" sz="1200" b="1" dirty="0">
              <a:solidFill>
                <a:srgbClr val="991B1B"/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9A5BB6-42BE-F17B-8AA4-D769D78D9791}"/>
              </a:ext>
            </a:extLst>
          </p:cNvPr>
          <p:cNvSpPr txBox="1"/>
          <p:nvPr/>
        </p:nvSpPr>
        <p:spPr>
          <a:xfrm>
            <a:off x="4338951" y="1763800"/>
            <a:ext cx="1571427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991B1B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САНКТ-ПЕТЕРБУРГ</a:t>
            </a:r>
            <a:endParaRPr lang="en-US" sz="1200" b="1" dirty="0">
              <a:solidFill>
                <a:srgbClr val="991B1B"/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113DAD-9C2A-8067-2616-18DF397F7064}"/>
              </a:ext>
            </a:extLst>
          </p:cNvPr>
          <p:cNvSpPr txBox="1"/>
          <p:nvPr/>
        </p:nvSpPr>
        <p:spPr>
          <a:xfrm>
            <a:off x="6196918" y="1763800"/>
            <a:ext cx="1571427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991B1B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САМАРА</a:t>
            </a:r>
            <a:endParaRPr lang="en-US" sz="1200" b="1" dirty="0">
              <a:solidFill>
                <a:srgbClr val="991B1B"/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0DEDB3-9B63-B2E6-69CE-91F0A42B809E}"/>
              </a:ext>
            </a:extLst>
          </p:cNvPr>
          <p:cNvSpPr txBox="1"/>
          <p:nvPr/>
        </p:nvSpPr>
        <p:spPr>
          <a:xfrm>
            <a:off x="8060685" y="1763800"/>
            <a:ext cx="158160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991B1B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ВЛАДИВОСТОК</a:t>
            </a:r>
            <a:endParaRPr lang="en-US" sz="1200" b="1" dirty="0">
              <a:solidFill>
                <a:srgbClr val="991B1B"/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72BFFE4-A5BE-1CCD-60C3-6BBC5EDD2F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9" y="2680480"/>
            <a:ext cx="1588690" cy="142982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1841537-49FB-3BF5-7E21-DC2F673C4C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53" y="2686177"/>
            <a:ext cx="1542836" cy="1467313"/>
          </a:xfrm>
          <a:prstGeom prst="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78DCAA2-A5C6-962C-C2A0-B707935E3D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86" y="2680480"/>
            <a:ext cx="1601390" cy="1020886"/>
          </a:xfrm>
          <a:prstGeom prst="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EC62A93-1E5D-8AF2-F475-617EB4E936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8208" r="-261" b="9531"/>
          <a:stretch/>
        </p:blipFill>
        <p:spPr>
          <a:xfrm>
            <a:off x="2464719" y="3811720"/>
            <a:ext cx="1601390" cy="1005482"/>
          </a:xfrm>
          <a:prstGeom prst="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B2ECDD1-59E6-2BB4-5080-682BC92A33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/>
          <a:stretch/>
        </p:blipFill>
        <p:spPr>
          <a:xfrm>
            <a:off x="6196918" y="2671661"/>
            <a:ext cx="1642642" cy="1475587"/>
          </a:xfrm>
          <a:prstGeom prst="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7A49CCD-B7DF-D6FD-F0A8-9EBE993DB9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r="6021" b="2593"/>
          <a:stretch/>
        </p:blipFill>
        <p:spPr>
          <a:xfrm>
            <a:off x="8073385" y="2671559"/>
            <a:ext cx="1642642" cy="1475587"/>
          </a:xfrm>
          <a:prstGeom prst="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cxnSp>
        <p:nvCxnSpPr>
          <p:cNvPr id="32" name="Straight Connector 37">
            <a:extLst>
              <a:ext uri="{FF2B5EF4-FFF2-40B4-BE49-F238E27FC236}">
                <a16:creationId xmlns:a16="http://schemas.microsoft.com/office/drawing/2014/main" id="{718E7352-9BD1-2AD8-3052-99F927B7C18D}"/>
              </a:ext>
            </a:extLst>
          </p:cNvPr>
          <p:cNvCxnSpPr>
            <a:cxnSpLocks/>
          </p:cNvCxnSpPr>
          <p:nvPr/>
        </p:nvCxnSpPr>
        <p:spPr>
          <a:xfrm>
            <a:off x="11458068" y="1438633"/>
            <a:ext cx="781557" cy="527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3">
            <a:extLst>
              <a:ext uri="{FF2B5EF4-FFF2-40B4-BE49-F238E27FC236}">
                <a16:creationId xmlns:a16="http://schemas.microsoft.com/office/drawing/2014/main" id="{AADBB0D7-376D-4F07-8980-356B3981B36C}"/>
              </a:ext>
            </a:extLst>
          </p:cNvPr>
          <p:cNvCxnSpPr>
            <a:cxnSpLocks/>
          </p:cNvCxnSpPr>
          <p:nvPr/>
        </p:nvCxnSpPr>
        <p:spPr>
          <a:xfrm>
            <a:off x="1588" y="1438632"/>
            <a:ext cx="60873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3CE272-C563-DD88-C70F-24240CA2ACC9}"/>
              </a:ext>
            </a:extLst>
          </p:cNvPr>
          <p:cNvCxnSpPr>
            <a:cxnSpLocks/>
          </p:cNvCxnSpPr>
          <p:nvPr/>
        </p:nvCxnSpPr>
        <p:spPr>
          <a:xfrm>
            <a:off x="4040195" y="1430386"/>
            <a:ext cx="27664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3">
            <a:extLst>
              <a:ext uri="{FF2B5EF4-FFF2-40B4-BE49-F238E27FC236}">
                <a16:creationId xmlns:a16="http://schemas.microsoft.com/office/drawing/2014/main" id="{92BBD489-343D-CD48-46C4-1A569A4D051D}"/>
              </a:ext>
            </a:extLst>
          </p:cNvPr>
          <p:cNvCxnSpPr>
            <a:cxnSpLocks/>
          </p:cNvCxnSpPr>
          <p:nvPr/>
        </p:nvCxnSpPr>
        <p:spPr>
          <a:xfrm>
            <a:off x="5888072" y="1426555"/>
            <a:ext cx="285166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3">
            <a:extLst>
              <a:ext uri="{FF2B5EF4-FFF2-40B4-BE49-F238E27FC236}">
                <a16:creationId xmlns:a16="http://schemas.microsoft.com/office/drawing/2014/main" id="{CD913791-1134-2CA8-5408-B0E6E66E781B}"/>
              </a:ext>
            </a:extLst>
          </p:cNvPr>
          <p:cNvCxnSpPr>
            <a:cxnSpLocks/>
          </p:cNvCxnSpPr>
          <p:nvPr/>
        </p:nvCxnSpPr>
        <p:spPr>
          <a:xfrm flipV="1">
            <a:off x="7754847" y="1434214"/>
            <a:ext cx="272079" cy="203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3">
            <a:extLst>
              <a:ext uri="{FF2B5EF4-FFF2-40B4-BE49-F238E27FC236}">
                <a16:creationId xmlns:a16="http://schemas.microsoft.com/office/drawing/2014/main" id="{CEB91F28-FE93-375D-B061-70F2886F1F26}"/>
              </a:ext>
            </a:extLst>
          </p:cNvPr>
          <p:cNvCxnSpPr>
            <a:cxnSpLocks/>
          </p:cNvCxnSpPr>
          <p:nvPr/>
        </p:nvCxnSpPr>
        <p:spPr>
          <a:xfrm>
            <a:off x="9620628" y="1426555"/>
            <a:ext cx="2864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6">
            <a:extLst>
              <a:ext uri="{FF2B5EF4-FFF2-40B4-BE49-F238E27FC236}">
                <a16:creationId xmlns:a16="http://schemas.microsoft.com/office/drawing/2014/main" id="{29CB2607-7CE8-91AD-3D93-8952FA89D4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85072" y="1176307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5FDF5-DF65-3B68-F05D-AF6829EBB3EF}"/>
              </a:ext>
            </a:extLst>
          </p:cNvPr>
          <p:cNvSpPr txBox="1"/>
          <p:nvPr/>
        </p:nvSpPr>
        <p:spPr>
          <a:xfrm>
            <a:off x="10242830" y="1199553"/>
            <a:ext cx="811441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20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23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56ADBF55-7B14-13EF-9C81-AF9FC42175EA}"/>
              </a:ext>
            </a:extLst>
          </p:cNvPr>
          <p:cNvSpPr txBox="1">
            <a:spLocks/>
          </p:cNvSpPr>
          <p:nvPr/>
        </p:nvSpPr>
        <p:spPr>
          <a:xfrm>
            <a:off x="9929428" y="2036439"/>
            <a:ext cx="1581610" cy="49372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Приволжский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rPr>
              <a:t>федеральный округ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senal" panose="00000500000000000000" pitchFamily="2" charset="-52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D48A5E-E313-4FF3-07A5-5EFBB6DA0BF6}"/>
              </a:ext>
            </a:extLst>
          </p:cNvPr>
          <p:cNvSpPr txBox="1"/>
          <p:nvPr/>
        </p:nvSpPr>
        <p:spPr>
          <a:xfrm>
            <a:off x="9794538" y="1763800"/>
            <a:ext cx="1762072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991B1B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НИЖНИЙ НОВГОРОД</a:t>
            </a:r>
            <a:endParaRPr lang="en-US" sz="1200" b="1" dirty="0">
              <a:solidFill>
                <a:srgbClr val="991B1B"/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43" name="Заголовок 2">
            <a:extLst>
              <a:ext uri="{FF2B5EF4-FFF2-40B4-BE49-F238E27FC236}">
                <a16:creationId xmlns:a16="http://schemas.microsoft.com/office/drawing/2014/main" id="{5282285B-2DD7-E5E3-8B78-8994DE8E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914848"/>
          </a:xfrm>
        </p:spPr>
        <p:txBody>
          <a:bodyPr/>
          <a:lstStyle/>
          <a:p>
            <a:r>
              <a:rPr lang="ru-RU" dirty="0"/>
              <a:t>Российский Национальный Конгресс с международным участием</a:t>
            </a:r>
            <a:br>
              <a:rPr lang="ru-RU" dirty="0"/>
            </a:br>
            <a:r>
              <a:rPr lang="ru-RU" dirty="0"/>
              <a:t>«ПРОФЕССИЯ и ЗДОРОВЬЕ»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0F1D7B-B560-221C-A494-550E66633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2679D97A-046D-422F-BD55-439CA9A7A5A7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3ECD5D0-19B7-3CE8-55EB-4CC1548BDC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0"/>
          <a:stretch/>
        </p:blipFill>
        <p:spPr>
          <a:xfrm>
            <a:off x="10019920" y="2653418"/>
            <a:ext cx="1573361" cy="1483946"/>
          </a:xfrm>
          <a:prstGeom prst="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CDC66ED-54AC-3BA5-FD87-5D624D53F4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89" y="4511531"/>
            <a:ext cx="3088761" cy="206020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0DA201A-854A-199B-1382-E0D9EF5E4D77}"/>
              </a:ext>
            </a:extLst>
          </p:cNvPr>
          <p:cNvSpPr txBox="1"/>
          <p:nvPr/>
        </p:nvSpPr>
        <p:spPr>
          <a:xfrm>
            <a:off x="8410074" y="4519190"/>
            <a:ext cx="363328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20</a:t>
            </a:r>
            <a:r>
              <a:rPr lang="ru-RU" sz="5400" b="1" dirty="0">
                <a:solidFill>
                  <a:srgbClr val="C00000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rPr>
              <a:t>25</a:t>
            </a:r>
            <a:endParaRPr lang="en-US" sz="5400" b="1" dirty="0">
              <a:solidFill>
                <a:srgbClr val="C00000"/>
              </a:solidFill>
              <a:latin typeface="Arsenal" panose="00000500000000000000" pitchFamily="2" charset="-52"/>
              <a:ea typeface="League Spartan" charset="0"/>
              <a:cs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5CF9B3-F780-8D9A-8615-37035D0072B6}"/>
              </a:ext>
            </a:extLst>
          </p:cNvPr>
          <p:cNvSpPr txBox="1"/>
          <p:nvPr/>
        </p:nvSpPr>
        <p:spPr>
          <a:xfrm>
            <a:off x="7853919" y="5372704"/>
            <a:ext cx="493432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991B1B"/>
                </a:solidFill>
                <a:latin typeface="Arsenal" panose="00000500000000000000" pitchFamily="2" charset="-52"/>
                <a:ea typeface="League Spartan" charset="0"/>
                <a:cs typeface="Poppins" pitchFamily="2" charset="77"/>
              </a:defRPr>
            </a:lvl1pPr>
          </a:lstStyle>
          <a:p>
            <a:r>
              <a:rPr lang="ru-RU" sz="2000" dirty="0"/>
              <a:t>КРАСНОЯРСК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02C7E-9A8D-E02F-E3F2-38D65BE12A56}"/>
              </a:ext>
            </a:extLst>
          </p:cNvPr>
          <p:cNvSpPr txBox="1"/>
          <p:nvPr/>
        </p:nvSpPr>
        <p:spPr>
          <a:xfrm>
            <a:off x="7093524" y="5894986"/>
            <a:ext cx="6455120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ru-RU"/>
            </a:defPPr>
            <a:lvl1pPr indent="0" algn="ctr" defTabSz="1087636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600" b="1">
                <a:solidFill>
                  <a:schemeClr val="accent6">
                    <a:lumMod val="75000"/>
                  </a:schemeClr>
                </a:solidFill>
                <a:latin typeface="Arsenal" panose="00000500000000000000" pitchFamily="2" charset="-52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800" dirty="0">
                <a:solidFill>
                  <a:srgbClr val="C00000"/>
                </a:solidFill>
              </a:rPr>
              <a:t>Сибирский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b="0" dirty="0">
                <a:solidFill>
                  <a:srgbClr val="C00000"/>
                </a:solidFill>
              </a:rPr>
              <a:t>федеральный округ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A3BB293-3DAA-A97D-482F-F092AE82662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36" y="4948362"/>
            <a:ext cx="1293415" cy="13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0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0C37E-6948-4671-8825-81161993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1277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1CDD3D-56F4-4083-9051-AE0EEAFB4E2D}"/>
              </a:ext>
            </a:extLst>
          </p:cNvPr>
          <p:cNvSpPr/>
          <p:nvPr/>
        </p:nvSpPr>
        <p:spPr>
          <a:xfrm>
            <a:off x="-38902" y="0"/>
            <a:ext cx="5868202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857A6E-9AE4-4B67-AF46-0DE9950FECC6}"/>
              </a:ext>
            </a:extLst>
          </p:cNvPr>
          <p:cNvSpPr/>
          <p:nvPr/>
        </p:nvSpPr>
        <p:spPr>
          <a:xfrm>
            <a:off x="5817406" y="0"/>
            <a:ext cx="6374594" cy="6857999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0A805-5A2A-C13E-4CD3-8CE83D41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530127"/>
          </a:xfrm>
        </p:spPr>
        <p:txBody>
          <a:bodyPr/>
          <a:lstStyle/>
          <a:p>
            <a:r>
              <a:rPr lang="ru-RU" dirty="0"/>
              <a:t>Вектор развития технологий и глобальные тренды. Стратегические документы.</a:t>
            </a:r>
          </a:p>
        </p:txBody>
      </p:sp>
      <p:sp>
        <p:nvSpPr>
          <p:cNvPr id="4" name="522">
            <a:extLst>
              <a:ext uri="{FF2B5EF4-FFF2-40B4-BE49-F238E27FC236}">
                <a16:creationId xmlns:a16="http://schemas.microsoft.com/office/drawing/2014/main" id="{54BBA6E5-4718-FC8B-FBB8-56FA7AAD3DD5}"/>
              </a:ext>
            </a:extLst>
          </p:cNvPr>
          <p:cNvSpPr txBox="1"/>
          <p:nvPr/>
        </p:nvSpPr>
        <p:spPr>
          <a:xfrm>
            <a:off x="63945" y="437793"/>
            <a:ext cx="5651056" cy="930236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Указ Президента Российской Федерации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от 7 мая 2024 года №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 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309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«О НАЦИОНАЛЬНЫХ ЦЕЛЯХ РАЗВИТИЯ РОССИЙСКОЙ ФЕДЕРАЦИИ НА ПЕРИОД ДО 2030 ГОДА НА ПЕРСПЕКТИВУ ДО 2036 ГОДА»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BD23FBE-AA86-4DFF-B4B1-89B4BE24D835}"/>
              </a:ext>
            </a:extLst>
          </p:cNvPr>
          <p:cNvCxnSpPr>
            <a:cxnSpLocks/>
          </p:cNvCxnSpPr>
          <p:nvPr/>
        </p:nvCxnSpPr>
        <p:spPr>
          <a:xfrm>
            <a:off x="5829300" y="699403"/>
            <a:ext cx="0" cy="6022072"/>
          </a:xfrm>
          <a:prstGeom prst="line">
            <a:avLst/>
          </a:prstGeom>
          <a:ln w="190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7B52F4F-7AA2-4FEA-819C-8CD1F07329C8}"/>
              </a:ext>
            </a:extLst>
          </p:cNvPr>
          <p:cNvGrpSpPr/>
          <p:nvPr/>
        </p:nvGrpSpPr>
        <p:grpSpPr>
          <a:xfrm>
            <a:off x="63503" y="1427698"/>
            <a:ext cx="5651498" cy="5293777"/>
            <a:chOff x="8267508" y="540726"/>
            <a:chExt cx="2988157" cy="225836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50BFF8D-04B1-42B4-BF75-177A07CC81FF}"/>
                </a:ext>
              </a:extLst>
            </p:cNvPr>
            <p:cNvSpPr/>
            <p:nvPr/>
          </p:nvSpPr>
          <p:spPr>
            <a:xfrm>
              <a:off x="8267508" y="920663"/>
              <a:ext cx="2988157" cy="187843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Целевые показатели и задачи: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Увеличение ожидаемой продолжительности жизни до 78 лет к 2030 году и до 81 года к 2036 году, в том числе опережающий рост показателей ожидаемой продолжительности здоровой жизни;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Снижение к 2036 году дифференциации показателей ожидаемой продолжительности жизни не менее чем на 25 процентов по сравнению с уровнем 2023 года;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Снижение к 2030 году суммарной продолжительности временной нетрудоспособности граждан в трудоспособном возрасте на основе формирования здорового образа жизни, создание условий для своевременной профилактики заболеваний и привлечения граждан к систематическим занятиям спортом.</a:t>
              </a:r>
              <a:endPara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D692DF00-C00C-4679-8D9D-26BECACF6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508" y="540726"/>
              <a:ext cx="2988157" cy="38517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Национальная цель</a:t>
              </a: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Сохранение населения, укрепление здоровья и повышение благополучия людей, поддержка семьи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841194" y="437793"/>
            <a:ext cx="63627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Перечень поручений по итогам участия Президента в пленарном заседании форума будущих технологий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 Правительству Российской Федерации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е)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обеспечить разработку и начало реализации до конца 2024 года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национального проекта по развитию современных технологий сбережения здоровья,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определив источники и объём необходимых средств и предусмотрев в том числе мероприятия: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повышению эффективности профилактических программ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реализуемых в целях раннего (своевременного) выявления состояний, заболеваний и факторов риска их развития;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переходу к персонализированной, предиктивной и профилактической медицине;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развитию регенеративной медицины;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разработке и применению биотехнологических, высокотехнологических и радиофармацевтических лекарственных препаратов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 также по применению лекарственных препаратов, специально изготовленных для конкретного пациента;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внедрению в практическое здравоохранение отечественных лекарственных препаратов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(включая радиофармацевтические)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медицинских изделий и биомедицинских клеточных продуктов,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том числе созданных с применением клеточных технологий;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разработке и внедрению индивидуальных программ питания;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внедрению биомедицинских технологий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включая технологии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биопечати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и технологии,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направленные на подержание активного долголетия;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обеспечению дистанционного мониторинга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показателей состояния здоровья населения;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внедрению передовых цифровых и медицинских технологий,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том числе созданных на основе технологий искусственного интеллекта.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38903" y="6642555"/>
            <a:ext cx="56888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Доклад Министра Здравоохранения Российской Федерации Мурашко А.М. «Передовые технологии в решении ключевых задач»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1CA90B-A1D3-2CEE-C89E-AC4ACEF1D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0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CBA8FA4-641D-43E4-935C-BFDAE29A6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501448"/>
              </p:ext>
            </p:extLst>
          </p:nvPr>
        </p:nvGraphicFramePr>
        <p:xfrm>
          <a:off x="0" y="1353671"/>
          <a:ext cx="12192000" cy="538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539E01-8A52-4F56-9CC0-560F3E454CDF}"/>
              </a:ext>
            </a:extLst>
          </p:cNvPr>
          <p:cNvSpPr/>
          <p:nvPr/>
        </p:nvSpPr>
        <p:spPr>
          <a:xfrm>
            <a:off x="62753" y="0"/>
            <a:ext cx="12066494" cy="13536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Основные мероприятия Национального проекта по развитию современных технологий сбережения здоровья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(по итогам участия Президента Российской Федерации в пленарном заседании Форума будущих технологий и его встречи с учеными 14 февраля 2024г.)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96754" y="6402905"/>
            <a:ext cx="2995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Источник: Доклад Министра Здравоохранения Российской Федерации Мурашко А.М. «Передовые технологии в решении ключевых задач»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1D798F-7FC3-DCAD-6D0F-E081B4522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99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7C5E-8524-4C82-B00C-36E54A1F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технологий в контуре Минздрава России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22A322-DA08-A24D-0604-7D929519A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A15B-488A-4865-B6EA-EE883A38B06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522">
            <a:extLst>
              <a:ext uri="{FF2B5EF4-FFF2-40B4-BE49-F238E27FC236}">
                <a16:creationId xmlns:a16="http://schemas.microsoft.com/office/drawing/2014/main" id="{54BBA6E5-4718-FC8B-FBB8-56FA7AAD3DD5}"/>
              </a:ext>
            </a:extLst>
          </p:cNvPr>
          <p:cNvSpPr txBox="1"/>
          <p:nvPr/>
        </p:nvSpPr>
        <p:spPr>
          <a:xfrm>
            <a:off x="155574" y="983310"/>
            <a:ext cx="3648675" cy="4700499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Генетические технологии</a:t>
            </a:r>
          </a:p>
          <a:p>
            <a:pPr algn="l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Полноэкзомный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неонатальный скрининг</a:t>
            </a:r>
          </a:p>
          <a:p>
            <a:pPr marL="108000"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– Факторы риска и предрасположенности к заболеваниям</a:t>
            </a:r>
          </a:p>
          <a:p>
            <a:pPr marL="108000"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– Стратификация пациентов и персонализация лечения</a:t>
            </a:r>
          </a:p>
          <a:p>
            <a:pPr marL="108000" algn="l">
              <a:spcAft>
                <a:spcPts val="1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– 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Фармакогеномика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180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«Жидкостная биопсия» — диагностика и мониторинг лечения</a:t>
            </a:r>
          </a:p>
          <a:p>
            <a:pPr algn="l">
              <a:spcAft>
                <a:spcPts val="180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Аптамеры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Aft>
                <a:spcPts val="180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мРНК-технологии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522">
            <a:extLst>
              <a:ext uri="{FF2B5EF4-FFF2-40B4-BE49-F238E27FC236}">
                <a16:creationId xmlns:a16="http://schemas.microsoft.com/office/drawing/2014/main" id="{53D18578-A149-E575-53C0-F3F34DE77CBC}"/>
              </a:ext>
            </a:extLst>
          </p:cNvPr>
          <p:cNvSpPr txBox="1"/>
          <p:nvPr/>
        </p:nvSpPr>
        <p:spPr>
          <a:xfrm>
            <a:off x="4251925" y="983310"/>
            <a:ext cx="3648675" cy="5369913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Цифровизация и технологии искусственного интеллекта</a:t>
            </a:r>
          </a:p>
          <a:p>
            <a:pPr algn="l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Дистанционные и бесконтактные технологии мониторинга состояния</a:t>
            </a:r>
          </a:p>
          <a:p>
            <a:pPr algn="l"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Медицинский ИИ</a:t>
            </a:r>
          </a:p>
          <a:p>
            <a:pPr marL="79200" algn="l">
              <a:spcAft>
                <a:spcPts val="300"/>
              </a:spcAft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Компьютерное зрение в диагностике</a:t>
            </a:r>
          </a:p>
          <a:p>
            <a:pPr marL="79200" algn="l">
              <a:spcAft>
                <a:spcPts val="600"/>
              </a:spcAft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Системы поддержки принятия врачебных решений</a:t>
            </a:r>
          </a:p>
          <a:p>
            <a:pPr algn="l"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Прогнозы развития заболевания (состояния)</a:t>
            </a:r>
          </a:p>
          <a:p>
            <a:pPr marL="79200" algn="l">
              <a:spcAft>
                <a:spcPts val="300"/>
              </a:spcAft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Математические модели организации оказания помощи</a:t>
            </a:r>
          </a:p>
          <a:p>
            <a:pPr marL="79200" algn="l">
              <a:spcAft>
                <a:spcPts val="600"/>
              </a:spcAft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Анализ «больших» данных для персонализации лечения</a:t>
            </a:r>
          </a:p>
          <a:p>
            <a:pPr algn="l"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Использование машинного обучения и компьютерного поиска в фармацевтике:</a:t>
            </a:r>
          </a:p>
          <a:p>
            <a:pPr marL="79200" algn="l">
              <a:spcAft>
                <a:spcPts val="300"/>
              </a:spcAft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</a:t>
            </a:r>
            <a:r>
              <a:rPr lang="ru-RU" sz="14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Скрининги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панелей соединений на заданную активность для выявления кандидатов</a:t>
            </a:r>
          </a:p>
          <a:p>
            <a:pPr marL="79200" algn="l">
              <a:spcAft>
                <a:spcPts val="300"/>
              </a:spcAft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Дизайн малых молекул </a:t>
            </a:r>
            <a:r>
              <a:rPr lang="en-US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 silico</a:t>
            </a:r>
          </a:p>
          <a:p>
            <a:pPr marL="79200" algn="l">
              <a:spcAft>
                <a:spcPts val="300"/>
              </a:spcAft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Дизайн биомолекул с использованием искусственного интеллекта</a:t>
            </a:r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22">
            <a:extLst>
              <a:ext uri="{FF2B5EF4-FFF2-40B4-BE49-F238E27FC236}">
                <a16:creationId xmlns:a16="http://schemas.microsoft.com/office/drawing/2014/main" id="{0A98BE8F-481D-4866-CC49-9690BE9EC822}"/>
              </a:ext>
            </a:extLst>
          </p:cNvPr>
          <p:cNvSpPr txBox="1"/>
          <p:nvPr/>
        </p:nvSpPr>
        <p:spPr>
          <a:xfrm>
            <a:off x="8387750" y="530127"/>
            <a:ext cx="3648675" cy="453183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5000" b="1" cap="none" spc="0" baseline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Сегодняшние тренды</a:t>
            </a:r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9D8BB-D252-9882-A06C-75EF2C23CB13}"/>
              </a:ext>
            </a:extLst>
          </p:cNvPr>
          <p:cNvSpPr txBox="1"/>
          <p:nvPr/>
        </p:nvSpPr>
        <p:spPr>
          <a:xfrm>
            <a:off x="8348276" y="1206226"/>
            <a:ext cx="3648675" cy="4531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2000" tIns="72000" rIns="72000" bIns="7200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Технологии персонализации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E24EE-5BA7-B6CE-CAC1-494E45334FEE}"/>
              </a:ext>
            </a:extLst>
          </p:cNvPr>
          <p:cNvSpPr txBox="1"/>
          <p:nvPr/>
        </p:nvSpPr>
        <p:spPr>
          <a:xfrm>
            <a:off x="8348276" y="1936692"/>
            <a:ext cx="3648675" cy="4531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2000" tIns="72000" rIns="72000" bIns="7200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Превентивная медицина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59154-73D7-F294-374D-C334AA15C500}"/>
              </a:ext>
            </a:extLst>
          </p:cNvPr>
          <p:cNvSpPr txBox="1"/>
          <p:nvPr/>
        </p:nvSpPr>
        <p:spPr>
          <a:xfrm>
            <a:off x="8348276" y="2667158"/>
            <a:ext cx="3648675" cy="4531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2000" tIns="72000" rIns="72000" bIns="7200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Профилактика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4B5EC-DDAC-E01E-FF4D-9FEB3769F48D}"/>
              </a:ext>
            </a:extLst>
          </p:cNvPr>
          <p:cNvSpPr txBox="1"/>
          <p:nvPr/>
        </p:nvSpPr>
        <p:spPr>
          <a:xfrm>
            <a:off x="8348277" y="3397624"/>
            <a:ext cx="1744630" cy="884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/>
              <a:t>Диагностика</a:t>
            </a:r>
            <a:br>
              <a:rPr lang="ru-RU" sz="1600" b="1" dirty="0"/>
            </a:br>
            <a:r>
              <a:rPr lang="en-US" sz="1600" b="1" dirty="0"/>
              <a:t>&amp;</a:t>
            </a:r>
            <a:br>
              <a:rPr lang="en-US" sz="1600" b="1" dirty="0"/>
            </a:br>
            <a:r>
              <a:rPr lang="ru-RU" sz="1600" b="1" dirty="0"/>
              <a:t>Лечение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256D3-C2F8-233F-C756-499194E58EB0}"/>
              </a:ext>
            </a:extLst>
          </p:cNvPr>
          <p:cNvSpPr txBox="1"/>
          <p:nvPr/>
        </p:nvSpPr>
        <p:spPr>
          <a:xfrm>
            <a:off x="10252321" y="3397623"/>
            <a:ext cx="1744630" cy="8840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err="1"/>
              <a:t>Проактивный</a:t>
            </a:r>
            <a:r>
              <a:rPr lang="ru-RU" sz="1600" b="1" dirty="0"/>
              <a:t> подход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3553E-1F25-0B80-394D-756ACA549B9E}"/>
              </a:ext>
            </a:extLst>
          </p:cNvPr>
          <p:cNvSpPr txBox="1"/>
          <p:nvPr/>
        </p:nvSpPr>
        <p:spPr>
          <a:xfrm>
            <a:off x="8348277" y="4558977"/>
            <a:ext cx="1744630" cy="884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/>
              <a:t>Прогноз</a:t>
            </a:r>
            <a:br>
              <a:rPr lang="ru-RU" sz="1600" b="1" dirty="0"/>
            </a:br>
            <a:r>
              <a:rPr lang="en-US" sz="1600" b="1" dirty="0"/>
              <a:t>&amp;</a:t>
            </a:r>
            <a:br>
              <a:rPr lang="en-US" sz="1600" b="1" dirty="0"/>
            </a:br>
            <a:r>
              <a:rPr lang="ru-RU" sz="1600" b="1" spc="-30" dirty="0"/>
              <a:t>Предотвращение</a:t>
            </a:r>
            <a:endParaRPr lang="ru-RU" sz="1600" spc="-3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C603-7B85-A922-C7DD-CB74690607BC}"/>
              </a:ext>
            </a:extLst>
          </p:cNvPr>
          <p:cNvSpPr txBox="1"/>
          <p:nvPr/>
        </p:nvSpPr>
        <p:spPr>
          <a:xfrm>
            <a:off x="10252321" y="4555211"/>
            <a:ext cx="1744630" cy="884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/>
              <a:t>Превентивный подход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08F94-2E49-EC0F-C6EA-2A652D701059}"/>
              </a:ext>
            </a:extLst>
          </p:cNvPr>
          <p:cNvSpPr txBox="1"/>
          <p:nvPr/>
        </p:nvSpPr>
        <p:spPr>
          <a:xfrm>
            <a:off x="8348276" y="5720329"/>
            <a:ext cx="3648675" cy="979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180000" rIns="180000" bIns="18000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Технологии сбережения здоровья</a:t>
            </a:r>
            <a:endParaRPr lang="ru-RU" sz="2000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0EFA7CC-BFC0-B76E-CB06-0122AC205386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9220592" y="4281694"/>
            <a:ext cx="0" cy="27728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6A2E32A-E783-E379-C1ED-A3AF942CAA1D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1124636" y="4281694"/>
            <a:ext cx="0" cy="2735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5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40DBC9-9949-5143-0995-11094B7ACFD5}"/>
              </a:ext>
            </a:extLst>
          </p:cNvPr>
          <p:cNvSpPr/>
          <p:nvPr/>
        </p:nvSpPr>
        <p:spPr>
          <a:xfrm>
            <a:off x="-1" y="6220151"/>
            <a:ext cx="11725835" cy="637849"/>
          </a:xfrm>
          <a:prstGeom prst="rect">
            <a:avLst/>
          </a:prstGeom>
        </p:spPr>
        <p:txBody>
          <a:bodyPr wrap="square" lIns="180000" tIns="72000" rIns="72000" b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* — Обязательные предварительные и периодические медицинские осмотры проводятся за счет средств работодателя.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** — Оказание медицинской помощи по профилю «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C31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Профпатология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», проведение экспертиз профпригодности и связи заболевания с профессией финансируется при формировании государственного задания соответствующими федеральными органами исполнительной власти, в ведении которых находятся учреждения (в соответствии с Положением о формировании государственного задания на оказание государственных услуг (выполнение работ) в отношении федеральных государственных учреждений и финансовом обеспечении выполнения государственного задания, утвержденным постановлением Правительства Российской Федерации от 26 июня 2015 г. № 640), а также за счет средств работодателя.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77AAA9E-8290-1EAB-AF56-0B4DF3CFEBF4}"/>
              </a:ext>
            </a:extLst>
          </p:cNvPr>
          <p:cNvSpPr txBox="1"/>
          <p:nvPr/>
        </p:nvSpPr>
        <p:spPr>
          <a:xfrm>
            <a:off x="797551" y="549397"/>
            <a:ext cx="2603086" cy="422405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2">
                    <a:lumMod val="25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rPr>
              <a:t>Профилактика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F7F1165E-EBB0-28C2-818C-DF7DAA31543A}"/>
              </a:ext>
            </a:extLst>
          </p:cNvPr>
          <p:cNvGrpSpPr/>
          <p:nvPr/>
        </p:nvGrpSpPr>
        <p:grpSpPr>
          <a:xfrm>
            <a:off x="299918" y="1178767"/>
            <a:ext cx="3741164" cy="1554010"/>
            <a:chOff x="289646" y="1342787"/>
            <a:chExt cx="3741164" cy="120181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56FAE95-0019-C36B-F2C5-3E220A26B641}"/>
                </a:ext>
              </a:extLst>
            </p:cNvPr>
            <p:cNvSpPr txBox="1"/>
            <p:nvPr/>
          </p:nvSpPr>
          <p:spPr>
            <a:xfrm>
              <a:off x="332235" y="1342787"/>
              <a:ext cx="3698575" cy="667200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Вредные и (или) опасные производственные факторы и работы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5DB5FA-D0D8-7ED3-CA0A-466755EBB847}"/>
                </a:ext>
              </a:extLst>
            </p:cNvPr>
            <p:cNvSpPr txBox="1"/>
            <p:nvPr/>
          </p:nvSpPr>
          <p:spPr>
            <a:xfrm>
              <a:off x="289646" y="1878137"/>
              <a:ext cx="3698575" cy="6664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Федеральный закон от 30 марта 1999 г. № 52-ФЗ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 санитарно-эпидемиологическом благополучии населения»;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приказ Минтруда России / Минздрава России № 988н / 1420н от 31 декабря 2020 г.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осмотры»</a:t>
              </a: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DE5A8DE5-9D9C-0CC6-628C-9AF7936FE529}"/>
              </a:ext>
            </a:extLst>
          </p:cNvPr>
          <p:cNvGrpSpPr/>
          <p:nvPr/>
        </p:nvGrpSpPr>
        <p:grpSpPr>
          <a:xfrm>
            <a:off x="270600" y="2850857"/>
            <a:ext cx="3698575" cy="637449"/>
            <a:chOff x="299736" y="3058930"/>
            <a:chExt cx="3698575" cy="63744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D2B8BEC-FA19-2386-0114-B5BB83FE4011}"/>
                </a:ext>
              </a:extLst>
            </p:cNvPr>
            <p:cNvSpPr txBox="1"/>
            <p:nvPr/>
          </p:nvSpPr>
          <p:spPr>
            <a:xfrm>
              <a:off x="299736" y="3058930"/>
              <a:ext cx="3698575" cy="391628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Специальная оценка условий труда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AAA4985-40EE-A281-A2E0-A72DC110D92B}"/>
                </a:ext>
              </a:extLst>
            </p:cNvPr>
            <p:cNvSpPr txBox="1"/>
            <p:nvPr/>
          </p:nvSpPr>
          <p:spPr>
            <a:xfrm>
              <a:off x="299736" y="3450158"/>
              <a:ext cx="3698575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Федеральный закон от 28 декабря 2013 г. № 426-ФЗ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 специальной оценке условий труда»</a:t>
              </a: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F27C2666-CE30-2B6E-AE78-DE4162CD0F76}"/>
              </a:ext>
            </a:extLst>
          </p:cNvPr>
          <p:cNvGrpSpPr/>
          <p:nvPr/>
        </p:nvGrpSpPr>
        <p:grpSpPr>
          <a:xfrm>
            <a:off x="249807" y="3667258"/>
            <a:ext cx="3719369" cy="2563214"/>
            <a:chOff x="289645" y="4384079"/>
            <a:chExt cx="3719369" cy="22493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9C3E66D-E68B-E950-E6B0-0EDD6074C52D}"/>
                </a:ext>
              </a:extLst>
            </p:cNvPr>
            <p:cNvSpPr txBox="1"/>
            <p:nvPr/>
          </p:nvSpPr>
          <p:spPr>
            <a:xfrm>
              <a:off x="289645" y="4384079"/>
              <a:ext cx="3698575" cy="637849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Обязательные предварительные и периодические осмотры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AF86388-51AB-577D-8943-61426DC1FB71}"/>
                </a:ext>
              </a:extLst>
            </p:cNvPr>
            <p:cNvSpPr txBox="1"/>
            <p:nvPr/>
          </p:nvSpPr>
          <p:spPr>
            <a:xfrm>
              <a:off x="310439" y="5120923"/>
              <a:ext cx="3698575" cy="15124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800" dirty="0">
                  <a:solidFill>
                    <a:srgbClr val="5C314F"/>
                  </a:solidFill>
                </a:rPr>
                <a:t>Трудовой кодекс Российской Федерации от 30.12.2001 г. № 197-ФЗ (ст. 220)</a:t>
              </a:r>
            </a:p>
            <a:p>
              <a:pPr lvl="0"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Федеральный закон от 21 ноября 2011 г. № </a:t>
              </a:r>
              <a:r>
                <a:rPr lang="ru-RU" sz="800" dirty="0">
                  <a:solidFill>
                    <a:srgbClr val="5C314F"/>
                  </a:solidFill>
                </a:rPr>
                <a:t>323-ФЗ (статья 46)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основах охраны здоровья граждан в Российской Федерации»;</a:t>
              </a:r>
            </a:p>
            <a:p>
              <a:pPr lvl="0"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приказ Минздрава России от 28 января 2021 г. № 29н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 осуществлению работ с вредными и (или) опасными производственными факторами, а также работам, при выполнении которых проводятся обязательные предварительные и периодические медицинские осмотры»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D16F4E6-7D47-6F8C-5FD8-3AA50DC06339}"/>
              </a:ext>
            </a:extLst>
          </p:cNvPr>
          <p:cNvSpPr txBox="1"/>
          <p:nvPr/>
        </p:nvSpPr>
        <p:spPr>
          <a:xfrm>
            <a:off x="4183329" y="537033"/>
            <a:ext cx="3825342" cy="422405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2">
                    <a:lumMod val="25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rPr>
              <a:t>Диагностика и лечение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568B3C80-9D26-74FE-E8A6-736B087432F9}"/>
              </a:ext>
            </a:extLst>
          </p:cNvPr>
          <p:cNvGrpSpPr/>
          <p:nvPr/>
        </p:nvGrpSpPr>
        <p:grpSpPr>
          <a:xfrm>
            <a:off x="4246713" y="1095028"/>
            <a:ext cx="3698575" cy="1259389"/>
            <a:chOff x="299736" y="1355947"/>
            <a:chExt cx="3698575" cy="125938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129C0C2-BDB7-66A7-0892-F50B8F255292}"/>
                </a:ext>
              </a:extLst>
            </p:cNvPr>
            <p:cNvSpPr txBox="1"/>
            <p:nvPr/>
          </p:nvSpPr>
          <p:spPr>
            <a:xfrm>
              <a:off x="299736" y="1355947"/>
              <a:ext cx="3698575" cy="637849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Экспертиза профессиональной пригодности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EDE82D-69FD-D6E6-AAB2-EBCEF4139AA1}"/>
                </a:ext>
              </a:extLst>
            </p:cNvPr>
            <p:cNvSpPr txBox="1"/>
            <p:nvPr/>
          </p:nvSpPr>
          <p:spPr>
            <a:xfrm>
              <a:off x="299736" y="1999783"/>
              <a:ext cx="3698575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lvl="0"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Федеральный закон от 21 ноября 2011 г. № </a:t>
              </a:r>
              <a:r>
                <a:rPr lang="ru-RU" sz="800" dirty="0">
                  <a:solidFill>
                    <a:srgbClr val="5C314F"/>
                  </a:solidFill>
                </a:rPr>
                <a:t>323-ФЗ (статья 63)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основах охраны здоровья граждан в Российской Федерации»,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приказ Минздрава России от 5 мая 2016 г. № 282н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-2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утверждении Порядка проведения экспертизы профессиональной пригодности и формы медицинского заключения о пригодности или непригодности к выполнению отдельных видов работ»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6ACCD2C-8070-9D54-4745-05E6E0B82E7E}"/>
              </a:ext>
            </a:extLst>
          </p:cNvPr>
          <p:cNvGrpSpPr/>
          <p:nvPr/>
        </p:nvGrpSpPr>
        <p:grpSpPr>
          <a:xfrm>
            <a:off x="4246713" y="2336119"/>
            <a:ext cx="3698575" cy="1253402"/>
            <a:chOff x="299736" y="2557040"/>
            <a:chExt cx="3698575" cy="125340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E9B1D9C-8C78-A241-3E11-250CFC3B59FD}"/>
                </a:ext>
              </a:extLst>
            </p:cNvPr>
            <p:cNvSpPr txBox="1"/>
            <p:nvPr/>
          </p:nvSpPr>
          <p:spPr>
            <a:xfrm>
              <a:off x="299736" y="2557040"/>
              <a:ext cx="3698575" cy="637849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Экспертиза связи заболевания с профессией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EEF7140-6C90-A3A2-9051-DF7E0479D519}"/>
                </a:ext>
              </a:extLst>
            </p:cNvPr>
            <p:cNvSpPr txBox="1"/>
            <p:nvPr/>
          </p:nvSpPr>
          <p:spPr>
            <a:xfrm>
              <a:off x="299736" y="3194889"/>
              <a:ext cx="3698575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lvl="0"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Федеральный закон от 21 ноября 2011 г. № </a:t>
              </a:r>
              <a:r>
                <a:rPr lang="ru-RU" sz="800" dirty="0">
                  <a:solidFill>
                    <a:srgbClr val="5C314F"/>
                  </a:solidFill>
                </a:rPr>
                <a:t>323-ФЗ (статья 63)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основах охраны здоровья граждан в Российской Федерации»,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приказ Минздрава России от 31 января 2019 г. № 36н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утверждении Порядка проведения экспертизы связи заболевания с профессией и формы медицинского заключения о наличии или об отсутствии профессионального заболевания»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15EFB03-4CCA-F3DE-10E4-6F6AC54BAA2E}"/>
              </a:ext>
            </a:extLst>
          </p:cNvPr>
          <p:cNvGrpSpPr/>
          <p:nvPr/>
        </p:nvGrpSpPr>
        <p:grpSpPr>
          <a:xfrm>
            <a:off x="4246713" y="3571223"/>
            <a:ext cx="3698575" cy="1007558"/>
            <a:chOff x="299736" y="4089911"/>
            <a:chExt cx="3698575" cy="1007558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E373E24-E626-1A13-3D4A-A6BBE2A2CC1B}"/>
                </a:ext>
              </a:extLst>
            </p:cNvPr>
            <p:cNvSpPr txBox="1"/>
            <p:nvPr/>
          </p:nvSpPr>
          <p:spPr>
            <a:xfrm>
              <a:off x="299736" y="4089911"/>
              <a:ext cx="3698575" cy="637849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Оказание медицинской помощи по профилю «</a:t>
              </a:r>
              <a:r>
                <a:rPr kumimoji="0" 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Профпатология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»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580E5F0-9FB4-3994-60A5-872AF9D1C28B}"/>
                </a:ext>
              </a:extLst>
            </p:cNvPr>
            <p:cNvSpPr txBox="1"/>
            <p:nvPr/>
          </p:nvSpPr>
          <p:spPr>
            <a:xfrm>
              <a:off x="299736" y="4728137"/>
              <a:ext cx="369857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приказ Минздрава России от 13 ноября 2012 г. № 911н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утверждении порядка оказания медицинской помощи при острых и хронических профессиональных заболеваниях»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F03265E1-3A79-F551-9F7E-ED392D91B706}"/>
              </a:ext>
            </a:extLst>
          </p:cNvPr>
          <p:cNvSpPr txBox="1"/>
          <p:nvPr/>
        </p:nvSpPr>
        <p:spPr>
          <a:xfrm>
            <a:off x="4246713" y="4560483"/>
            <a:ext cx="3698575" cy="514738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rPr>
              <a:t>Скорая, в том числе скорая специализированная, медицинская помощь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8D78DFC-F1EE-88DF-30B5-060F809A0BB7}"/>
              </a:ext>
            </a:extLst>
          </p:cNvPr>
          <p:cNvSpPr txBox="1"/>
          <p:nvPr/>
        </p:nvSpPr>
        <p:spPr>
          <a:xfrm>
            <a:off x="4246713" y="5056923"/>
            <a:ext cx="3698575" cy="330072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rPr>
              <a:t>Первичная медико-санитарная помощь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88CE729-F5B1-7E3B-2DB8-C6256EF7B93E}"/>
              </a:ext>
            </a:extLst>
          </p:cNvPr>
          <p:cNvSpPr txBox="1"/>
          <p:nvPr/>
        </p:nvSpPr>
        <p:spPr>
          <a:xfrm>
            <a:off x="4246713" y="5368697"/>
            <a:ext cx="3698575" cy="514738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rPr>
              <a:t>Специализированная, в том числе высокотехнологичная, медицинская помощь</a:t>
            </a: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A59D6942-D580-D652-0C4C-AF3937067F6D}"/>
              </a:ext>
            </a:extLst>
          </p:cNvPr>
          <p:cNvGrpSpPr/>
          <p:nvPr/>
        </p:nvGrpSpPr>
        <p:grpSpPr>
          <a:xfrm>
            <a:off x="8222823" y="1278244"/>
            <a:ext cx="3698575" cy="1130292"/>
            <a:chOff x="299736" y="971065"/>
            <a:chExt cx="3698575" cy="113029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77D25B3-A7E9-806D-E2D3-52F048D99BE2}"/>
                </a:ext>
              </a:extLst>
            </p:cNvPr>
            <p:cNvSpPr txBox="1"/>
            <p:nvPr/>
          </p:nvSpPr>
          <p:spPr>
            <a:xfrm>
              <a:off x="299736" y="971065"/>
              <a:ext cx="3698575" cy="391628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Медико-социальная экспертиза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1D5CFFF-69AA-3C51-463E-0FB60129BBE2}"/>
                </a:ext>
              </a:extLst>
            </p:cNvPr>
            <p:cNvSpPr txBox="1"/>
            <p:nvPr/>
          </p:nvSpPr>
          <p:spPr>
            <a:xfrm>
              <a:off x="299736" y="1362693"/>
              <a:ext cx="3698575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lvl="0"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Федеральный закон от 21 ноября 2011 г. № </a:t>
              </a:r>
              <a:r>
                <a:rPr lang="ru-RU" sz="800" dirty="0">
                  <a:solidFill>
                    <a:srgbClr val="5C314F"/>
                  </a:solidFill>
                </a:rPr>
                <a:t>323-ФЗ (статья 60)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основах охраны здоровья граждан в Российской Федерации»,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приказ Минтруда России №80н / Минздрава России №131н от 27 февраля 2020 г.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утверждении Порядка информационного взаимодействия в целях проведения медико-социальной экспертизы между медицинскими организациями и бюро медико-социальной экспертизы в городах и районах»</a:t>
              </a:r>
              <a:endParaRPr kumimoji="0" lang="ru-RU" sz="800" b="0" i="0" u="none" strike="noStrike" kern="1200" cap="none" spc="-2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4B946E3-4F66-6646-513F-E5D293A5DDA4}"/>
              </a:ext>
            </a:extLst>
          </p:cNvPr>
          <p:cNvGrpSpPr/>
          <p:nvPr/>
        </p:nvGrpSpPr>
        <p:grpSpPr>
          <a:xfrm>
            <a:off x="8193507" y="2655043"/>
            <a:ext cx="3698575" cy="760431"/>
            <a:chOff x="299736" y="2048390"/>
            <a:chExt cx="3698575" cy="76043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3C70D8A-B265-BAFA-286C-22C85E1E310A}"/>
                </a:ext>
              </a:extLst>
            </p:cNvPr>
            <p:cNvSpPr txBox="1"/>
            <p:nvPr/>
          </p:nvSpPr>
          <p:spPr>
            <a:xfrm>
              <a:off x="299736" y="2048390"/>
              <a:ext cx="3698575" cy="391628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Социальная реабилитация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3E63880-D6CC-3B8A-723B-44A4C18E6E0A}"/>
                </a:ext>
              </a:extLst>
            </p:cNvPr>
            <p:cNvSpPr txBox="1"/>
            <p:nvPr/>
          </p:nvSpPr>
          <p:spPr>
            <a:xfrm>
              <a:off x="299736" y="2439489"/>
              <a:ext cx="369857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r>
                <a:rPr lang="ru-RU" sz="800" b="0" dirty="0">
                  <a:solidFill>
                    <a:srgbClr val="5C314F"/>
                  </a:solidFill>
                  <a:latin typeface="Arial Narrow"/>
                </a:rPr>
                <a:t>приказ Минтруда России от 30 декабря 2020 г. № 982н </a:t>
              </a:r>
            </a:p>
            <a:p>
              <a:r>
                <a:rPr lang="ru-RU" sz="800" b="0" dirty="0">
                  <a:solidFill>
                    <a:srgbClr val="5C314F"/>
                  </a:solidFill>
                  <a:latin typeface="Arial Narrow"/>
                </a:rPr>
                <a:t>"Об утверждении формы программы реабилитации пострадавшего в результате несчастного случая на производстве и профессионального заболевания и порядка ее составления"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CFCFF836-9B38-CE69-2E40-7464ACDBE2BB}"/>
              </a:ext>
            </a:extLst>
          </p:cNvPr>
          <p:cNvGrpSpPr/>
          <p:nvPr/>
        </p:nvGrpSpPr>
        <p:grpSpPr>
          <a:xfrm>
            <a:off x="8212733" y="3748830"/>
            <a:ext cx="3698575" cy="1135198"/>
            <a:chOff x="299736" y="3605552"/>
            <a:chExt cx="3698575" cy="113519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156E348-1AFD-0AEF-5064-2D6271D800ED}"/>
                </a:ext>
              </a:extLst>
            </p:cNvPr>
            <p:cNvSpPr txBox="1"/>
            <p:nvPr/>
          </p:nvSpPr>
          <p:spPr>
            <a:xfrm>
              <a:off x="299736" y="3605552"/>
              <a:ext cx="3698575" cy="391628"/>
            </a:xfrm>
            <a:prstGeom prst="rect">
              <a:avLst/>
            </a:prstGeom>
          </p:spPr>
          <p:txBody>
            <a:bodyPr wrap="square" lIns="72000" tIns="72000" rIns="72000" bIns="7200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Санаторно-курортное лечение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D97F5E4-ACCC-212F-D92B-6650C948ECB0}"/>
                </a:ext>
              </a:extLst>
            </p:cNvPr>
            <p:cNvSpPr txBox="1"/>
            <p:nvPr/>
          </p:nvSpPr>
          <p:spPr>
            <a:xfrm>
              <a:off x="299736" y="4002086"/>
              <a:ext cx="3698575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Федеральный закон от 21 ноября 2011 г. № </a:t>
              </a:r>
              <a:r>
                <a:rPr lang="ru-RU" sz="800" dirty="0">
                  <a:solidFill>
                    <a:srgbClr val="5C314F"/>
                  </a:solidFill>
                </a:rPr>
                <a:t>323-ФЗ (статья 40)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«Об основах охраны здоровья граждан в Российской Федерации»,</a:t>
              </a:r>
              <a:b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C314F"/>
                  </a:solidFill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5C314F"/>
                  </a:solidFill>
                  <a:latin typeface="Arial Narrow"/>
                </a:rPr>
                <a:t>приказ Минздрава России от 28 сентября 2020 г. № 1029н</a:t>
              </a:r>
              <a:br>
                <a:rPr lang="ru-RU" sz="800" dirty="0">
                  <a:solidFill>
                    <a:srgbClr val="5C314F"/>
                  </a:solidFill>
                  <a:latin typeface="Arial Narrow"/>
                </a:rPr>
              </a:br>
              <a:r>
                <a:rPr lang="ru-RU" sz="800" b="0" dirty="0">
                  <a:solidFill>
                    <a:srgbClr val="5C314F"/>
                  </a:solidFill>
                  <a:latin typeface="Arial Narrow"/>
                </a:rPr>
                <a:t>«Об утверждении перечней медицинских показаний и противопоказаний для санаторно-курортного лечения»</a:t>
              </a:r>
            </a:p>
            <a:p>
              <a:pPr lvl="0"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285566B4-5A12-8BB3-E07D-9EB4BDD1778F}"/>
              </a:ext>
            </a:extLst>
          </p:cNvPr>
          <p:cNvCxnSpPr>
            <a:cxnSpLocks/>
          </p:cNvCxnSpPr>
          <p:nvPr/>
        </p:nvCxnSpPr>
        <p:spPr>
          <a:xfrm>
            <a:off x="4097547" y="653862"/>
            <a:ext cx="0" cy="5576610"/>
          </a:xfrm>
          <a:prstGeom prst="line">
            <a:avLst/>
          </a:prstGeom>
          <a:ln w="12700" cap="rnd">
            <a:solidFill>
              <a:schemeClr val="accent3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2154A25F-2B42-57A4-17D0-6ED83B005B08}"/>
              </a:ext>
            </a:extLst>
          </p:cNvPr>
          <p:cNvCxnSpPr>
            <a:cxnSpLocks/>
          </p:cNvCxnSpPr>
          <p:nvPr/>
        </p:nvCxnSpPr>
        <p:spPr>
          <a:xfrm>
            <a:off x="8073658" y="653862"/>
            <a:ext cx="0" cy="5576610"/>
          </a:xfrm>
          <a:prstGeom prst="line">
            <a:avLst/>
          </a:prstGeom>
          <a:ln w="12700" cap="rnd">
            <a:solidFill>
              <a:schemeClr val="accent3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CC555A7-A09B-EFCF-C88A-33DFC2A2D2B1}"/>
              </a:ext>
            </a:extLst>
          </p:cNvPr>
          <p:cNvSpPr txBox="1"/>
          <p:nvPr/>
        </p:nvSpPr>
        <p:spPr>
          <a:xfrm>
            <a:off x="8073658" y="540044"/>
            <a:ext cx="4195014" cy="422405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2">
                    <a:lumMod val="25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Медицинская реабилитация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4C2B4D2-C746-CBF2-8921-89D3F205E9AC}"/>
              </a:ext>
            </a:extLst>
          </p:cNvPr>
          <p:cNvSpPr txBox="1"/>
          <p:nvPr/>
        </p:nvSpPr>
        <p:spPr>
          <a:xfrm>
            <a:off x="8222823" y="921804"/>
            <a:ext cx="36985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lang="ru-RU" sz="800" dirty="0">
                <a:solidFill>
                  <a:srgbClr val="5C314F"/>
                </a:solidFill>
                <a:latin typeface="Arial Narrow"/>
              </a:rPr>
              <a:t>приказ Минздрава России от 31 июля 2020 г. № 788н</a:t>
            </a:r>
            <a:br>
              <a:rPr lang="ru-RU" sz="800" b="0" dirty="0">
                <a:solidFill>
                  <a:srgbClr val="5C314F"/>
                </a:solidFill>
                <a:latin typeface="Arial Narrow"/>
              </a:rPr>
            </a:br>
            <a:r>
              <a:rPr lang="ru-RU" sz="800" b="0" dirty="0">
                <a:solidFill>
                  <a:srgbClr val="5C314F"/>
                </a:solidFill>
                <a:latin typeface="Arial Narrow"/>
              </a:rPr>
              <a:t>«Об утверждении Порядка организации медицинской реабилитации взрослых»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54ACA58-2624-17A1-062D-01CF073B877B}"/>
              </a:ext>
            </a:extLst>
          </p:cNvPr>
          <p:cNvSpPr txBox="1"/>
          <p:nvPr/>
        </p:nvSpPr>
        <p:spPr>
          <a:xfrm>
            <a:off x="4246713" y="5889908"/>
            <a:ext cx="3698575" cy="422405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 Narrow"/>
                <a:ea typeface="+mn-ea"/>
                <a:cs typeface="Times New Roman" panose="02020603050405020304" pitchFamily="18" charset="0"/>
              </a:rPr>
              <a:t>Клинические рекомендации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BB6410-B07A-3653-F832-42950099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530127"/>
          </a:xfrm>
        </p:spPr>
        <p:txBody>
          <a:bodyPr/>
          <a:lstStyle/>
          <a:p>
            <a:r>
              <a:rPr lang="ru-RU" dirty="0"/>
              <a:t>Медицинская деятельность в области охраны здоровья работников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AFBB52-8FC6-AD6B-EFF7-6C4133A0B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1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C20899E-FA15-EAAB-88D2-514C8ED6D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351827"/>
              </p:ext>
            </p:extLst>
          </p:nvPr>
        </p:nvGraphicFramePr>
        <p:xfrm>
          <a:off x="181155" y="105030"/>
          <a:ext cx="5914845" cy="328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2159BB2-1CB5-1AAA-A82F-1090070B9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671838"/>
              </p:ext>
            </p:extLst>
          </p:nvPr>
        </p:nvGraphicFramePr>
        <p:xfrm>
          <a:off x="6371314" y="57767"/>
          <a:ext cx="5722081" cy="665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E11E460-BE0F-4BF4-148F-22A37AC04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681820"/>
              </p:ext>
            </p:extLst>
          </p:nvPr>
        </p:nvGraphicFramePr>
        <p:xfrm>
          <a:off x="181156" y="3387381"/>
          <a:ext cx="5825362" cy="332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246E6D-6517-4F4B-82C8-B6E9C07996B8}"/>
              </a:ext>
            </a:extLst>
          </p:cNvPr>
          <p:cNvSpPr/>
          <p:nvPr/>
        </p:nvSpPr>
        <p:spPr>
          <a:xfrm>
            <a:off x="0" y="6527928"/>
            <a:ext cx="11705676" cy="330072"/>
          </a:xfrm>
          <a:prstGeom prst="rect">
            <a:avLst/>
          </a:prstGeom>
        </p:spPr>
        <p:txBody>
          <a:bodyPr wrap="square" lIns="180000" tIns="72000" rIns="72000" bIns="7200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Источник: </a:t>
            </a:r>
            <a:r>
              <a:rPr lang="ru-RU" sz="1200" dirty="0"/>
              <a:t>Государственный доклад «О состоянии санитарно-эпидемиологического благополучия населения в Российской Федерации в 2022 году» </a:t>
            </a:r>
            <a:endParaRPr lang="ru-RU" sz="1200" u="sng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5D4F39-1672-E0D6-86B1-29982E1F7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8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D9762E2-3667-4A5A-0D27-C124D88B5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094598"/>
              </p:ext>
            </p:extLst>
          </p:nvPr>
        </p:nvGraphicFramePr>
        <p:xfrm>
          <a:off x="717525" y="4435778"/>
          <a:ext cx="10890275" cy="197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11B859-5659-F2C0-39D2-E86D49397FA3}"/>
              </a:ext>
            </a:extLst>
          </p:cNvPr>
          <p:cNvSpPr txBox="1"/>
          <p:nvPr/>
        </p:nvSpPr>
        <p:spPr>
          <a:xfrm>
            <a:off x="584200" y="1134433"/>
            <a:ext cx="11023600" cy="2883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17" b="1" dirty="0">
                <a:ea typeface="Times New Roman" panose="02020603050405020304" pitchFamily="18" charset="0"/>
                <a:cs typeface="Arial" panose="020B0604020202020204" pitchFamily="34" charset="0"/>
              </a:rPr>
              <a:t>В СОУТ имеются расхождения по целому ряду ВПФ, подлежащих оценке,</a:t>
            </a:r>
            <a:r>
              <a:rPr lang="en-US" sz="2017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17" b="1" dirty="0">
                <a:ea typeface="Times New Roman" panose="02020603050405020304" pitchFamily="18" charset="0"/>
                <a:cs typeface="Arial" panose="020B0604020202020204" pitchFamily="34" charset="0"/>
              </a:rPr>
              <a:t>по сравнению с</a:t>
            </a:r>
            <a:r>
              <a:rPr lang="en-US" sz="2017" b="1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17" b="1" dirty="0">
                <a:ea typeface="Times New Roman" panose="02020603050405020304" pitchFamily="18" charset="0"/>
                <a:cs typeface="Arial" panose="020B0604020202020204" pitchFamily="34" charset="0"/>
              </a:rPr>
              <a:t>утвержденными гигиеническими нормативами и подходами к гигиенической оценке, в части:</a:t>
            </a:r>
          </a:p>
          <a:p>
            <a:pPr marL="320126" indent="-320126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17" dirty="0" err="1">
                <a:cs typeface="Arial" panose="020B0604020202020204" pitchFamily="34" charset="0"/>
              </a:rPr>
              <a:t>Виброакустических</a:t>
            </a:r>
            <a:r>
              <a:rPr lang="ru-RU" sz="2017" dirty="0">
                <a:cs typeface="Arial" panose="020B0604020202020204" pitchFamily="34" charset="0"/>
              </a:rPr>
              <a:t> факторов (шум, общая и локальная вибрация, ультразвук и инфразвук);</a:t>
            </a:r>
          </a:p>
          <a:p>
            <a:pPr marL="320126" indent="-320126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17" dirty="0">
                <a:cs typeface="Arial" panose="020B0604020202020204" pitchFamily="34" charset="0"/>
              </a:rPr>
              <a:t>Показателей микроклимата (</a:t>
            </a:r>
            <a:r>
              <a:rPr lang="ru-RU" sz="2017" dirty="0">
                <a:ea typeface="Calibri" panose="020F0502020204030204" pitchFamily="34" charset="0"/>
                <a:cs typeface="Arial" panose="020B0604020202020204" pitchFamily="34" charset="0"/>
              </a:rPr>
              <a:t>интенсивность теплового облучения, </a:t>
            </a:r>
            <a:r>
              <a:rPr lang="ru-RU" sz="2017" dirty="0">
                <a:ea typeface="Times New Roman" panose="02020603050405020304" pitchFamily="18" charset="0"/>
                <a:cs typeface="Arial" panose="020B0604020202020204" pitchFamily="34" charset="0"/>
              </a:rPr>
              <a:t>экспозиционная доза теплового облучения Вт/ч, ТНС-индекс, </a:t>
            </a:r>
            <a:r>
              <a:rPr lang="ru-RU" sz="2017" dirty="0">
                <a:ea typeface="Calibri" panose="020F0502020204030204" pitchFamily="34" charset="0"/>
                <a:cs typeface="Arial" panose="020B0604020202020204" pitchFamily="34" charset="0"/>
              </a:rPr>
              <a:t>температура поверхности ограждающих конструкций;</a:t>
            </a:r>
          </a:p>
          <a:p>
            <a:pPr marL="320126" indent="-320126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17" dirty="0">
                <a:ea typeface="Calibri" panose="020F0502020204030204" pitchFamily="34" charset="0"/>
                <a:cs typeface="Arial" panose="020B0604020202020204" pitchFamily="34" charset="0"/>
              </a:rPr>
              <a:t>Неионизирующих излучений;</a:t>
            </a:r>
          </a:p>
          <a:p>
            <a:pPr marL="320126" indent="-320126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17" dirty="0">
                <a:cs typeface="Arial" panose="020B0604020202020204" pitchFamily="34" charset="0"/>
              </a:rPr>
              <a:t>Биологического фактора;</a:t>
            </a:r>
          </a:p>
          <a:p>
            <a:pPr marL="320126" indent="-320126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17" dirty="0">
                <a:cs typeface="Arial" panose="020B0604020202020204" pitchFamily="34" charset="0"/>
              </a:rPr>
              <a:t>Показателей тяжести и напряженности трудового процесса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6E19F-E7A6-2EB3-6A0D-AA3DB9CE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914848"/>
          </a:xfrm>
        </p:spPr>
        <p:txBody>
          <a:bodyPr/>
          <a:lstStyle/>
          <a:p>
            <a:r>
              <a:rPr lang="ru-RU" dirty="0"/>
              <a:t>Необходимость гармонизации нормативно-правовой базы</a:t>
            </a:r>
            <a:br>
              <a:rPr lang="en-US" dirty="0"/>
            </a:br>
            <a:r>
              <a:rPr lang="ru-RU" dirty="0"/>
              <a:t>в системе оценке условий труда работников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43415CD-0136-ED1F-5216-87BCD9AEA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9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24F6878-FB71-BFCF-47C7-DA4F1A3C3A24}"/>
              </a:ext>
            </a:extLst>
          </p:cNvPr>
          <p:cNvSpPr txBox="1"/>
          <p:nvPr/>
        </p:nvSpPr>
        <p:spPr>
          <a:xfrm>
            <a:off x="228655" y="1357944"/>
            <a:ext cx="5734134" cy="2192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kumimoji="0" lang="ru-RU" sz="950" b="1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  <a:t>Федеральный закон от 21 ноября 2011 г. № </a:t>
            </a:r>
            <a:r>
              <a:rPr lang="ru-RU" sz="950" dirty="0">
                <a:solidFill>
                  <a:srgbClr val="5C314F"/>
                </a:solidFill>
                <a:latin typeface="+mn-lt"/>
              </a:rPr>
              <a:t>323-ФЗ (статья 46)</a:t>
            </a:r>
            <a:br>
              <a:rPr kumimoji="0" lang="ru-RU" sz="95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</a:br>
            <a:r>
              <a:rPr kumimoji="0" lang="ru-RU" sz="95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  <a:t>«Об основах охраны здоровья граждан в Российской Федерации»</a:t>
            </a:r>
          </a:p>
          <a:p>
            <a:pPr lvl="0">
              <a:defRPr/>
            </a:pPr>
            <a:r>
              <a:rPr lang="ru-RU" sz="950" dirty="0">
                <a:solidFill>
                  <a:srgbClr val="5C314F"/>
                </a:solidFill>
                <a:latin typeface="+mn-lt"/>
              </a:rPr>
              <a:t>Трудовой кодекс Российской Федерации от 30.12.2001 г. № 197-ФЗ (ст. 220, 253)</a:t>
            </a:r>
            <a:endParaRPr kumimoji="0" lang="ru-RU" sz="950" i="0" u="none" strike="noStrike" kern="1200" cap="none" spc="0" normalizeH="0" baseline="0" noProof="0" dirty="0">
              <a:ln>
                <a:noFill/>
              </a:ln>
              <a:solidFill>
                <a:srgbClr val="5C314F"/>
              </a:solidFill>
              <a:uLnTx/>
              <a:uFillTx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" b="1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  <a:t>приказ Минздрава России от 28 января 2021 г. № 29н</a:t>
            </a:r>
            <a:br>
              <a:rPr kumimoji="0" lang="ru-RU" sz="95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</a:br>
            <a:r>
              <a:rPr kumimoji="0" lang="ru-RU" sz="95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  <a:t>«Об утверждении Порядка проведения </a:t>
            </a:r>
            <a:r>
              <a:rPr lang="ru-RU" sz="950" b="0" dirty="0">
                <a:solidFill>
                  <a:srgbClr val="5C314F"/>
                </a:solidFill>
                <a:latin typeface="+mn-lt"/>
              </a:rPr>
              <a:t>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</a:t>
            </a:r>
            <a:r>
              <a:rPr kumimoji="0" lang="ru-RU" sz="95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  <a:t>, перечня медицинских противопоказаний к осуществлению работ с вредными и (или) опасными производственными факторами, а также работам, при выполнении которых проводятся обязательные предварительные и периодические медицинские осмотры»</a:t>
            </a:r>
            <a:r>
              <a:rPr lang="en-US" sz="950" b="0" dirty="0">
                <a:solidFill>
                  <a:srgbClr val="5C314F"/>
                </a:solidFill>
                <a:latin typeface="+mn-lt"/>
              </a:rPr>
              <a:t>;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5C314F"/>
              </a:solidFill>
              <a:uLnTx/>
              <a:uFillTx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  <a:t>приказ Минздрава России от 15 декабря 2014 г. № 835н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  <a:t>«Об утверждении Порядка </a:t>
            </a:r>
            <a:r>
              <a:rPr lang="ru-RU" sz="950" b="0" dirty="0">
                <a:solidFill>
                  <a:srgbClr val="5C314F"/>
                </a:solidFill>
                <a:latin typeface="+mn-lt"/>
              </a:rPr>
              <a:t>проведения </a:t>
            </a:r>
            <a:r>
              <a:rPr lang="ru-RU" sz="950" b="0" dirty="0" err="1">
                <a:solidFill>
                  <a:srgbClr val="5C314F"/>
                </a:solidFill>
                <a:latin typeface="+mn-lt"/>
              </a:rPr>
              <a:t>предсменных</a:t>
            </a:r>
            <a:r>
              <a:rPr lang="ru-RU" sz="950" b="0" dirty="0">
                <a:solidFill>
                  <a:srgbClr val="5C314F"/>
                </a:solidFill>
                <a:latin typeface="+mn-lt"/>
              </a:rPr>
              <a:t>, предрейсовых и </a:t>
            </a:r>
            <a:r>
              <a:rPr lang="ru-RU" sz="950" b="0" dirty="0" err="1">
                <a:solidFill>
                  <a:srgbClr val="5C314F"/>
                </a:solidFill>
                <a:latin typeface="+mn-lt"/>
              </a:rPr>
              <a:t>послесменных</a:t>
            </a:r>
            <a:r>
              <a:rPr lang="ru-RU" sz="950" b="0" dirty="0">
                <a:solidFill>
                  <a:srgbClr val="5C314F"/>
                </a:solidFill>
                <a:latin typeface="+mn-lt"/>
              </a:rPr>
              <a:t>, послерейсовых медицинских осмотров</a:t>
            </a:r>
            <a:r>
              <a:rPr kumimoji="0" lang="ru-RU" sz="950" b="0" i="0" u="none" strike="noStrike" kern="1200" cap="none" spc="0" normalizeH="0" baseline="0" noProof="0" dirty="0">
                <a:ln>
                  <a:noFill/>
                </a:ln>
                <a:solidFill>
                  <a:srgbClr val="5C314F"/>
                </a:solidFill>
                <a:uLnTx/>
                <a:uFillTx/>
                <a:latin typeface="+mn-lt"/>
              </a:rPr>
              <a:t>»</a:t>
            </a:r>
          </a:p>
          <a:p>
            <a:pPr lvl="0">
              <a:defRPr/>
            </a:pPr>
            <a:r>
              <a:rPr lang="ru-RU" sz="950" dirty="0">
                <a:solidFill>
                  <a:srgbClr val="5C314F"/>
                </a:solidFill>
              </a:rPr>
              <a:t>приказ Минздрава РФ от 27.04.2021 г. № 404н</a:t>
            </a:r>
          </a:p>
          <a:p>
            <a:pPr lvl="0">
              <a:defRPr/>
            </a:pPr>
            <a:r>
              <a:rPr lang="ru-RU" sz="950" b="0" dirty="0">
                <a:solidFill>
                  <a:srgbClr val="5C314F"/>
                </a:solidFill>
              </a:rPr>
              <a:t>«Об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4B776F3-915A-57C5-5B90-E4E58F26743E}"/>
              </a:ext>
            </a:extLst>
          </p:cNvPr>
          <p:cNvCxnSpPr>
            <a:cxnSpLocks/>
          </p:cNvCxnSpPr>
          <p:nvPr/>
        </p:nvCxnSpPr>
        <p:spPr>
          <a:xfrm>
            <a:off x="6144773" y="929510"/>
            <a:ext cx="0" cy="5158740"/>
          </a:xfrm>
          <a:prstGeom prst="line">
            <a:avLst/>
          </a:prstGeom>
          <a:ln w="12700" cap="rnd">
            <a:solidFill>
              <a:schemeClr val="accent3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BF82E-AC14-5829-B705-14C05419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880851" cy="530127"/>
          </a:xfrm>
        </p:spPr>
        <p:txBody>
          <a:bodyPr/>
          <a:lstStyle/>
          <a:p>
            <a:r>
              <a:rPr lang="ru-RU" dirty="0"/>
              <a:t>Нормативно правовое регулирование охраны здоровья работников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5AFD92-7662-11E0-E15E-D302B30EF9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1902" y="6453771"/>
            <a:ext cx="390098" cy="221018"/>
          </a:xfrm>
        </p:spPr>
        <p:txBody>
          <a:bodyPr/>
          <a:lstStyle/>
          <a:p>
            <a:fld id="{5DCFA15B-488A-4865-B6EA-EE883A38B06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881BF82E-AC14-5829-B705-14C054196398}"/>
              </a:ext>
            </a:extLst>
          </p:cNvPr>
          <p:cNvSpPr txBox="1">
            <a:spLocks/>
          </p:cNvSpPr>
          <p:nvPr/>
        </p:nvSpPr>
        <p:spPr>
          <a:xfrm>
            <a:off x="832514" y="577033"/>
            <a:ext cx="4653886" cy="760959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Обязательные предварительные и периодические осмотры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881BF82E-AC14-5829-B705-14C054196398}"/>
              </a:ext>
            </a:extLst>
          </p:cNvPr>
          <p:cNvSpPr txBox="1">
            <a:spLocks/>
          </p:cNvSpPr>
          <p:nvPr/>
        </p:nvSpPr>
        <p:spPr>
          <a:xfrm>
            <a:off x="6516606" y="642493"/>
            <a:ext cx="4217160" cy="760959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Обязательные медицинские осмотры работников в отдельных отраслях </a:t>
            </a: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0F1804C0-164A-68D5-54AA-615A24A9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83" y="1983582"/>
            <a:ext cx="741573" cy="49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3FCF441-F054-2280-FAF8-F69B0693A99E}"/>
              </a:ext>
            </a:extLst>
          </p:cNvPr>
          <p:cNvSpPr txBox="1"/>
          <p:nvPr/>
        </p:nvSpPr>
        <p:spPr>
          <a:xfrm>
            <a:off x="7955640" y="2107787"/>
            <a:ext cx="277812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/>
              <a:t>Угольная отрасль</a:t>
            </a:r>
            <a:endParaRPr lang="ru-RU" sz="1600" b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D3AD3D-07D7-3D29-EA82-E868A489ED7B}"/>
              </a:ext>
            </a:extLst>
          </p:cNvPr>
          <p:cNvSpPr txBox="1"/>
          <p:nvPr/>
        </p:nvSpPr>
        <p:spPr>
          <a:xfrm>
            <a:off x="7955640" y="3641658"/>
            <a:ext cx="289027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/>
              <a:t>Гражданская авиация</a:t>
            </a:r>
            <a:endParaRPr lang="ru-RU" sz="1600" b="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F1D620-DD06-05CB-34BE-219BB4B25CD2}"/>
              </a:ext>
            </a:extLst>
          </p:cNvPr>
          <p:cNvSpPr txBox="1"/>
          <p:nvPr/>
        </p:nvSpPr>
        <p:spPr>
          <a:xfrm>
            <a:off x="7955641" y="2936278"/>
            <a:ext cx="199357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/>
              <a:t>Морской транспорт</a:t>
            </a:r>
            <a:endParaRPr lang="ru-RU" sz="1600" b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46C618-D6B9-6A4D-8722-868CF83C5C96}"/>
              </a:ext>
            </a:extLst>
          </p:cNvPr>
          <p:cNvSpPr txBox="1"/>
          <p:nvPr/>
        </p:nvSpPr>
        <p:spPr>
          <a:xfrm>
            <a:off x="7955640" y="4256302"/>
            <a:ext cx="26674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/>
              <a:t>Железнодорожный</a:t>
            </a:r>
            <a:br>
              <a:rPr lang="ru-RU" sz="1600" dirty="0"/>
            </a:br>
            <a:r>
              <a:rPr lang="ru-RU" sz="1600" dirty="0"/>
              <a:t>транспорт и метрополитен</a:t>
            </a:r>
            <a:endParaRPr lang="ru-RU" sz="1600" b="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97E620-B252-4A31-BF81-312627068033}"/>
              </a:ext>
            </a:extLst>
          </p:cNvPr>
          <p:cNvSpPr txBox="1"/>
          <p:nvPr/>
        </p:nvSpPr>
        <p:spPr>
          <a:xfrm>
            <a:off x="7955640" y="5089860"/>
            <a:ext cx="271219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/>
              <a:t>Отдельные отрасли</a:t>
            </a:r>
            <a:br>
              <a:rPr lang="ru-RU" dirty="0"/>
            </a:br>
            <a:r>
              <a:rPr lang="ru-RU" dirty="0"/>
              <a:t>экономики с особо</a:t>
            </a:r>
            <a:br>
              <a:rPr lang="ru-RU" dirty="0"/>
            </a:br>
            <a:r>
              <a:rPr lang="ru-RU" dirty="0"/>
              <a:t>опасными условиями труда</a:t>
            </a:r>
          </a:p>
        </p:txBody>
      </p:sp>
      <p:pic>
        <p:nvPicPr>
          <p:cNvPr id="52" name="Picture 24">
            <a:extLst>
              <a:ext uri="{FF2B5EF4-FFF2-40B4-BE49-F238E27FC236}">
                <a16:creationId xmlns:a16="http://schemas.microsoft.com/office/drawing/2014/main" id="{65FC51C1-1889-87C5-CD0D-5F45B1D9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1056" y="3517453"/>
            <a:ext cx="752600" cy="49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>
            <a:extLst>
              <a:ext uri="{FF2B5EF4-FFF2-40B4-BE49-F238E27FC236}">
                <a16:creationId xmlns:a16="http://schemas.microsoft.com/office/drawing/2014/main" id="{C83CC7B9-2208-80DA-9227-064591143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56" y="2756492"/>
            <a:ext cx="741573" cy="4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E3D63D11-59EA-3EA3-E2B6-917F29EBE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24933" b="11523"/>
          <a:stretch/>
        </p:blipFill>
        <p:spPr bwMode="auto">
          <a:xfrm>
            <a:off x="7010636" y="4319458"/>
            <a:ext cx="751993" cy="4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1042028E-D945-A49D-66AA-5382D9DA7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r="23092" b="9770"/>
          <a:stretch/>
        </p:blipFill>
        <p:spPr bwMode="auto">
          <a:xfrm>
            <a:off x="7032083" y="5220022"/>
            <a:ext cx="806168" cy="5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6">
            <a:extLst>
              <a:ext uri="{FF2B5EF4-FFF2-40B4-BE49-F238E27FC236}">
                <a16:creationId xmlns:a16="http://schemas.microsoft.com/office/drawing/2014/main" id="{0680AB9D-8363-695D-0692-322A88ABF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b="7441"/>
          <a:stretch/>
        </p:blipFill>
        <p:spPr bwMode="auto">
          <a:xfrm>
            <a:off x="429432" y="3707069"/>
            <a:ext cx="806164" cy="49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5FD6820-C654-760E-DA75-D45487AA363D}"/>
              </a:ext>
            </a:extLst>
          </p:cNvPr>
          <p:cNvSpPr txBox="1"/>
          <p:nvPr/>
        </p:nvSpPr>
        <p:spPr>
          <a:xfrm>
            <a:off x="2459321" y="3727207"/>
            <a:ext cx="14002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/>
              <a:t>Женский труд</a:t>
            </a:r>
            <a:endParaRPr lang="ru-RU" sz="1600" b="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FD6820-C654-760E-DA75-D45487AA363D}"/>
              </a:ext>
            </a:extLst>
          </p:cNvPr>
          <p:cNvSpPr txBox="1"/>
          <p:nvPr/>
        </p:nvSpPr>
        <p:spPr>
          <a:xfrm>
            <a:off x="2434591" y="5477361"/>
            <a:ext cx="1255594" cy="248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/>
              <a:t>Детский труд</a:t>
            </a:r>
            <a:endParaRPr lang="ru-RU" sz="1600" b="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9306" y="5752067"/>
            <a:ext cx="5867344" cy="9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5C314F"/>
                </a:solidFill>
                <a:cs typeface="Times New Roman" panose="02020603050405020304" pitchFamily="18" charset="0"/>
              </a:rPr>
              <a:t>Трудовой кодекс Российской Федерации от 30.12.2001 г. № 197-ФЗ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rgbClr val="5C314F"/>
                </a:solidFill>
                <a:cs typeface="Times New Roman" panose="02020603050405020304" pitchFamily="18" charset="0"/>
              </a:rPr>
              <a:t>ст. 226. Медицинские осмотры лиц в возрасте до восемнадцати лет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5C314F"/>
                </a:solidFill>
                <a:cs typeface="Times New Roman" panose="02020603050405020304" pitchFamily="18" charset="0"/>
              </a:rPr>
              <a:t>постановление Правительства РФ от 14.08.2013 г. № 697</a:t>
            </a:r>
          </a:p>
          <a:p>
            <a:pPr algn="ctr"/>
            <a:r>
              <a:rPr lang="ru-RU" sz="900" dirty="0">
                <a:solidFill>
                  <a:srgbClr val="5C314F"/>
                </a:solidFill>
                <a:cs typeface="Times New Roman" panose="02020603050405020304" pitchFamily="18" charset="0"/>
              </a:rPr>
              <a:t>«Об утверждении перечня специальностей и направлений подготовки, при приеме на обучение по которым поступающие проходят обязательные предварительные медицинские осмотры (обследования) в порядке, установленном при заключении трудового договора или служебного контракта по соответствующей должности или специальности»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80924" y="4057976"/>
            <a:ext cx="5867344" cy="12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5C314F"/>
                </a:solidFill>
                <a:cs typeface="Times New Roman" panose="02020603050405020304" pitchFamily="18" charset="0"/>
              </a:rPr>
              <a:t>Трудовой кодекс Российской Федерации от 30.12.2001 г. № 197-ФЗ (ст. 253)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5C314F"/>
                </a:solidFill>
                <a:cs typeface="Times New Roman" panose="02020603050405020304" pitchFamily="18" charset="0"/>
              </a:rPr>
              <a:t>приказ Министерства труда и социальной защиты РФ от 18.7.2019 г. № 512н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dirty="0">
                <a:solidFill>
                  <a:srgbClr val="5C314F"/>
                </a:solidFill>
                <a:cs typeface="Times New Roman" panose="02020603050405020304" pitchFamily="18" charset="0"/>
              </a:rPr>
              <a:t>«Об утверждении перечня производств, работ и должностей с вредными и (или) опасными условиями труда, на которых ограничивается применение труда женщин»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5C314F"/>
                </a:solidFill>
                <a:cs typeface="Times New Roman" panose="02020603050405020304" pitchFamily="18" charset="0"/>
              </a:rPr>
              <a:t>приказ Минтруда России от 14.09.2021 № 629н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dirty="0">
                <a:solidFill>
                  <a:srgbClr val="5C314F"/>
                </a:solidFill>
                <a:cs typeface="Times New Roman" panose="02020603050405020304" pitchFamily="18" charset="0"/>
              </a:rPr>
              <a:t>«Об утверждении предельно допустимых норм нагрузок для женщин при подъеме и перемещении тяжестей вручную»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5C314F"/>
                </a:solidFill>
                <a:cs typeface="Times New Roman" panose="02020603050405020304" pitchFamily="18" charset="0"/>
              </a:rPr>
              <a:t>письмо Министерства здравоохранения РФ от 03.04.2000 г. № 2510/3573-32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dirty="0">
                <a:solidFill>
                  <a:srgbClr val="5C314F"/>
                </a:solidFill>
                <a:cs typeface="Times New Roman" panose="02020603050405020304" pitchFamily="18" charset="0"/>
              </a:rPr>
              <a:t>«О Перечне работ, на которых запрещается применение труда женщин»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5C314F"/>
                </a:solidFill>
                <a:cs typeface="Times New Roman" panose="02020603050405020304" pitchFamily="18" charset="0"/>
              </a:rPr>
              <a:t>СанПиН 2.2.0.555-96 «Гигиенические требования к условиям труда женщин»</a:t>
            </a:r>
          </a:p>
        </p:txBody>
      </p:sp>
      <p:pic>
        <p:nvPicPr>
          <p:cNvPr id="2050" name="Picture 2" descr="В России подскочил спрос на детский труд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726" y="5477361"/>
            <a:ext cx="921054" cy="5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274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240403">
      <a:dk1>
        <a:srgbClr val="000000"/>
      </a:dk1>
      <a:lt1>
        <a:srgbClr val="FFFFFF"/>
      </a:lt1>
      <a:dk2>
        <a:srgbClr val="191970"/>
      </a:dk2>
      <a:lt2>
        <a:srgbClr val="FF1493"/>
      </a:lt2>
      <a:accent1>
        <a:srgbClr val="00FF00"/>
      </a:accent1>
      <a:accent2>
        <a:srgbClr val="FFFF00"/>
      </a:accent2>
      <a:accent3>
        <a:srgbClr val="FFA500"/>
      </a:accent3>
      <a:accent4>
        <a:srgbClr val="6A0DAD"/>
      </a:accent4>
      <a:accent5>
        <a:srgbClr val="2C3E50"/>
      </a:accent5>
      <a:accent6>
        <a:srgbClr val="008080"/>
      </a:accent6>
      <a:hlink>
        <a:srgbClr val="FF0000"/>
      </a:hlink>
      <a:folHlink>
        <a:srgbClr val="8628C2"/>
      </a:folHlink>
    </a:clrScheme>
    <a:fontScheme name="Arial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240404-05_Казань - Бухтияров</Template>
  <TotalTime>12501</TotalTime>
  <Words>5149</Words>
  <Application>Microsoft Office PowerPoint</Application>
  <PresentationFormat>Широкоэкранный</PresentationFormat>
  <Paragraphs>523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Arsenal</vt:lpstr>
      <vt:lpstr>Arial Black</vt:lpstr>
      <vt:lpstr>Wingdings</vt:lpstr>
      <vt:lpstr>Times New Roman</vt:lpstr>
      <vt:lpstr>Arial Narrow</vt:lpstr>
      <vt:lpstr>Calibri</vt:lpstr>
      <vt:lpstr>Arial</vt:lpstr>
      <vt:lpstr>1_Тема Office</vt:lpstr>
      <vt:lpstr>Модернизация нормативной правовой базы, регламентирующей охрану здоровья работающего населения</vt:lpstr>
      <vt:lpstr>Презентация PowerPoint</vt:lpstr>
      <vt:lpstr>Вектор развития технологий и глобальные тренды. Стратегические документы.</vt:lpstr>
      <vt:lpstr>Презентация PowerPoint</vt:lpstr>
      <vt:lpstr>Карта технологий в контуре Минздрава России</vt:lpstr>
      <vt:lpstr>Медицинская деятельность в области охраны здоровья работников</vt:lpstr>
      <vt:lpstr>Презентация PowerPoint</vt:lpstr>
      <vt:lpstr>Необходимость гармонизации нормативно-правовой базы в системе оценке условий труда работников</vt:lpstr>
      <vt:lpstr>Нормативно правовое регулирование охраны здоровья работников </vt:lpstr>
      <vt:lpstr>Федеральный закон от 29.12.2022 № 629-ФЗ «О внесении изменений в статью 46 Федерального закона «Об основах охраны здоровья граждан в Российской Федерации» и статью 23 Федерального закона «О безопасности дорожного движения»</vt:lpstr>
      <vt:lpstr>Проект Порядка диспансерного наблюдения работающих граждан</vt:lpstr>
      <vt:lpstr>Гармонизация ПМО и диспансерного наблюдения</vt:lpstr>
      <vt:lpstr>Основные цели на 2024 год Актуализация базовых нормативных правовых актов, регламентирующих охрану здоровья работников</vt:lpstr>
      <vt:lpstr>Совершенствование нормативно-правовой базы по проведению экспертизы связи заболевания с профессией</vt:lpstr>
      <vt:lpstr>Совершенствование нормативной правовой базы по организации проведения  обязательных предварительных и периодических медицинских осмотров</vt:lpstr>
      <vt:lpstr>Нормативно-правовая база</vt:lpstr>
      <vt:lpstr>Нормативно-правовая база</vt:lpstr>
      <vt:lpstr>Разработка и утверждение клинических рекомендаций Приказы Минздрава России № 101, 103</vt:lpstr>
      <vt:lpstr>Формирование клинической рекомендации</vt:lpstr>
      <vt:lpstr>Постановка в план</vt:lpstr>
      <vt:lpstr>Постановка задач</vt:lpstr>
      <vt:lpstr>Алгоритм и сроки разработки ИОМ-КР</vt:lpstr>
      <vt:lpstr>ИОМ‑КР: разработка и освоение</vt:lpstr>
      <vt:lpstr>Показатель «число освоений актуальных ИОМ‑КР на 1 специалиста с ВО</vt:lpstr>
      <vt:lpstr>Организация работы субъектов Российской Федерации по подготовке специалистов, обеспечивающих реализацию клинических рекомендаций</vt:lpstr>
      <vt:lpstr>Организация работы субъектов Российской Федерации по подготовке специалистов, обеспечивающих реализацию клинических рекомендаций</vt:lpstr>
      <vt:lpstr>Организация работы субъектов Российской Федерации по подготовке специалистов, обеспечивающих реализацию клинических рекомендаций</vt:lpstr>
      <vt:lpstr>Российский Национальный Конгресс с международным участием «ПРОФЕССИЯ и ЗДОРОВЬЕ»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Бударагин</dc:creator>
  <cp:lastModifiedBy>Светлана Землякова</cp:lastModifiedBy>
  <cp:revision>709</cp:revision>
  <cp:lastPrinted>2024-05-21T13:03:17Z</cp:lastPrinted>
  <dcterms:created xsi:type="dcterms:W3CDTF">2018-07-24T08:00:56Z</dcterms:created>
  <dcterms:modified xsi:type="dcterms:W3CDTF">2024-05-21T18:25:04Z</dcterms:modified>
</cp:coreProperties>
</file>