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26"/>
  </p:notesMasterIdLst>
  <p:sldIdLst>
    <p:sldId id="256" r:id="rId2"/>
    <p:sldId id="257" r:id="rId3"/>
    <p:sldId id="263" r:id="rId4"/>
    <p:sldId id="264" r:id="rId5"/>
    <p:sldId id="258" r:id="rId6"/>
    <p:sldId id="259" r:id="rId7"/>
    <p:sldId id="286" r:id="rId8"/>
    <p:sldId id="265" r:id="rId9"/>
    <p:sldId id="267" r:id="rId10"/>
    <p:sldId id="268" r:id="rId11"/>
    <p:sldId id="289" r:id="rId12"/>
    <p:sldId id="288" r:id="rId13"/>
    <p:sldId id="269" r:id="rId14"/>
    <p:sldId id="287" r:id="rId15"/>
    <p:sldId id="275" r:id="rId16"/>
    <p:sldId id="274" r:id="rId17"/>
    <p:sldId id="271" r:id="rId18"/>
    <p:sldId id="284" r:id="rId19"/>
    <p:sldId id="278" r:id="rId20"/>
    <p:sldId id="279" r:id="rId21"/>
    <p:sldId id="280" r:id="rId22"/>
    <p:sldId id="281" r:id="rId23"/>
    <p:sldId id="291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068" autoAdjust="0"/>
  </p:normalViewPr>
  <p:slideViewPr>
    <p:cSldViewPr snapToGrid="0">
      <p:cViewPr varScale="1">
        <p:scale>
          <a:sx n="88" d="100"/>
          <a:sy n="88" d="100"/>
        </p:scale>
        <p:origin x="-41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50646-A9AE-406D-A745-16A783657DB8}" type="doc">
      <dgm:prSet loTypeId="urn:microsoft.com/office/officeart/2005/8/layout/vList5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551F9-7C7A-4ACE-9DDF-5577D389DC31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ИЛФ</a:t>
          </a:r>
          <a:r>
            <a:rPr lang="ru-RU" baseline="0" dirty="0" smtClean="0">
              <a:solidFill>
                <a:schemeClr val="tx1"/>
              </a:solidFill>
            </a:rPr>
            <a:t>    </a:t>
          </a:r>
          <a:r>
            <a:rPr lang="ru-RU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     ДРЕВЕСНАЯ И КРЕМНИЙСОДЕРЖАЩАЯ ПЫЛЬ, ТОКСИЧЕСКИЕ  ПАРЫ ( ПАЯЛЬНЫЙ ДЫМ), МОЮЩИЕ СРЕДСТВА </a:t>
          </a:r>
          <a:r>
            <a:rPr lang="ru-RU" baseline="0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88EF2825-91A0-481F-A22C-BA7522FB19F6}" type="parTrans" cxnId="{4290729A-B050-483D-A626-DFA82D22CA45}">
      <dgm:prSet/>
      <dgm:spPr/>
      <dgm:t>
        <a:bodyPr/>
        <a:lstStyle/>
        <a:p>
          <a:endParaRPr lang="ru-RU"/>
        </a:p>
      </dgm:t>
    </dgm:pt>
    <dgm:pt modelId="{779E1245-4B8E-412B-993C-D4FD037E2BE7}" type="sibTrans" cxnId="{4290729A-B050-483D-A626-DFA82D22CA45}">
      <dgm:prSet/>
      <dgm:spPr/>
      <dgm:t>
        <a:bodyPr/>
        <a:lstStyle/>
        <a:p>
          <a:endParaRPr lang="ru-RU"/>
        </a:p>
      </dgm:t>
    </dgm:pt>
    <dgm:pt modelId="{DFDD59EF-52A7-4207-8803-9C5171CCAB5B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САРКОИДОЗ</a:t>
          </a:r>
          <a:r>
            <a:rPr lang="ru-RU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– РАСТИТЕЛЬНАЯ ПЫЛЬ, ЯДОХИМИКАТЫ, ТОКСИЧЕСКИЕ ВЕЩЕСТВА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558275-6ACC-4826-AB1E-17C42EA40B0A}" type="parTrans" cxnId="{54525C5C-CE81-409B-8CE6-9EFC4AEF93CE}">
      <dgm:prSet/>
      <dgm:spPr/>
      <dgm:t>
        <a:bodyPr/>
        <a:lstStyle/>
        <a:p>
          <a:endParaRPr lang="ru-RU"/>
        </a:p>
      </dgm:t>
    </dgm:pt>
    <dgm:pt modelId="{81A1BC41-1947-4DC0-A7C1-C9EAB07C19E1}" type="sibTrans" cxnId="{54525C5C-CE81-409B-8CE6-9EFC4AEF93CE}">
      <dgm:prSet/>
      <dgm:spPr/>
      <dgm:t>
        <a:bodyPr/>
        <a:lstStyle/>
        <a:p>
          <a:endParaRPr lang="ru-RU"/>
        </a:p>
      </dgm:t>
    </dgm:pt>
    <dgm:pt modelId="{6ABAC7D3-CF16-49ED-844E-59FAF0A200F2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ГЧП </a:t>
          </a:r>
          <a:r>
            <a:rPr lang="ru-RU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-    ПАТОГЕННАЯ МИКРОФЛОРА, МОЮЩИЕ СРЕДСТВА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F738AF-4201-41E5-9293-6168DEA7942A}" type="parTrans" cxnId="{64ADAB80-41CB-493C-9439-947D4CF8D97B}">
      <dgm:prSet/>
      <dgm:spPr/>
      <dgm:t>
        <a:bodyPr/>
        <a:lstStyle/>
        <a:p>
          <a:endParaRPr lang="ru-RU"/>
        </a:p>
      </dgm:t>
    </dgm:pt>
    <dgm:pt modelId="{DFC08239-9EF4-4534-A4FD-FA9ADEFEB98E}" type="sibTrans" cxnId="{64ADAB80-41CB-493C-9439-947D4CF8D97B}">
      <dgm:prSet/>
      <dgm:spPr/>
      <dgm:t>
        <a:bodyPr/>
        <a:lstStyle/>
        <a:p>
          <a:endParaRPr lang="ru-RU"/>
        </a:p>
      </dgm:t>
    </dgm:pt>
    <dgm:pt modelId="{31D736DB-8B3E-4295-9124-73D251A32E72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ИЗЛ аутоиммунного генеза </a:t>
          </a:r>
        </a:p>
        <a:p>
          <a:pPr rtl="0"/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ОРГАНИЧЕСКАЯ И НЕОРГАНИЧЕСКАЯ ПЫЛЬ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622C88-9066-483D-B934-219A741F2D2D}" type="parTrans" cxnId="{C38F088E-DFFF-487E-A308-14DF687EAA80}">
      <dgm:prSet/>
      <dgm:spPr/>
      <dgm:t>
        <a:bodyPr/>
        <a:lstStyle/>
        <a:p>
          <a:endParaRPr lang="ru-RU"/>
        </a:p>
      </dgm:t>
    </dgm:pt>
    <dgm:pt modelId="{6EF03369-B893-4462-A52B-8008B23289F7}" type="sibTrans" cxnId="{C38F088E-DFFF-487E-A308-14DF687EAA80}">
      <dgm:prSet/>
      <dgm:spPr/>
      <dgm:t>
        <a:bodyPr/>
        <a:lstStyle/>
        <a:p>
          <a:endParaRPr lang="ru-RU"/>
        </a:p>
      </dgm:t>
    </dgm:pt>
    <dgm:pt modelId="{1FD3FFC7-6744-4451-9659-25FCE4838AF8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ДЕСКВАМАТИВНАЯ ПНЕВМОНИЯ</a:t>
          </a:r>
        </a:p>
        <a:p>
          <a:pPr rtl="0"/>
          <a:r>
            <a:rPr lang="ru-RU" b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ТОКСИЧЕСКИЕ ВЕЩЕСТВА</a:t>
          </a:r>
          <a:endParaRPr lang="ru-RU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8FA939-6345-4D99-B119-31FE91CC24FB}" type="parTrans" cxnId="{FEFBA6A6-18D1-46C6-89EC-E048AEA5936C}">
      <dgm:prSet/>
      <dgm:spPr/>
      <dgm:t>
        <a:bodyPr/>
        <a:lstStyle/>
        <a:p>
          <a:endParaRPr lang="ru-RU"/>
        </a:p>
      </dgm:t>
    </dgm:pt>
    <dgm:pt modelId="{5163F7A2-86ED-4F95-958B-812A1570C257}" type="sibTrans" cxnId="{FEFBA6A6-18D1-46C6-89EC-E048AEA5936C}">
      <dgm:prSet/>
      <dgm:spPr/>
      <dgm:t>
        <a:bodyPr/>
        <a:lstStyle/>
        <a:p>
          <a:endParaRPr lang="ru-RU"/>
        </a:p>
      </dgm:t>
    </dgm:pt>
    <dgm:pt modelId="{820B6DC8-DA80-4568-AABC-BB4EC820A942}" type="pres">
      <dgm:prSet presAssocID="{A9C50646-A9AE-406D-A745-16A783657D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D7C3F-1532-4827-961D-0F16B0A1D090}" type="pres">
      <dgm:prSet presAssocID="{221551F9-7C7A-4ACE-9DDF-5577D389DC31}" presName="linNode" presStyleCnt="0"/>
      <dgm:spPr/>
    </dgm:pt>
    <dgm:pt modelId="{BE93100F-4F2E-4749-9A48-2EEAA3781E60}" type="pres">
      <dgm:prSet presAssocID="{221551F9-7C7A-4ACE-9DDF-5577D389DC3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99730-1743-46D2-8294-686795799872}" type="pres">
      <dgm:prSet presAssocID="{779E1245-4B8E-412B-993C-D4FD037E2BE7}" presName="sp" presStyleCnt="0"/>
      <dgm:spPr/>
    </dgm:pt>
    <dgm:pt modelId="{0393B87B-CE2B-486E-9513-E1D1F74F6FC4}" type="pres">
      <dgm:prSet presAssocID="{DFDD59EF-52A7-4207-8803-9C5171CCAB5B}" presName="linNode" presStyleCnt="0"/>
      <dgm:spPr/>
    </dgm:pt>
    <dgm:pt modelId="{53DE5A27-C0D7-44A5-9B5A-03065C3A7134}" type="pres">
      <dgm:prSet presAssocID="{DFDD59EF-52A7-4207-8803-9C5171CCAB5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86704-2EAB-404B-B747-868ACD501441}" type="pres">
      <dgm:prSet presAssocID="{81A1BC41-1947-4DC0-A7C1-C9EAB07C19E1}" presName="sp" presStyleCnt="0"/>
      <dgm:spPr/>
    </dgm:pt>
    <dgm:pt modelId="{7079E8A1-6F8B-49FC-A41E-98724AEF6CB9}" type="pres">
      <dgm:prSet presAssocID="{6ABAC7D3-CF16-49ED-844E-59FAF0A200F2}" presName="linNode" presStyleCnt="0"/>
      <dgm:spPr/>
    </dgm:pt>
    <dgm:pt modelId="{254DD653-29D5-44B8-ABD4-B875436EA8D2}" type="pres">
      <dgm:prSet presAssocID="{6ABAC7D3-CF16-49ED-844E-59FAF0A20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7F9B3-C67F-4756-A4CF-0E0A0D9AF5B7}" type="pres">
      <dgm:prSet presAssocID="{DFC08239-9EF4-4534-A4FD-FA9ADEFEB98E}" presName="sp" presStyleCnt="0"/>
      <dgm:spPr/>
    </dgm:pt>
    <dgm:pt modelId="{00446D9D-669E-4C6E-B70B-F9A9B775059C}" type="pres">
      <dgm:prSet presAssocID="{31D736DB-8B3E-4295-9124-73D251A32E72}" presName="linNode" presStyleCnt="0"/>
      <dgm:spPr/>
    </dgm:pt>
    <dgm:pt modelId="{89C2A522-F65C-4ED9-8277-800534F76642}" type="pres">
      <dgm:prSet presAssocID="{31D736DB-8B3E-4295-9124-73D251A32E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969D4-6A54-4D49-87F9-5A150B5FC810}" type="pres">
      <dgm:prSet presAssocID="{6EF03369-B893-4462-A52B-8008B23289F7}" presName="sp" presStyleCnt="0"/>
      <dgm:spPr/>
    </dgm:pt>
    <dgm:pt modelId="{14CBCDED-8622-4DBF-AE98-BC1BA6CF5037}" type="pres">
      <dgm:prSet presAssocID="{1FD3FFC7-6744-4451-9659-25FCE4838AF8}" presName="linNode" presStyleCnt="0"/>
      <dgm:spPr/>
    </dgm:pt>
    <dgm:pt modelId="{8B23632B-0724-472E-9BBD-E87FE79163C9}" type="pres">
      <dgm:prSet presAssocID="{1FD3FFC7-6744-4451-9659-25FCE4838AF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F088E-DFFF-487E-A308-14DF687EAA80}" srcId="{A9C50646-A9AE-406D-A745-16A783657DB8}" destId="{31D736DB-8B3E-4295-9124-73D251A32E72}" srcOrd="3" destOrd="0" parTransId="{A1622C88-9066-483D-B934-219A741F2D2D}" sibTransId="{6EF03369-B893-4462-A52B-8008B23289F7}"/>
    <dgm:cxn modelId="{FEFBA6A6-18D1-46C6-89EC-E048AEA5936C}" srcId="{A9C50646-A9AE-406D-A745-16A783657DB8}" destId="{1FD3FFC7-6744-4451-9659-25FCE4838AF8}" srcOrd="4" destOrd="0" parTransId="{658FA939-6345-4D99-B119-31FE91CC24FB}" sibTransId="{5163F7A2-86ED-4F95-958B-812A1570C257}"/>
    <dgm:cxn modelId="{45BAD767-0EAB-4CF2-A5D7-00662D55B11F}" type="presOf" srcId="{31D736DB-8B3E-4295-9124-73D251A32E72}" destId="{89C2A522-F65C-4ED9-8277-800534F76642}" srcOrd="0" destOrd="0" presId="urn:microsoft.com/office/officeart/2005/8/layout/vList5"/>
    <dgm:cxn modelId="{4290729A-B050-483D-A626-DFA82D22CA45}" srcId="{A9C50646-A9AE-406D-A745-16A783657DB8}" destId="{221551F9-7C7A-4ACE-9DDF-5577D389DC31}" srcOrd="0" destOrd="0" parTransId="{88EF2825-91A0-481F-A22C-BA7522FB19F6}" sibTransId="{779E1245-4B8E-412B-993C-D4FD037E2BE7}"/>
    <dgm:cxn modelId="{92BE8593-1C05-4821-B4BC-C09550DD865B}" type="presOf" srcId="{1FD3FFC7-6744-4451-9659-25FCE4838AF8}" destId="{8B23632B-0724-472E-9BBD-E87FE79163C9}" srcOrd="0" destOrd="0" presId="urn:microsoft.com/office/officeart/2005/8/layout/vList5"/>
    <dgm:cxn modelId="{B688EC5A-FD6D-46E0-9BDB-EA932C8807AF}" type="presOf" srcId="{A9C50646-A9AE-406D-A745-16A783657DB8}" destId="{820B6DC8-DA80-4568-AABC-BB4EC820A942}" srcOrd="0" destOrd="0" presId="urn:microsoft.com/office/officeart/2005/8/layout/vList5"/>
    <dgm:cxn modelId="{293821D4-40AD-486D-B165-92BE122EB230}" type="presOf" srcId="{6ABAC7D3-CF16-49ED-844E-59FAF0A200F2}" destId="{254DD653-29D5-44B8-ABD4-B875436EA8D2}" srcOrd="0" destOrd="0" presId="urn:microsoft.com/office/officeart/2005/8/layout/vList5"/>
    <dgm:cxn modelId="{BA1BFD40-F53F-49EC-9394-5C6E17A3C7FE}" type="presOf" srcId="{DFDD59EF-52A7-4207-8803-9C5171CCAB5B}" destId="{53DE5A27-C0D7-44A5-9B5A-03065C3A7134}" srcOrd="0" destOrd="0" presId="urn:microsoft.com/office/officeart/2005/8/layout/vList5"/>
    <dgm:cxn modelId="{54525C5C-CE81-409B-8CE6-9EFC4AEF93CE}" srcId="{A9C50646-A9AE-406D-A745-16A783657DB8}" destId="{DFDD59EF-52A7-4207-8803-9C5171CCAB5B}" srcOrd="1" destOrd="0" parTransId="{98558275-6ACC-4826-AB1E-17C42EA40B0A}" sibTransId="{81A1BC41-1947-4DC0-A7C1-C9EAB07C19E1}"/>
    <dgm:cxn modelId="{7641348D-E1FA-40F6-B7A3-EA87E03191C6}" type="presOf" srcId="{221551F9-7C7A-4ACE-9DDF-5577D389DC31}" destId="{BE93100F-4F2E-4749-9A48-2EEAA3781E60}" srcOrd="0" destOrd="0" presId="urn:microsoft.com/office/officeart/2005/8/layout/vList5"/>
    <dgm:cxn modelId="{64ADAB80-41CB-493C-9439-947D4CF8D97B}" srcId="{A9C50646-A9AE-406D-A745-16A783657DB8}" destId="{6ABAC7D3-CF16-49ED-844E-59FAF0A200F2}" srcOrd="2" destOrd="0" parTransId="{A6F738AF-4201-41E5-9293-6168DEA7942A}" sibTransId="{DFC08239-9EF4-4534-A4FD-FA9ADEFEB98E}"/>
    <dgm:cxn modelId="{C9B9BD84-02FD-4639-8782-0217020ADCEF}" type="presParOf" srcId="{820B6DC8-DA80-4568-AABC-BB4EC820A942}" destId="{6CCD7C3F-1532-4827-961D-0F16B0A1D090}" srcOrd="0" destOrd="0" presId="urn:microsoft.com/office/officeart/2005/8/layout/vList5"/>
    <dgm:cxn modelId="{73C2305C-123F-4858-A5F9-74945D4BDE9E}" type="presParOf" srcId="{6CCD7C3F-1532-4827-961D-0F16B0A1D090}" destId="{BE93100F-4F2E-4749-9A48-2EEAA3781E60}" srcOrd="0" destOrd="0" presId="urn:microsoft.com/office/officeart/2005/8/layout/vList5"/>
    <dgm:cxn modelId="{29255A72-9BB6-4BA6-BA9B-6B998392F89A}" type="presParOf" srcId="{820B6DC8-DA80-4568-AABC-BB4EC820A942}" destId="{92299730-1743-46D2-8294-686795799872}" srcOrd="1" destOrd="0" presId="urn:microsoft.com/office/officeart/2005/8/layout/vList5"/>
    <dgm:cxn modelId="{5C4F1476-3EB6-4380-B6F1-7045B603E936}" type="presParOf" srcId="{820B6DC8-DA80-4568-AABC-BB4EC820A942}" destId="{0393B87B-CE2B-486E-9513-E1D1F74F6FC4}" srcOrd="2" destOrd="0" presId="urn:microsoft.com/office/officeart/2005/8/layout/vList5"/>
    <dgm:cxn modelId="{A42E86D0-03F4-4712-8CCE-B04308A4818E}" type="presParOf" srcId="{0393B87B-CE2B-486E-9513-E1D1F74F6FC4}" destId="{53DE5A27-C0D7-44A5-9B5A-03065C3A7134}" srcOrd="0" destOrd="0" presId="urn:microsoft.com/office/officeart/2005/8/layout/vList5"/>
    <dgm:cxn modelId="{AFC38782-4B8D-4FAA-A3D4-2A1BCE610A4E}" type="presParOf" srcId="{820B6DC8-DA80-4568-AABC-BB4EC820A942}" destId="{16586704-2EAB-404B-B747-868ACD501441}" srcOrd="3" destOrd="0" presId="urn:microsoft.com/office/officeart/2005/8/layout/vList5"/>
    <dgm:cxn modelId="{B964679C-A195-4267-9ECC-DABC9787ADE1}" type="presParOf" srcId="{820B6DC8-DA80-4568-AABC-BB4EC820A942}" destId="{7079E8A1-6F8B-49FC-A41E-98724AEF6CB9}" srcOrd="4" destOrd="0" presId="urn:microsoft.com/office/officeart/2005/8/layout/vList5"/>
    <dgm:cxn modelId="{93B66CF0-D781-4471-8016-259C0D50EF83}" type="presParOf" srcId="{7079E8A1-6F8B-49FC-A41E-98724AEF6CB9}" destId="{254DD653-29D5-44B8-ABD4-B875436EA8D2}" srcOrd="0" destOrd="0" presId="urn:microsoft.com/office/officeart/2005/8/layout/vList5"/>
    <dgm:cxn modelId="{A15A79A6-4993-4489-8732-FDED9FB53647}" type="presParOf" srcId="{820B6DC8-DA80-4568-AABC-BB4EC820A942}" destId="{CC37F9B3-C67F-4756-A4CF-0E0A0D9AF5B7}" srcOrd="5" destOrd="0" presId="urn:microsoft.com/office/officeart/2005/8/layout/vList5"/>
    <dgm:cxn modelId="{D51FA192-A582-4034-BACA-F21903ECA70E}" type="presParOf" srcId="{820B6DC8-DA80-4568-AABC-BB4EC820A942}" destId="{00446D9D-669E-4C6E-B70B-F9A9B775059C}" srcOrd="6" destOrd="0" presId="urn:microsoft.com/office/officeart/2005/8/layout/vList5"/>
    <dgm:cxn modelId="{9005376B-5631-43A0-A8B8-411629EAD282}" type="presParOf" srcId="{00446D9D-669E-4C6E-B70B-F9A9B775059C}" destId="{89C2A522-F65C-4ED9-8277-800534F76642}" srcOrd="0" destOrd="0" presId="urn:microsoft.com/office/officeart/2005/8/layout/vList5"/>
    <dgm:cxn modelId="{018B7C8E-AD4E-47E5-A3DE-7A4FDA29302A}" type="presParOf" srcId="{820B6DC8-DA80-4568-AABC-BB4EC820A942}" destId="{B46969D4-6A54-4D49-87F9-5A150B5FC810}" srcOrd="7" destOrd="0" presId="urn:microsoft.com/office/officeart/2005/8/layout/vList5"/>
    <dgm:cxn modelId="{8D0B54E6-08E2-455D-8648-8341DE83B0E0}" type="presParOf" srcId="{820B6DC8-DA80-4568-AABC-BB4EC820A942}" destId="{14CBCDED-8622-4DBF-AE98-BC1BA6CF5037}" srcOrd="8" destOrd="0" presId="urn:microsoft.com/office/officeart/2005/8/layout/vList5"/>
    <dgm:cxn modelId="{FAD316CF-C3B7-4D61-AB45-A7A92D7B7133}" type="presParOf" srcId="{14CBCDED-8622-4DBF-AE98-BC1BA6CF5037}" destId="{8B23632B-0724-472E-9BBD-E87FE79163C9}" srcOrd="0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9E153-54D5-48FE-9FA5-C5EA8DA00E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A20576-395D-4943-8CEE-FFB410965496}">
      <dgm:prSet custT="1"/>
      <dgm:spPr/>
      <dgm:t>
        <a:bodyPr/>
        <a:lstStyle/>
        <a:p>
          <a:pPr rtl="0"/>
          <a:r>
            <a:rPr lang="ru-RU" sz="2000" baseline="0" dirty="0" smtClean="0">
              <a:latin typeface="Arial" pitchFamily="34" charset="0"/>
              <a:cs typeface="Arial" pitchFamily="34" charset="0"/>
            </a:rPr>
            <a:t>1 </a:t>
          </a:r>
          <a:r>
            <a:rPr lang="ru-RU" sz="2000" b="1" baseline="0" dirty="0" smtClean="0">
              <a:latin typeface="Arial" pitchFamily="34" charset="0"/>
              <a:cs typeface="Arial" pitchFamily="34" charset="0"/>
            </a:rPr>
            <a:t>ГРУППА </a:t>
          </a:r>
          <a:r>
            <a:rPr lang="ru-RU" sz="1800" b="1" baseline="0" dirty="0" smtClean="0"/>
            <a:t>– 48% </a:t>
          </a:r>
          <a:endParaRPr lang="ru-RU" sz="1800" b="1" dirty="0"/>
        </a:p>
      </dgm:t>
    </dgm:pt>
    <dgm:pt modelId="{7A1999D8-CAD1-4693-B5B7-FFE21CC12B10}" type="parTrans" cxnId="{FCDAD193-DABC-429C-8D5B-66BC9E2389A1}">
      <dgm:prSet/>
      <dgm:spPr/>
      <dgm:t>
        <a:bodyPr/>
        <a:lstStyle/>
        <a:p>
          <a:endParaRPr lang="ru-RU"/>
        </a:p>
      </dgm:t>
    </dgm:pt>
    <dgm:pt modelId="{7770EA7D-952B-45C6-8597-81D16DF09AA4}" type="sibTrans" cxnId="{FCDAD193-DABC-429C-8D5B-66BC9E2389A1}">
      <dgm:prSet/>
      <dgm:spPr/>
      <dgm:t>
        <a:bodyPr/>
        <a:lstStyle/>
        <a:p>
          <a:endParaRPr lang="ru-RU"/>
        </a:p>
      </dgm:t>
    </dgm:pt>
    <dgm:pt modelId="{9062F56B-7183-4115-BA5B-23F86E97A208}">
      <dgm:prSet/>
      <dgm:spPr/>
      <dgm:t>
        <a:bodyPr/>
        <a:lstStyle/>
        <a:p>
          <a:pPr rtl="0"/>
          <a:r>
            <a:rPr lang="ru-RU" b="1" baseline="0" dirty="0" smtClean="0">
              <a:latin typeface="Arial" pitchFamily="34" charset="0"/>
              <a:cs typeface="Arial" pitchFamily="34" charset="0"/>
            </a:rPr>
            <a:t>2 ГРУППА -  18.3%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43C3E8F-F8A5-498C-A632-20A798F7CA63}" type="parTrans" cxnId="{98890F90-B426-4370-A609-90546C24C831}">
      <dgm:prSet/>
      <dgm:spPr/>
      <dgm:t>
        <a:bodyPr/>
        <a:lstStyle/>
        <a:p>
          <a:endParaRPr lang="ru-RU"/>
        </a:p>
      </dgm:t>
    </dgm:pt>
    <dgm:pt modelId="{1E5AD78F-F894-4797-8067-18E97CD976D2}" type="sibTrans" cxnId="{98890F90-B426-4370-A609-90546C24C831}">
      <dgm:prSet/>
      <dgm:spPr/>
      <dgm:t>
        <a:bodyPr/>
        <a:lstStyle/>
        <a:p>
          <a:endParaRPr lang="ru-RU"/>
        </a:p>
      </dgm:t>
    </dgm:pt>
    <dgm:pt modelId="{1D633F2D-70C5-4E3F-8137-076F4BA11360}">
      <dgm:prSet/>
      <dgm:spPr/>
      <dgm:t>
        <a:bodyPr/>
        <a:lstStyle/>
        <a:p>
          <a:pPr rtl="0"/>
          <a:r>
            <a:rPr lang="ru-RU" b="1" baseline="0" dirty="0" smtClean="0">
              <a:latin typeface="Arial" pitchFamily="34" charset="0"/>
              <a:cs typeface="Arial" pitchFamily="34" charset="0"/>
            </a:rPr>
            <a:t>3 ГРУППА   4.2%  </a:t>
          </a:r>
          <a:endParaRPr lang="ru-RU" b="1" baseline="0" dirty="0">
            <a:latin typeface="Arial" pitchFamily="34" charset="0"/>
            <a:cs typeface="Arial" pitchFamily="34" charset="0"/>
          </a:endParaRPr>
        </a:p>
      </dgm:t>
    </dgm:pt>
    <dgm:pt modelId="{6DF58E5D-10C3-455A-94C7-84A05159603C}" type="parTrans" cxnId="{A78AFFCC-0D07-4218-B0AB-A9FC91888692}">
      <dgm:prSet/>
      <dgm:spPr/>
      <dgm:t>
        <a:bodyPr/>
        <a:lstStyle/>
        <a:p>
          <a:endParaRPr lang="ru-RU"/>
        </a:p>
      </dgm:t>
    </dgm:pt>
    <dgm:pt modelId="{5E785B56-B067-45CE-A43B-B9424969EAF8}" type="sibTrans" cxnId="{A78AFFCC-0D07-4218-B0AB-A9FC91888692}">
      <dgm:prSet/>
      <dgm:spPr/>
      <dgm:t>
        <a:bodyPr/>
        <a:lstStyle/>
        <a:p>
          <a:endParaRPr lang="ru-RU"/>
        </a:p>
      </dgm:t>
    </dgm:pt>
    <dgm:pt modelId="{F6CA4D84-1249-4689-9953-98F80E7166E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ПРОФЕССИОНАЛЬНЫЕ ФАКТОРЫ                              48% [95% ДИ (31,4; 62,1)]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7A9A42C-17A5-4B5B-9962-566436CA3C36}" type="parTrans" cxnId="{ECB8725C-4726-4D4C-A84F-2BED659C8BD8}">
      <dgm:prSet/>
      <dgm:spPr/>
      <dgm:t>
        <a:bodyPr/>
        <a:lstStyle/>
        <a:p>
          <a:endParaRPr lang="ru-RU"/>
        </a:p>
      </dgm:t>
    </dgm:pt>
    <dgm:pt modelId="{3209A542-EFC9-4517-B41D-420C8432AB95}" type="sibTrans" cxnId="{ECB8725C-4726-4D4C-A84F-2BED659C8BD8}">
      <dgm:prSet/>
      <dgm:spPr/>
      <dgm:t>
        <a:bodyPr/>
        <a:lstStyle/>
        <a:p>
          <a:endParaRPr lang="ru-RU"/>
        </a:p>
      </dgm:t>
    </dgm:pt>
    <dgm:pt modelId="{2484344C-CD7B-4DF0-9C3E-4D269D9F23D4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БЫТОВЫЕ ФАКТОРЫ 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5605F7F0-57EC-4A5C-81BB-0D1BF10663DF}" type="parTrans" cxnId="{7DF7B60C-64DF-40B6-8760-278A0DAB14CE}">
      <dgm:prSet/>
      <dgm:spPr/>
      <dgm:t>
        <a:bodyPr/>
        <a:lstStyle/>
        <a:p>
          <a:endParaRPr lang="ru-RU"/>
        </a:p>
      </dgm:t>
    </dgm:pt>
    <dgm:pt modelId="{9CF68BCD-3FA0-4716-9471-A32A928EFB12}" type="sibTrans" cxnId="{7DF7B60C-64DF-40B6-8760-278A0DAB14CE}">
      <dgm:prSet/>
      <dgm:spPr/>
      <dgm:t>
        <a:bodyPr/>
        <a:lstStyle/>
        <a:p>
          <a:endParaRPr lang="ru-RU"/>
        </a:p>
      </dgm:t>
    </dgm:pt>
    <dgm:pt modelId="{27E4A571-88B1-4406-8D0C-D322F0BC798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18,3% [95% ДИ (7,3; 23,6)]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EFB36EAA-A602-4C3B-9B99-EA0B9B41344A}" type="parTrans" cxnId="{6F452294-6247-4757-A8A5-10DF41DE3C2F}">
      <dgm:prSet/>
      <dgm:spPr/>
      <dgm:t>
        <a:bodyPr/>
        <a:lstStyle/>
        <a:p>
          <a:endParaRPr lang="ru-RU"/>
        </a:p>
      </dgm:t>
    </dgm:pt>
    <dgm:pt modelId="{F01DEB52-4BDC-4068-8C4C-22493CCC681D}" type="sibTrans" cxnId="{6F452294-6247-4757-A8A5-10DF41DE3C2F}">
      <dgm:prSet/>
      <dgm:spPr/>
      <dgm:t>
        <a:bodyPr/>
        <a:lstStyle/>
        <a:p>
          <a:endParaRPr lang="ru-RU"/>
        </a:p>
      </dgm:t>
    </dgm:pt>
    <dgm:pt modelId="{4FE88407-5B0C-45F8-93DC-C8F2439D67D4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3200" b="1" dirty="0" smtClean="0">
              <a:latin typeface="Arial" pitchFamily="34" charset="0"/>
              <a:cs typeface="Arial" pitchFamily="34" charset="0"/>
            </a:rPr>
            <a:t>КОНТРОЛЬ</a:t>
          </a:r>
          <a:endParaRPr lang="ru-RU" sz="3200" b="1" dirty="0"/>
        </a:p>
      </dgm:t>
    </dgm:pt>
    <dgm:pt modelId="{F647AB92-E248-4A81-9893-8FC1C45132FF}" type="parTrans" cxnId="{1CCD7BBF-6934-40E5-93F8-3CDB46B3F3C5}">
      <dgm:prSet/>
      <dgm:spPr/>
      <dgm:t>
        <a:bodyPr/>
        <a:lstStyle/>
        <a:p>
          <a:endParaRPr lang="ru-RU"/>
        </a:p>
      </dgm:t>
    </dgm:pt>
    <dgm:pt modelId="{A4731A6D-75E2-40B2-AC37-1B1259B5D3BE}" type="sibTrans" cxnId="{1CCD7BBF-6934-40E5-93F8-3CDB46B3F3C5}">
      <dgm:prSet/>
      <dgm:spPr/>
      <dgm:t>
        <a:bodyPr/>
        <a:lstStyle/>
        <a:p>
          <a:endParaRPr lang="ru-RU"/>
        </a:p>
      </dgm:t>
    </dgm:pt>
    <dgm:pt modelId="{5E653C7E-4276-4D1C-BCC9-E576224CE80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4.2%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[ 95%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ДИ (2,3;9,3)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]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                                                                                           X1,2,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= 26,45;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p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&lt; 0,005).                                                                                               Х1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-3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=40.1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     ( p&lt;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0,0001).</a:t>
          </a:r>
          <a:endParaRPr lang="ru-RU" sz="2400" dirty="0"/>
        </a:p>
      </dgm:t>
    </dgm:pt>
    <dgm:pt modelId="{DA030924-FC18-4575-9D6B-27DA803F6443}" type="parTrans" cxnId="{03829D43-20DB-4DEA-8817-635E4133E97B}">
      <dgm:prSet/>
      <dgm:spPr/>
      <dgm:t>
        <a:bodyPr/>
        <a:lstStyle/>
        <a:p>
          <a:endParaRPr lang="ru-RU"/>
        </a:p>
      </dgm:t>
    </dgm:pt>
    <dgm:pt modelId="{6FA1A396-FEA3-4988-AF4C-284C83D3003B}" type="sibTrans" cxnId="{03829D43-20DB-4DEA-8817-635E4133E97B}">
      <dgm:prSet/>
      <dgm:spPr/>
      <dgm:t>
        <a:bodyPr/>
        <a:lstStyle/>
        <a:p>
          <a:endParaRPr lang="ru-RU"/>
        </a:p>
      </dgm:t>
    </dgm:pt>
    <dgm:pt modelId="{4D322E30-1823-4E98-87F8-91FBBE2990BE}" type="pres">
      <dgm:prSet presAssocID="{CC09E153-54D5-48FE-9FA5-C5EA8DA00E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8C18C-5E74-4E30-805E-E37EA45B5027}" type="pres">
      <dgm:prSet presAssocID="{A4A20576-395D-4943-8CEE-FFB410965496}" presName="composite" presStyleCnt="0"/>
      <dgm:spPr/>
    </dgm:pt>
    <dgm:pt modelId="{1E5CB564-910E-40F0-B13A-2504A0F22D73}" type="pres">
      <dgm:prSet presAssocID="{A4A20576-395D-4943-8CEE-FFB4109654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6D15C-9E0A-4199-9700-51B267051B78}" type="pres">
      <dgm:prSet presAssocID="{A4A20576-395D-4943-8CEE-FFB41096549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71AAB-81A9-42A5-931F-652317020D94}" type="pres">
      <dgm:prSet presAssocID="{7770EA7D-952B-45C6-8597-81D16DF09AA4}" presName="sp" presStyleCnt="0"/>
      <dgm:spPr/>
    </dgm:pt>
    <dgm:pt modelId="{C9D62998-B2F0-4AC6-B2C4-EB0CFD61FE41}" type="pres">
      <dgm:prSet presAssocID="{9062F56B-7183-4115-BA5B-23F86E97A208}" presName="composite" presStyleCnt="0"/>
      <dgm:spPr/>
    </dgm:pt>
    <dgm:pt modelId="{46C572DA-2BAA-493D-B4C4-06A33F0FD3A4}" type="pres">
      <dgm:prSet presAssocID="{9062F56B-7183-4115-BA5B-23F86E97A2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1352C-E836-4934-AD5C-472871BC43AB}" type="pres">
      <dgm:prSet presAssocID="{9062F56B-7183-4115-BA5B-23F86E97A208}" presName="descendantText" presStyleLbl="alignAcc1" presStyleIdx="1" presStyleCnt="3" custLinFactNeighborX="402" custLinFactNeighborY="-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6D531-E8FD-445E-8F2B-B0D13137533C}" type="pres">
      <dgm:prSet presAssocID="{1E5AD78F-F894-4797-8067-18E97CD976D2}" presName="sp" presStyleCnt="0"/>
      <dgm:spPr/>
    </dgm:pt>
    <dgm:pt modelId="{63A65E81-9F38-4025-9B19-1433E3BEA80F}" type="pres">
      <dgm:prSet presAssocID="{1D633F2D-70C5-4E3F-8137-076F4BA11360}" presName="composite" presStyleCnt="0"/>
      <dgm:spPr/>
    </dgm:pt>
    <dgm:pt modelId="{61E7ADF0-C075-4789-9A2E-372ED7A0D2A8}" type="pres">
      <dgm:prSet presAssocID="{1D633F2D-70C5-4E3F-8137-076F4BA113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2FD98-D53D-4DC5-84B0-C5EC6DD4B82C}" type="pres">
      <dgm:prSet presAssocID="{1D633F2D-70C5-4E3F-8137-076F4BA11360}" presName="descendantText" presStyleLbl="alignAcc1" presStyleIdx="2" presStyleCnt="3" custScaleY="13721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24E52-880F-425F-8BA1-A795C3E3BABD}" type="presOf" srcId="{27E4A571-88B1-4406-8D0C-D322F0BC7982}" destId="{8241352C-E836-4934-AD5C-472871BC43AB}" srcOrd="0" destOrd="1" presId="urn:microsoft.com/office/officeart/2005/8/layout/chevron2"/>
    <dgm:cxn modelId="{E7E29F40-4476-4089-856F-9568A397C66E}" type="presOf" srcId="{5E653C7E-4276-4D1C-BCC9-E576224CE806}" destId="{42E2FD98-D53D-4DC5-84B0-C5EC6DD4B82C}" srcOrd="0" destOrd="1" presId="urn:microsoft.com/office/officeart/2005/8/layout/chevron2"/>
    <dgm:cxn modelId="{6F452294-6247-4757-A8A5-10DF41DE3C2F}" srcId="{9062F56B-7183-4115-BA5B-23F86E97A208}" destId="{27E4A571-88B1-4406-8D0C-D322F0BC7982}" srcOrd="1" destOrd="0" parTransId="{EFB36EAA-A602-4C3B-9B99-EA0B9B41344A}" sibTransId="{F01DEB52-4BDC-4068-8C4C-22493CCC681D}"/>
    <dgm:cxn modelId="{A78AFFCC-0D07-4218-B0AB-A9FC91888692}" srcId="{CC09E153-54D5-48FE-9FA5-C5EA8DA00E0E}" destId="{1D633F2D-70C5-4E3F-8137-076F4BA11360}" srcOrd="2" destOrd="0" parTransId="{6DF58E5D-10C3-455A-94C7-84A05159603C}" sibTransId="{5E785B56-B067-45CE-A43B-B9424969EAF8}"/>
    <dgm:cxn modelId="{98890F90-B426-4370-A609-90546C24C831}" srcId="{CC09E153-54D5-48FE-9FA5-C5EA8DA00E0E}" destId="{9062F56B-7183-4115-BA5B-23F86E97A208}" srcOrd="1" destOrd="0" parTransId="{343C3E8F-F8A5-498C-A632-20A798F7CA63}" sibTransId="{1E5AD78F-F894-4797-8067-18E97CD976D2}"/>
    <dgm:cxn modelId="{15DAFF47-361C-41BE-BEC1-01AB37FE21E6}" type="presOf" srcId="{A4A20576-395D-4943-8CEE-FFB410965496}" destId="{1E5CB564-910E-40F0-B13A-2504A0F22D73}" srcOrd="0" destOrd="0" presId="urn:microsoft.com/office/officeart/2005/8/layout/chevron2"/>
    <dgm:cxn modelId="{1CCD7BBF-6934-40E5-93F8-3CDB46B3F3C5}" srcId="{1D633F2D-70C5-4E3F-8137-076F4BA11360}" destId="{4FE88407-5B0C-45F8-93DC-C8F2439D67D4}" srcOrd="0" destOrd="0" parTransId="{F647AB92-E248-4A81-9893-8FC1C45132FF}" sibTransId="{A4731A6D-75E2-40B2-AC37-1B1259B5D3BE}"/>
    <dgm:cxn modelId="{62C18119-EEF7-4F6A-AB6B-56A71A893F3B}" type="presOf" srcId="{F6CA4D84-1249-4689-9953-98F80E7166E6}" destId="{A846D15C-9E0A-4199-9700-51B267051B78}" srcOrd="0" destOrd="0" presId="urn:microsoft.com/office/officeart/2005/8/layout/chevron2"/>
    <dgm:cxn modelId="{D265993A-E543-4315-9F0C-FB3FDE9E9195}" type="presOf" srcId="{9062F56B-7183-4115-BA5B-23F86E97A208}" destId="{46C572DA-2BAA-493D-B4C4-06A33F0FD3A4}" srcOrd="0" destOrd="0" presId="urn:microsoft.com/office/officeart/2005/8/layout/chevron2"/>
    <dgm:cxn modelId="{7DF7B60C-64DF-40B6-8760-278A0DAB14CE}" srcId="{9062F56B-7183-4115-BA5B-23F86E97A208}" destId="{2484344C-CD7B-4DF0-9C3E-4D269D9F23D4}" srcOrd="0" destOrd="0" parTransId="{5605F7F0-57EC-4A5C-81BB-0D1BF10663DF}" sibTransId="{9CF68BCD-3FA0-4716-9471-A32A928EFB12}"/>
    <dgm:cxn modelId="{FCDAD193-DABC-429C-8D5B-66BC9E2389A1}" srcId="{CC09E153-54D5-48FE-9FA5-C5EA8DA00E0E}" destId="{A4A20576-395D-4943-8CEE-FFB410965496}" srcOrd="0" destOrd="0" parTransId="{7A1999D8-CAD1-4693-B5B7-FFE21CC12B10}" sibTransId="{7770EA7D-952B-45C6-8597-81D16DF09AA4}"/>
    <dgm:cxn modelId="{0D251AB0-D343-4D95-8AF1-80362C1D2338}" type="presOf" srcId="{4FE88407-5B0C-45F8-93DC-C8F2439D67D4}" destId="{42E2FD98-D53D-4DC5-84B0-C5EC6DD4B82C}" srcOrd="0" destOrd="0" presId="urn:microsoft.com/office/officeart/2005/8/layout/chevron2"/>
    <dgm:cxn modelId="{03829D43-20DB-4DEA-8817-635E4133E97B}" srcId="{1D633F2D-70C5-4E3F-8137-076F4BA11360}" destId="{5E653C7E-4276-4D1C-BCC9-E576224CE806}" srcOrd="1" destOrd="0" parTransId="{DA030924-FC18-4575-9D6B-27DA803F6443}" sibTransId="{6FA1A396-FEA3-4988-AF4C-284C83D3003B}"/>
    <dgm:cxn modelId="{6B5724F1-A585-4D8B-A49E-E5C24EC6B655}" type="presOf" srcId="{1D633F2D-70C5-4E3F-8137-076F4BA11360}" destId="{61E7ADF0-C075-4789-9A2E-372ED7A0D2A8}" srcOrd="0" destOrd="0" presId="urn:microsoft.com/office/officeart/2005/8/layout/chevron2"/>
    <dgm:cxn modelId="{A695525C-F8D8-4D37-8D6A-5A52C53001BE}" type="presOf" srcId="{CC09E153-54D5-48FE-9FA5-C5EA8DA00E0E}" destId="{4D322E30-1823-4E98-87F8-91FBBE2990BE}" srcOrd="0" destOrd="0" presId="urn:microsoft.com/office/officeart/2005/8/layout/chevron2"/>
    <dgm:cxn modelId="{A26B5FDA-1550-43D4-8FE0-2BCE32FE46D2}" type="presOf" srcId="{2484344C-CD7B-4DF0-9C3E-4D269D9F23D4}" destId="{8241352C-E836-4934-AD5C-472871BC43AB}" srcOrd="0" destOrd="0" presId="urn:microsoft.com/office/officeart/2005/8/layout/chevron2"/>
    <dgm:cxn modelId="{ECB8725C-4726-4D4C-A84F-2BED659C8BD8}" srcId="{A4A20576-395D-4943-8CEE-FFB410965496}" destId="{F6CA4D84-1249-4689-9953-98F80E7166E6}" srcOrd="0" destOrd="0" parTransId="{97A9A42C-17A5-4B5B-9962-566436CA3C36}" sibTransId="{3209A542-EFC9-4517-B41D-420C8432AB95}"/>
    <dgm:cxn modelId="{68C1D3A6-7164-4684-BF6B-2FA4C318E9DD}" type="presParOf" srcId="{4D322E30-1823-4E98-87F8-91FBBE2990BE}" destId="{AD68C18C-5E74-4E30-805E-E37EA45B5027}" srcOrd="0" destOrd="0" presId="urn:microsoft.com/office/officeart/2005/8/layout/chevron2"/>
    <dgm:cxn modelId="{C2E82B30-B75C-4B22-BA90-3029E67DCF0E}" type="presParOf" srcId="{AD68C18C-5E74-4E30-805E-E37EA45B5027}" destId="{1E5CB564-910E-40F0-B13A-2504A0F22D73}" srcOrd="0" destOrd="0" presId="urn:microsoft.com/office/officeart/2005/8/layout/chevron2"/>
    <dgm:cxn modelId="{0DCC7CAC-E763-4922-867B-C520404127D3}" type="presParOf" srcId="{AD68C18C-5E74-4E30-805E-E37EA45B5027}" destId="{A846D15C-9E0A-4199-9700-51B267051B78}" srcOrd="1" destOrd="0" presId="urn:microsoft.com/office/officeart/2005/8/layout/chevron2"/>
    <dgm:cxn modelId="{2B686693-336C-4015-B53D-91AAA57A908D}" type="presParOf" srcId="{4D322E30-1823-4E98-87F8-91FBBE2990BE}" destId="{2D171AAB-81A9-42A5-931F-652317020D94}" srcOrd="1" destOrd="0" presId="urn:microsoft.com/office/officeart/2005/8/layout/chevron2"/>
    <dgm:cxn modelId="{68241E56-CEBA-468B-95AA-7CF793ADFB75}" type="presParOf" srcId="{4D322E30-1823-4E98-87F8-91FBBE2990BE}" destId="{C9D62998-B2F0-4AC6-B2C4-EB0CFD61FE41}" srcOrd="2" destOrd="0" presId="urn:microsoft.com/office/officeart/2005/8/layout/chevron2"/>
    <dgm:cxn modelId="{74F7BCBF-29E7-4A03-AAB7-4822BEB05BDC}" type="presParOf" srcId="{C9D62998-B2F0-4AC6-B2C4-EB0CFD61FE41}" destId="{46C572DA-2BAA-493D-B4C4-06A33F0FD3A4}" srcOrd="0" destOrd="0" presId="urn:microsoft.com/office/officeart/2005/8/layout/chevron2"/>
    <dgm:cxn modelId="{987D8890-A188-4B98-AD86-92D6DA171D15}" type="presParOf" srcId="{C9D62998-B2F0-4AC6-B2C4-EB0CFD61FE41}" destId="{8241352C-E836-4934-AD5C-472871BC43AB}" srcOrd="1" destOrd="0" presId="urn:microsoft.com/office/officeart/2005/8/layout/chevron2"/>
    <dgm:cxn modelId="{DB2739E2-2D27-42F3-8490-59604F0451D4}" type="presParOf" srcId="{4D322E30-1823-4E98-87F8-91FBBE2990BE}" destId="{2726D531-E8FD-445E-8F2B-B0D13137533C}" srcOrd="3" destOrd="0" presId="urn:microsoft.com/office/officeart/2005/8/layout/chevron2"/>
    <dgm:cxn modelId="{C7FDB248-6F0E-442C-AA70-AA410912FD82}" type="presParOf" srcId="{4D322E30-1823-4E98-87F8-91FBBE2990BE}" destId="{63A65E81-9F38-4025-9B19-1433E3BEA80F}" srcOrd="4" destOrd="0" presId="urn:microsoft.com/office/officeart/2005/8/layout/chevron2"/>
    <dgm:cxn modelId="{57AE86BB-A1F5-40C4-BEE4-CB4018AD4343}" type="presParOf" srcId="{63A65E81-9F38-4025-9B19-1433E3BEA80F}" destId="{61E7ADF0-C075-4789-9A2E-372ED7A0D2A8}" srcOrd="0" destOrd="0" presId="urn:microsoft.com/office/officeart/2005/8/layout/chevron2"/>
    <dgm:cxn modelId="{37E6A6F1-36C9-4DFF-B99E-6F25BD6E1D49}" type="presParOf" srcId="{63A65E81-9F38-4025-9B19-1433E3BEA80F}" destId="{42E2FD98-D53D-4DC5-84B0-C5EC6DD4B8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3100F-4F2E-4749-9A48-2EEAA3781E60}">
      <dsp:nvSpPr>
        <dsp:cNvPr id="0" name=""/>
        <dsp:cNvSpPr/>
      </dsp:nvSpPr>
      <dsp:spPr>
        <a:xfrm>
          <a:off x="3088640" y="2129"/>
          <a:ext cx="3474720" cy="931165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ИЛФ</a:t>
          </a:r>
          <a:r>
            <a:rPr lang="ru-RU" sz="1400" kern="1200" baseline="0" dirty="0" smtClean="0">
              <a:solidFill>
                <a:schemeClr val="tx1"/>
              </a:solidFill>
            </a:rPr>
            <a:t>    </a:t>
          </a:r>
          <a:r>
            <a:rPr lang="ru-RU" sz="14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     ДРЕВЕСНАЯ И КРЕМНИЙСОДЕРЖАЩАЯ ПЫЛЬ, ТОКСИЧЕСКИЕ  ПАРЫ ( ПАЯЛЬНЫЙ ДЫМ), МОЮЩИЕ СРЕДСТВА </a:t>
          </a:r>
          <a:r>
            <a:rPr lang="ru-RU" sz="1400" kern="1200" baseline="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88640" y="2129"/>
        <a:ext cx="3474720" cy="931165"/>
      </dsp:txXfrm>
    </dsp:sp>
    <dsp:sp modelId="{53DE5A27-C0D7-44A5-9B5A-03065C3A7134}">
      <dsp:nvSpPr>
        <dsp:cNvPr id="0" name=""/>
        <dsp:cNvSpPr/>
      </dsp:nvSpPr>
      <dsp:spPr>
        <a:xfrm>
          <a:off x="3088640" y="979853"/>
          <a:ext cx="3474720" cy="931165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САРКОИДОЗ</a:t>
          </a:r>
          <a:r>
            <a:rPr lang="ru-RU" sz="14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– РАСТИТЕЛЬНАЯ ПЫЛЬ, ЯДОХИМИКАТЫ, ТОКСИЧЕСКИЕ ВЕЩЕСТВА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8640" y="979853"/>
        <a:ext cx="3474720" cy="931165"/>
      </dsp:txXfrm>
    </dsp:sp>
    <dsp:sp modelId="{254DD653-29D5-44B8-ABD4-B875436EA8D2}">
      <dsp:nvSpPr>
        <dsp:cNvPr id="0" name=""/>
        <dsp:cNvSpPr/>
      </dsp:nvSpPr>
      <dsp:spPr>
        <a:xfrm>
          <a:off x="3088640" y="1957577"/>
          <a:ext cx="3474720" cy="93116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ГЧП </a:t>
          </a:r>
          <a:r>
            <a:rPr lang="ru-RU" sz="14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-    ПАТОГЕННАЯ МИКРОФЛОРА, МОЮЩИЕ СРЕДСТВА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8640" y="1957577"/>
        <a:ext cx="3474720" cy="931165"/>
      </dsp:txXfrm>
    </dsp:sp>
    <dsp:sp modelId="{89C2A522-F65C-4ED9-8277-800534F76642}">
      <dsp:nvSpPr>
        <dsp:cNvPr id="0" name=""/>
        <dsp:cNvSpPr/>
      </dsp:nvSpPr>
      <dsp:spPr>
        <a:xfrm>
          <a:off x="3088640" y="2935301"/>
          <a:ext cx="3474720" cy="931165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ИЗЛ аутоиммунного генеза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ОРГАНИЧЕСКАЯ И НЕОРГАНИЧЕСКАЯ ПЫЛЬ</a:t>
          </a:r>
          <a:endParaRPr lang="ru-RU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8640" y="2935301"/>
        <a:ext cx="3474720" cy="931165"/>
      </dsp:txXfrm>
    </dsp:sp>
    <dsp:sp modelId="{8B23632B-0724-472E-9BBD-E87FE79163C9}">
      <dsp:nvSpPr>
        <dsp:cNvPr id="0" name=""/>
        <dsp:cNvSpPr/>
      </dsp:nvSpPr>
      <dsp:spPr>
        <a:xfrm>
          <a:off x="3088640" y="3913024"/>
          <a:ext cx="3474720" cy="93116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ДЕСКВАМАТИВНАЯ ПНЕВМОНИЯ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ТОКСИЧЕСКИЕ ВЕЩЕСТВА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8640" y="3913024"/>
        <a:ext cx="3474720" cy="931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C248-EA11-41AD-A3EA-085B5F2DA0A0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4E1A6-BA5B-4684-B995-9DA7213FD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C0A41-BD0C-42AD-9347-9CABBF476B17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11966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C0A41-BD0C-42AD-9347-9CABBF476B17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11966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4E1A6-BA5B-4684-B995-9DA7213FDF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4E1A6-BA5B-4684-B995-9DA7213FDF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96027F-7875-4030-9381-8BD8C4F21935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rmjournal.biomedcentral.com/articles/10.1186/s40248-019-0188-1/figures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РОЛЬУСЛОВИЙ ТРУДА В РАЗВИТИИ И ТЕЧЕНИИ ИНТЕРСТИЦИАЛЬНЫХ ЛЕГОЧНЫХ ЗАБОЛЕВАНИЙ </a:t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2589" y="3804250"/>
            <a:ext cx="6819704" cy="14923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Васильева О.С., д.м.н., проф.,</a:t>
            </a:r>
            <a:b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4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Белевский</a:t>
            </a:r>
            <a:r>
              <a:rPr lang="ru-RU" sz="24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А.С., д.м.н., </a:t>
            </a:r>
            <a:r>
              <a:rPr lang="ru-RU" sz="24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проф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ФГАОУ ВО РНИМУ им. Н.И.Пирогова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6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ВРЕДНЫЕ ФАКТОРЫ / ЗАБОЛЕВАНИЕ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Методы обследования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компьютерная томографии органов грудной клетки;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исследования функции внешнего дыхания (ФВД) при помощи спирографии 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бодиплетизмографии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диффузионной способности легких по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монооксиду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углерода (DLCO);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 с 6-минутной ходьбой (по общепринятой методике) с оценкой преодоления максимального расстояния в метрах (6 MWD) и сравнением с должными величинами;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степени выраженности одышки по модифицированной шкале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mMRC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Критерии отрицательной динамики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нарастание одышки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ухудшение клинической картины заболевания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снижение толерантности к физической нагрузке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снижение показателей ФВД  и диффузионной способности легких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увеличение площади повреждения легочного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интерстиция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defTabSz="906525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критерии прогрессирования патологического процесса в легких 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9599" y="5529533"/>
            <a:ext cx="6866468" cy="77813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  <a:t>Значительные нарушения </a:t>
            </a:r>
            <a:r>
              <a:rPr lang="ru-RU" sz="29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рестриктивного</a:t>
            </a: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типа со снижение диффузионной способности – </a:t>
            </a:r>
            <a:r>
              <a:rPr lang="en-US" sz="29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DLCO</a:t>
            </a: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– 53.0%</a:t>
            </a:r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609600" y="1711325"/>
          <a:ext cx="4694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8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78423" y="1595590"/>
          <a:ext cx="4901111" cy="4068610"/>
        </p:xfrm>
        <a:graphic>
          <a:graphicData uri="http://schemas.openxmlformats.org/presentationml/2006/ole">
            <p:oleObj spid="_x0000_s4101" r:id="rId4" imgW="5393880" imgH="7617240" progId="">
              <p:embed/>
            </p:oleObj>
          </a:graphicData>
        </a:graphic>
      </p:graphicFrame>
      <p:pic>
        <p:nvPicPr>
          <p:cNvPr id="11" name="Picture 2" descr="C:\Users\PC\Desktop\К ПРЕЗЕНТАЦИИ\slide-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 l="56918" t="21262" b="21408"/>
          <a:stretch>
            <a:fillRect/>
          </a:stretch>
        </p:blipFill>
        <p:spPr bwMode="auto">
          <a:xfrm>
            <a:off x="6549189" y="1854200"/>
            <a:ext cx="3856344" cy="397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Формирование «сотового легкого»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87" b="19779"/>
          <a:stretch/>
        </p:blipFill>
        <p:spPr>
          <a:xfrm>
            <a:off x="959556" y="2178757"/>
            <a:ext cx="8952088" cy="4143022"/>
          </a:xfrm>
        </p:spPr>
      </p:pic>
    </p:spTree>
    <p:extLst>
      <p:ext uri="{BB962C8B-B14F-4D97-AF65-F5344CB8AC3E}">
        <p14:creationId xmlns:p14="http://schemas.microsoft.com/office/powerpoint/2010/main" xmlns="" val="43949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Десквамативная пневмония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Воздействие сварочных аэрозолей 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Курильщик электронных сигарет /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вэйпов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Изменения по типу «матового стекла» [32]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670719" y="1593410"/>
            <a:ext cx="4770414" cy="369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PC\Desktop\К ПРЕЗЕНТАЦИИ\ДЕСКВАМАТИВНАЯ ПНЕВМОНИЯ.jpg"/>
          <p:cNvPicPr>
            <a:picLocks noGrp="1"/>
          </p:cNvPicPr>
          <p:nvPr>
            <p:ph sz="quarter" idx="4"/>
          </p:nvPr>
        </p:nvPicPr>
        <p:blipFill>
          <a:blip r:embed="rId3"/>
          <a:srcRect l="3451" t="56373" r="55036" b="10288"/>
          <a:stretch>
            <a:fillRect/>
          </a:stretch>
        </p:blipFill>
        <p:spPr bwMode="auto">
          <a:xfrm>
            <a:off x="5782733" y="1879601"/>
            <a:ext cx="3945467" cy="32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9753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динамика респираторных симптомов в 3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группах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 5 ЛЕТ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09600" y="5362575"/>
            <a:ext cx="4693920" cy="962025"/>
          </a:xfrm>
        </p:spPr>
        <p:txBody>
          <a:bodyPr/>
          <a:lstStyle/>
          <a:p>
            <a:r>
              <a:rPr lang="ru-RU" dirty="0" smtClean="0"/>
              <a:t>Симптомы: одышка, кашель, мокрота/кровохарканье, снижение ЖЕЛ, </a:t>
            </a:r>
            <a:r>
              <a:rPr lang="en-US" dirty="0" err="1" smtClean="0"/>
              <a:t>DLco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5571744" y="5381625"/>
            <a:ext cx="4693920" cy="9429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igure1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5" r="22736" b="18567"/>
          <a:stretch>
            <a:fillRect/>
          </a:stretch>
        </p:blipFill>
        <p:spPr bwMode="auto">
          <a:xfrm>
            <a:off x="586317" y="1573742"/>
            <a:ext cx="4714875" cy="3800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457825" y="1581150"/>
            <a:ext cx="4807839" cy="4705350"/>
          </a:xfrm>
          <a:noFill/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Работающие во вредных условиях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Бытовой контакт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Итого: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респираторные симптомы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1группе </a:t>
            </a:r>
            <a:r>
              <a:rPr lang="ru-RU" sz="2000" dirty="0" smtClean="0"/>
              <a:t>27,1% [95% ДИ (21,7, 32,1)] 2 группе 8,3% [95% ДИ (5,3, 11,6)]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группа - Контроль – 3.2%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[ 95%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ДИ (2,3,7,3)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/>
              <a:t>(X1-3 = 36,82; </a:t>
            </a:r>
            <a:r>
              <a:rPr lang="ru-RU" sz="2000" dirty="0" err="1" smtClean="0"/>
              <a:t>p</a:t>
            </a:r>
            <a:r>
              <a:rPr lang="ru-RU" sz="2000" dirty="0" smtClean="0"/>
              <a:t> &lt; 0,00001).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Отрицательная динамика на КТ органов грудной клетки в % (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±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n)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9725"/>
          <a:ext cx="965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/>
          </p:cNvGraphicFramePr>
          <p:nvPr/>
        </p:nvGraphicFramePr>
        <p:xfrm>
          <a:off x="1047749" y="2301183"/>
          <a:ext cx="8943976" cy="3947217"/>
        </p:xfrm>
        <a:graphic>
          <a:graphicData uri="http://schemas.openxmlformats.org/presentationml/2006/ole">
            <p:oleObj spid="_x0000_s2053" name="Диаграмма" r:id="rId3" imgW="4581436" imgH="2752783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5842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ДИНАМИКА ПРОГРЕССИРОВАНИЯ ИЗЛ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609600" y="1609416"/>
          <a:ext cx="9652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9059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ДИНАМИКА ТЕЧЕНИЯ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илф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от 3 до 5 лет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БОЛЬНОЙ З., 60 ЛЕТ, РАБОТНИК МЕБЕЛЬНОГО КОМБИНАТА, СТАЖ 17 ЛЕТ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PC\Desktop\К ПРЕЗЕНТАЦИИ\ИНТЕРСТИЦИАЛЬНЫЕ ПНЕВМОНИИ.jpg"/>
          <p:cNvPicPr/>
          <p:nvPr/>
        </p:nvPicPr>
        <p:blipFill>
          <a:blip r:embed="rId2"/>
          <a:srcRect t="7418" b="61343"/>
          <a:stretch>
            <a:fillRect/>
          </a:stretch>
        </p:blipFill>
        <p:spPr bwMode="auto">
          <a:xfrm>
            <a:off x="626533" y="2345267"/>
            <a:ext cx="9643534" cy="334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Диффузные интерстициальные заболевания легких (ИЗЛ)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гетерогенная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патологических состояний со сложным, чаще неизвестным, 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этиопатогенезом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требующим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мультидисциплинарного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подхода к диагностике, ведению больных и решению медико-социальных вопросов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настоящего времени неясна роль влияния неблагоприятных и вредных профессиональных факторов на развитие и течение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ИЗЛ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Ségolene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Carlier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Mouhamad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Nasser, Emmanuel Fort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2023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7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ИНТЕРСТИЦИАЛЬНАЯ ПНЕВМОНИЯ ПРИ СКЛЕРОДЕРМИИ ( НАБЛЮДЕНИЕ 5 ЛЕТ)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БОЛЬНАЯ Л., 32 Г, ПРОФЕССИОНАЛЬНЫЙ КОНТАКТ С МОЮЩИМИ СРЕДСТВАМИ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11 ЛЕТ ( КЛИНИНГОВАЯ КОМПАНИЯ)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C:\Users\PC\Desktop\К ПРЕЗЕНТАЦИИ\ИНТЕРСТИЦИАЛЬНЫЕ ПНЕВМОНИИ.jpg"/>
          <p:cNvPicPr>
            <a:picLocks noGrp="1"/>
          </p:cNvPicPr>
          <p:nvPr>
            <p:ph sz="half" idx="1"/>
          </p:nvPr>
        </p:nvPicPr>
        <p:blipFill>
          <a:blip r:embed="rId2"/>
          <a:srcRect l="34924" t="47151" r="477" b="16952"/>
          <a:stretch>
            <a:fillRect/>
          </a:stretch>
        </p:blipFill>
        <p:spPr bwMode="auto">
          <a:xfrm>
            <a:off x="1219199" y="2125133"/>
            <a:ext cx="7569201" cy="287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20039"/>
            <a:ext cx="9540000" cy="114469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ДИНАМИКА ТЕЧЕНИЯ САРКОИДОЗА В ТЕЧЕНИЕ 5 ЛЕТ НАБЛЮДЕНИЯ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БОЛЬНОЙ С., 58 ЛЕТ, КАМЕНЩИК 23 ГОДА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ПОСЛЕДНИЕ 5 лет  -  СЛЕСАРЬ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C:\Users\PC\Desktop\К ПРЕЗЕНТАЦИИ\САРКОИДОЗ 4 СТАДИЯ.jpg"/>
          <p:cNvPicPr>
            <a:picLocks noGrp="1"/>
          </p:cNvPicPr>
          <p:nvPr>
            <p:ph sz="quarter" idx="4"/>
          </p:nvPr>
        </p:nvPicPr>
        <p:blipFill>
          <a:blip r:embed="rId2"/>
          <a:srcRect l="14859" t="17747" r="16067" b="29532"/>
          <a:stretch>
            <a:fillRect/>
          </a:stretch>
        </p:blipFill>
        <p:spPr bwMode="auto">
          <a:xfrm>
            <a:off x="5572125" y="2235200"/>
            <a:ext cx="4752000" cy="339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Users\PC\Desktop\К ПРЕЗЕНТАЦИИ\САРКОИДОЗ 2.jpg"/>
          <p:cNvPicPr>
            <a:picLocks noGrp="1"/>
          </p:cNvPicPr>
          <p:nvPr>
            <p:ph sz="quarter" idx="2"/>
          </p:nvPr>
        </p:nvPicPr>
        <p:blipFill>
          <a:blip r:embed="rId3"/>
          <a:srcRect l="6202" t="31471" r="51802" b="36610"/>
          <a:stretch>
            <a:fillRect/>
          </a:stretch>
        </p:blipFill>
        <p:spPr bwMode="auto">
          <a:xfrm>
            <a:off x="719667" y="2048933"/>
            <a:ext cx="4411133" cy="35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ВЫВОДЫ (ПРЕДВАРИТЕЛЬНЫЕ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сравнительном анализе тяжести  течения ИЗЛ в динамике 5 лет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достоверное ухудшение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 результатам ФВД, КТОГК,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Dlco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клинической картине) отмечено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группе лиц, имевших длительный контакт с производственными аэрозолями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Неблагоприятные и вредные воздействия  профессиональных факторов на органы дыхания 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выполняют роль триггеров в развитии и дальнейшем течении ИЗЛ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Результаты исследований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Обосновывают необходимость проведения дальнейшего изучения  роли факторов производственной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среды,как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возможных индукторов  развития ИЗЛ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не входящих в список профзаболеваний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Служат основанием для расширения перечня показаний к более углубленному обследованию органов дыхания при  прохождении ПМО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работников  профессий риска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1437" y="834770"/>
            <a:ext cx="9601196" cy="1162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1026" name="Picture 2" descr="http://bigslide.ru/images/22/21078/96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4" y="216586"/>
            <a:ext cx="10478654" cy="5860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34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Эпидемиология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рофессиональное воздействие древесной,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металлической пыли и диоксида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кремния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значительной степени связано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идиопатическим фиброзом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легких(ИФЛ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Криптогенная организующая пневмония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встречается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работников, подвергшихся воздействию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текстильных красок,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пищевых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добавок, у работников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стекольной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Случаи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саркоидоза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диагностированы у лиц при длительном контакте с различными видами пыли и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токсико-аллергенными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аэрозолями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Воздействие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пыли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паров отмечены в 72% случаев  у больных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десквамативной интерстициальной пневмонией (ДИП).</a:t>
            </a:r>
          </a:p>
          <a:p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</a:rPr>
              <a:t>Valeyre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 D,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</a:rPr>
              <a:t>Freynet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 O, Dion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et al.2019; Blanc PD,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</a:rPr>
              <a:t>Annesi-Maesano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 I,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</a:rPr>
              <a:t>Balmes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 JR, KJ, </a:t>
            </a:r>
            <a:r>
              <a:rPr lang="en-US" sz="1700" dirty="0" err="1" smtClean="0">
                <a:solidFill>
                  <a:schemeClr val="tx2">
                    <a:lumMod val="50000"/>
                  </a:schemeClr>
                </a:solidFill>
              </a:rPr>
              <a:t>Fishwick</a:t>
            </a:r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  et al. (2019);</a:t>
            </a:r>
            <a:r>
              <a:rPr lang="pt-BR" sz="1700" dirty="0" smtClean="0">
                <a:solidFill>
                  <a:schemeClr val="tx2">
                    <a:lumMod val="50000"/>
                  </a:schemeClr>
                </a:solidFill>
              </a:rPr>
              <a:t> Cavalcanti Zdo R, Albuquerque Filho AP, Pereira C et al, 2018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08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Эпидемиология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Выявлена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связь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между: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системной склеродермией,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ревматоидным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артритом,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васкулитом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(ассоциированного с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ANCA,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антинейтрофильными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цитоплазматическими ААТ)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воздействием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тяжелых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металлов и  кремнезема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альвеолярным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протеинозом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диоксидом кремния, а также условиями труда при производстве жидкокристаллических дисплеев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/>
              <a:t> 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Blanc, Paul 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Isabella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Annesi-Messano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John R  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Balmes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et al. 2019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6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Цель исследования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90" y="2403838"/>
            <a:ext cx="10385777" cy="41945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Изучение   особенностей развития и течения ИЗЛ  в условиях воздействия вредных и неблагоприятных профессиональных факторов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ациенты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  5-летним наблюдением находились 32 пациента с ИЗЛ,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выявленым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случайно (9 чел.)  при флюорографии/рентгенографии в процессе ПМО и при обращении к врачу (23 чел.)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 сборе анамнеза и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профанамнеза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отмечен  длительный контакт (от 7 до 30 лет)  с  вредными производственными  факторами </a:t>
            </a:r>
          </a:p>
          <a:p>
            <a:pPr marL="0" indent="0" algn="ctr">
              <a:buFont typeface="Wingdings" pitchFamily="2" charset="2"/>
              <a:buChar char="Ø"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4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Группы пациентов с ИЗЛ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группа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15 чел. -  контакт с профессиональными  факторами (металлическая, древесная, цементная растительная пыль и др.).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Курящих 9 чел., индекс курения – от 7.5 до 25 пачка/лет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 группа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чел. -  бытовой контакт с токсическими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газами,парами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химическими агентами.Курящих-5чел., индекс курения от  5 до 12 пачка/лет.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3 группа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контрольная, 7 чел. с ИЗЛ, не связанных с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проффакторами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контактом  в быту. Курящие – 4 чел. , индекс курения – от 3,5 до  20 пачка/лет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9663324"/>
              </p:ext>
            </p:extLst>
          </p:nvPr>
        </p:nvGraphicFramePr>
        <p:xfrm>
          <a:off x="370833" y="625446"/>
          <a:ext cx="10489824" cy="620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2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7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97629"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366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Обследованные  больные 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группа</a:t>
                      </a: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N=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группа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N=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группа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N=7</a:t>
                      </a:r>
                    </a:p>
                  </a:txBody>
                  <a:tcPr marL="121920" marR="12192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349"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ВОЗРАСТ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 </a:t>
                      </a:r>
                      <a:r>
                        <a:rPr lang="en-US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</a:t>
                      </a:r>
                      <a:r>
                        <a:rPr lang="en-US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m)</a:t>
                      </a: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53.8 ± 11.4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43.5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9.8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54.8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12.3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13665" algn="l"/>
                        </a:tabLst>
                      </a:pPr>
                      <a:endParaRPr lang="en-US" sz="15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768">
                <a:tc gridSpan="4">
                  <a:txBody>
                    <a:bodyPr/>
                    <a:lstStyle/>
                    <a:p>
                      <a:pPr marL="514350" marR="0" indent="-51435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МУЖЧИНЫ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9</a:t>
                      </a:r>
                      <a:r>
                        <a:rPr lang="ru-RU" sz="24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4                               5</a:t>
                      </a:r>
                      <a:endParaRPr lang="en-US" sz="20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768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ЖЕНЩИНЫ                                         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ОРГАНИЧЕСКИЕ ВЕЩЕСТВА</a:t>
                      </a:r>
                      <a:endParaRPr lang="en-US" sz="15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                                             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МЕТАЛЛИЧЕСКАЯ ПЫЛЬ                                  </a:t>
                      </a:r>
                      <a:endParaRPr lang="en-US" sz="15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-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-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826">
                <a:tc gridSpan="4">
                  <a:txBody>
                    <a:bodyPr/>
                    <a:lstStyle/>
                    <a:p>
                      <a:pPr marL="342900" marR="0" indent="-34290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КРЕМНИЙСОДЕРЖАЩАЯ ПЫЛЬ            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                              -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ru-RU" sz="15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ДРЕВЕСНАЯ ПЫЛЬ                                            </a:t>
                      </a:r>
                      <a:endParaRPr lang="en-US" sz="1500" b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-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ТОКСИЧЕСКИЕ ВЕЩЕСТВА                                                          </a:t>
                      </a:r>
                      <a:endParaRPr lang="en-US" sz="15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2966" y="120770"/>
            <a:ext cx="11292417" cy="5262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пациентов / факторы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34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9663324"/>
              </p:ext>
            </p:extLst>
          </p:nvPr>
        </p:nvGraphicFramePr>
        <p:xfrm>
          <a:off x="-483079" y="401159"/>
          <a:ext cx="11404119" cy="658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62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2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97629"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366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Обследованные  больные 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Профессиональные</a:t>
                      </a: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Факторы (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N=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Бытовые факторы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(N=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Длительность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контакта</a:t>
                      </a:r>
                    </a:p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 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n)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349">
                <a:tc>
                  <a:txBody>
                    <a:bodyPr/>
                    <a:lstStyle/>
                    <a:p>
                      <a:pPr marL="0" marR="0" indent="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ВОЗРАСТ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 </a:t>
                      </a:r>
                      <a:r>
                        <a:rPr lang="en-US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</a:t>
                      </a:r>
                      <a:r>
                        <a:rPr lang="en-US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n)</a:t>
                      </a: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45.7 ± 6.4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46.9 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5.3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13.7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1.8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13665" algn="l"/>
                        </a:tabLst>
                      </a:pPr>
                      <a:endParaRPr lang="en-US" sz="15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768">
                <a:tc gridSpan="4">
                  <a:txBody>
                    <a:bodyPr/>
                    <a:lstStyle/>
                    <a:p>
                      <a:pPr marL="514350" marR="0" indent="-51435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ИЛФ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6                            2</a:t>
                      </a:r>
                      <a:r>
                        <a:rPr lang="en-US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</a:t>
                      </a:r>
                      <a:r>
                        <a:rPr lang="en-US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±1.6</a:t>
                      </a:r>
                      <a:endParaRPr lang="en-US" sz="20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Десквамативная пневмония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                     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9.2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1.3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768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САРКОИДОЗ</a:t>
                      </a: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17.5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0.8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ГЧП</a:t>
                      </a: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-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12.2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0.5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14350" algn="l"/>
                        </a:tabLst>
                      </a:pP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ИЗЛ</a:t>
                      </a:r>
                      <a:r>
                        <a:rPr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</a:t>
                      </a: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аутоиммунным заболеванием</a:t>
                      </a: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10.6 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±  1.9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826">
                <a:tc gridSpan="4">
                  <a:txBody>
                    <a:bodyPr/>
                    <a:lstStyle/>
                    <a:p>
                      <a:pPr marL="342900" marR="0" indent="-342900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r>
                        <a:rPr lang="ru-RU" sz="20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                                                  </a:t>
                      </a:r>
                      <a:endParaRPr lang="en-US" sz="2000" b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                            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826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28600" algn="l"/>
                        </a:tabLst>
                      </a:pPr>
                      <a:endParaRPr lang="en-US" sz="15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indent="-3175" algn="l" defTabSz="9065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1920" marR="121920" marT="91440" marB="91440" anchor="ctr">
                    <a:solidFill>
                      <a:srgbClr val="E7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61639" y="-1"/>
            <a:ext cx="11365428" cy="4971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Диагнозы пациентов / факторы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342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1099</Words>
  <Application>Microsoft Office PowerPoint</Application>
  <PresentationFormat>Произвольный</PresentationFormat>
  <Paragraphs>163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Изящная</vt:lpstr>
      <vt:lpstr>Диаграмма</vt:lpstr>
      <vt:lpstr>РОЛЬУСЛОВИЙ ТРУДА В РАЗВИТИИ И ТЕЧЕНИИ ИНТЕРСТИЦИАЛЬНЫХ ЛЕГОЧНЫХ ЗАБОЛЕВАНИЙ  </vt:lpstr>
      <vt:lpstr>Диффузные интерстициальные заболевания легких (ИЗЛ)</vt:lpstr>
      <vt:lpstr>Эпидемиология </vt:lpstr>
      <vt:lpstr>Эпидемиология (продолжение)</vt:lpstr>
      <vt:lpstr>Цель исследования</vt:lpstr>
      <vt:lpstr>Пациенты </vt:lpstr>
      <vt:lpstr>Группы пациентов с ИЗЛ</vt:lpstr>
      <vt:lpstr>Характеристика пациентов / факторы</vt:lpstr>
      <vt:lpstr>Диагнозы пациентов / факторы</vt:lpstr>
      <vt:lpstr>ВРЕДНЫЕ ФАКТОРЫ / ЗАБОЛЕВАНИЕ</vt:lpstr>
      <vt:lpstr>Методы обследования</vt:lpstr>
      <vt:lpstr>Критерии отрицательной динамики</vt:lpstr>
      <vt:lpstr> критерии прогрессирования патологического процесса в легких </vt:lpstr>
      <vt:lpstr>Формирование «сотового легкого»</vt:lpstr>
      <vt:lpstr>Десквамативная пневмония </vt:lpstr>
      <vt:lpstr>динамика респираторных симптомов в 3 Х группах за 5 ЛЕТ</vt:lpstr>
      <vt:lpstr>Отрицательная динамика на КТ органов грудной клетки в % (m ± n) </vt:lpstr>
      <vt:lpstr>ДИНАМИКА ПРОГРЕССИРОВАНИЯ ИЗЛ</vt:lpstr>
      <vt:lpstr>ДИНАМИКА ТЕЧЕНИЯ илф от 3 до 5 лет</vt:lpstr>
      <vt:lpstr>ИНТЕРСТИЦИАЛЬНАЯ ПНЕВМОНИЯ ПРИ СКЛЕРОДЕРМИИ ( НАБЛЮДЕНИЕ 5 ЛЕТ)</vt:lpstr>
      <vt:lpstr>ДИНАМИКА ТЕЧЕНИЯ САРКОИДОЗА В ТЕЧЕНИЕ 5 ЛЕТ НАБЛЮДЕНИЯ  </vt:lpstr>
      <vt:lpstr>ВЫВОДЫ (ПРЕДВАРИТЕЛЬНЫЕ)</vt:lpstr>
      <vt:lpstr>Результаты исследований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Прогрессирующее течение интерстициальных заболеваний легких под воздействием профессиональных факторов</dc:title>
  <dc:creator>Ольга Васильева</dc:creator>
  <cp:lastModifiedBy>PC</cp:lastModifiedBy>
  <cp:revision>121</cp:revision>
  <dcterms:created xsi:type="dcterms:W3CDTF">2023-08-24T14:04:27Z</dcterms:created>
  <dcterms:modified xsi:type="dcterms:W3CDTF">2024-05-21T15:48:07Z</dcterms:modified>
</cp:coreProperties>
</file>