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1107" r:id="rId2"/>
    <p:sldId id="1408" r:id="rId3"/>
    <p:sldId id="1407" r:id="rId4"/>
    <p:sldId id="1400" r:id="rId5"/>
    <p:sldId id="1409" r:id="rId6"/>
    <p:sldId id="1118" r:id="rId7"/>
    <p:sldId id="1404" r:id="rId8"/>
    <p:sldId id="1121" r:id="rId9"/>
    <p:sldId id="1122" r:id="rId10"/>
    <p:sldId id="1119" r:id="rId11"/>
    <p:sldId id="1120" r:id="rId12"/>
    <p:sldId id="1403" r:id="rId13"/>
    <p:sldId id="1405" r:id="rId14"/>
    <p:sldId id="256" r:id="rId15"/>
    <p:sldId id="1123" r:id="rId16"/>
    <p:sldId id="1371" r:id="rId17"/>
    <p:sldId id="264" r:id="rId18"/>
    <p:sldId id="257" r:id="rId19"/>
    <p:sldId id="1357" r:id="rId20"/>
    <p:sldId id="1090" r:id="rId2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Lyashko" initials="IL" lastIdx="1" clrIdx="0">
    <p:extLst>
      <p:ext uri="{19B8F6BF-5375-455C-9EA6-DF929625EA0E}">
        <p15:presenceInfo xmlns:p15="http://schemas.microsoft.com/office/powerpoint/2012/main" userId="7fa82d0c3557f5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  <p:cmAuthor id="3" name="Светлана Землякова" initials="СЗ" lastIdx="1" clrIdx="2">
    <p:extLst>
      <p:ext uri="{19B8F6BF-5375-455C-9EA6-DF929625EA0E}">
        <p15:presenceInfo xmlns:p15="http://schemas.microsoft.com/office/powerpoint/2012/main" userId="10d7d9c007ebfb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C2"/>
    <a:srgbClr val="F0917B"/>
    <a:srgbClr val="FFCC66"/>
    <a:srgbClr val="FBAFAF"/>
    <a:srgbClr val="FA9494"/>
    <a:srgbClr val="C951A2"/>
    <a:srgbClr val="4E8DCA"/>
    <a:srgbClr val="A06A29"/>
    <a:srgbClr val="77220E"/>
    <a:srgbClr val="9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55890" autoAdjust="0"/>
  </p:normalViewPr>
  <p:slideViewPr>
    <p:cSldViewPr snapToGrid="0">
      <p:cViewPr varScale="1">
        <p:scale>
          <a:sx n="86" d="100"/>
          <a:sy n="86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6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E:\1\&#1075;&#1088;&#1072;&#1092;&#1080;&#1082;%20&#1087;&#1086;%20&#1089;&#1091;&#1073;&#1098;&#1077;&#1082;&#1090;&#1072;&#1084;%20&#1056;&#1060;_26.03.2024%20&#1087;&#1088;&#1086;&#1092;&#1087;&#1072;&#1090;&#1086;&#1083;&#1086;&#1075;&#1080;%20_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1\&#1075;&#1088;&#1072;&#1092;&#1080;&#1082;%20&#1087;&#1086;%20&#1089;&#1091;&#1073;&#1098;&#1077;&#1082;&#1090;&#1072;&#1084;%20&#1056;&#1060;_&#1062;&#1055;&#1055;_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31</c:v>
                </c:pt>
                <c:pt idx="3">
                  <c:v>33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D-499A-A6EF-97F421BDC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559856"/>
        <c:axId val="483566416"/>
      </c:barChart>
      <c:catAx>
        <c:axId val="4835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66416"/>
        <c:crosses val="autoZero"/>
        <c:auto val="1"/>
        <c:lblAlgn val="ctr"/>
        <c:lblOffset val="100"/>
        <c:noMultiLvlLbl val="0"/>
      </c:catAx>
      <c:valAx>
        <c:axId val="48356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5119194760852E-2"/>
          <c:y val="0.15202834843027432"/>
          <c:w val="0.92648477011170693"/>
          <c:h val="0.487052766489891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целом по всем условиям оказания медицинской помощи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1000061496406791E-2"/>
                  <c:y val="-5.207253115895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A-4592-9A16-CBF40AD0DB21}"/>
                </c:ext>
              </c:extLst>
            </c:dLbl>
            <c:dLbl>
              <c:idx val="1"/>
              <c:layout>
                <c:manualLayout>
                  <c:x val="-2.2000122992814389E-3"/>
                  <c:y val="-4.339377596579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5A-4592-9A16-CBF40AD0DB21}"/>
                </c:ext>
              </c:extLst>
            </c:dLbl>
            <c:dLbl>
              <c:idx val="2"/>
              <c:layout>
                <c:manualLayout>
                  <c:x val="2.2000122992811969E-3"/>
                  <c:y val="-4.773315356237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A-4592-9A16-CBF40AD0DB21}"/>
                </c:ext>
              </c:extLst>
            </c:dLbl>
            <c:dLbl>
              <c:idx val="3"/>
              <c:layout>
                <c:manualLayout>
                  <c:x val="-4.4000245985627972E-3"/>
                  <c:y val="-4.339377596579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5A-4592-9A16-CBF40AD0DB21}"/>
                </c:ext>
              </c:extLst>
            </c:dLbl>
            <c:dLbl>
              <c:idx val="4"/>
              <c:layout>
                <c:manualLayout>
                  <c:x val="-1.5400086094969668E-2"/>
                  <c:y val="-6.509066394869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5A-4592-9A16-CBF40AD0D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72.400000000000006</c:v>
                </c:pt>
                <c:pt idx="1">
                  <c:v>68.900000000000006</c:v>
                </c:pt>
                <c:pt idx="2">
                  <c:v>66.8</c:v>
                </c:pt>
                <c:pt idx="3">
                  <c:v>67.599999999999994</c:v>
                </c:pt>
                <c:pt idx="4">
                  <c:v>70.3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5A-4592-9A16-CBF40AD0DB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подразделениям, оказывающим медицинскую помощь а амбулаторных условиях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200073795688149E-2"/>
                  <c:y val="6.9430041545269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5A-4592-9A16-CBF40AD0DB21}"/>
                </c:ext>
              </c:extLst>
            </c:dLbl>
            <c:dLbl>
              <c:idx val="1"/>
              <c:layout>
                <c:manualLayout>
                  <c:x val="-2.2000122992814389E-3"/>
                  <c:y val="6.943004154526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5A-4592-9A16-CBF40AD0DB21}"/>
                </c:ext>
              </c:extLst>
            </c:dLbl>
            <c:dLbl>
              <c:idx val="2"/>
              <c:layout>
                <c:manualLayout>
                  <c:x val="-1.7600098394251026E-2"/>
                  <c:y val="3.905439836921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5A-4592-9A16-CBF40AD0DB21}"/>
                </c:ext>
              </c:extLst>
            </c:dLbl>
            <c:dLbl>
              <c:idx val="3"/>
              <c:layout>
                <c:manualLayout>
                  <c:x val="-4.4000245985627972E-3"/>
                  <c:y val="3.037564317605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5A-4592-9A16-CBF40AD0D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71.099999999999994</c:v>
                </c:pt>
                <c:pt idx="1">
                  <c:v>67.8</c:v>
                </c:pt>
                <c:pt idx="2">
                  <c:v>66.2</c:v>
                </c:pt>
                <c:pt idx="3">
                  <c:v>66.8</c:v>
                </c:pt>
                <c:pt idx="4">
                  <c:v>69.099999999999994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5A-4592-9A16-CBF40AD0DB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подразделениям, оказывающим медицинскую помощь в стационарных условиях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200073795688149E-2"/>
                  <c:y val="-2.603626557947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A-4592-9A16-CBF40AD0D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86.6</c:v>
                </c:pt>
                <c:pt idx="1">
                  <c:v>82.4</c:v>
                </c:pt>
                <c:pt idx="2">
                  <c:v>72.5</c:v>
                </c:pt>
                <c:pt idx="3">
                  <c:v>75.3</c:v>
                </c:pt>
                <c:pt idx="4">
                  <c:v>82.4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5A-4592-9A16-CBF40AD0D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931896"/>
        <c:axId val="784932552"/>
      </c:lineChart>
      <c:catAx>
        <c:axId val="7849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2552"/>
        <c:crosses val="autoZero"/>
        <c:auto val="1"/>
        <c:lblAlgn val="ctr"/>
        <c:lblOffset val="100"/>
        <c:noMultiLvlLbl val="0"/>
      </c:catAx>
      <c:valAx>
        <c:axId val="784932552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52098157404601"/>
          <c:w val="0.98898261557210265"/>
          <c:h val="0.22927255289000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7724270430142E-2"/>
          <c:y val="6.292674455647318E-2"/>
          <c:w val="0.91041061038983329"/>
          <c:h val="0.696410314208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штатные должности</c:v>
                </c:pt>
                <c:pt idx="1">
                  <c:v>занятые должности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176</c:v>
                </c:pt>
                <c:pt idx="1">
                  <c:v>125.75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2-477F-8E59-DB72717B48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штатные должности</c:v>
                </c:pt>
                <c:pt idx="1">
                  <c:v>занятые должности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2-477F-8E59-DB72717B48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Ленинградская обл.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штатные должности</c:v>
                </c:pt>
                <c:pt idx="1">
                  <c:v>занятые должности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7-4161-8213-DA0FC06B8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369696"/>
        <c:axId val="1035237184"/>
      </c:barChart>
      <c:catAx>
        <c:axId val="7523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237184"/>
        <c:crosses val="autoZero"/>
        <c:auto val="1"/>
        <c:lblAlgn val="ctr"/>
        <c:lblOffset val="100"/>
        <c:noMultiLvlLbl val="0"/>
      </c:catAx>
      <c:valAx>
        <c:axId val="103523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36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361937829101964E-2"/>
                  <c:y val="-2.4948933266121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A-4EBA-A189-E793EDE1C761}"/>
                </c:ext>
              </c:extLst>
            </c:dLbl>
            <c:dLbl>
              <c:idx val="1"/>
              <c:layout>
                <c:manualLayout>
                  <c:x val="1.2180968914550982E-2"/>
                  <c:y val="-4.989786653224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A-4EBA-A189-E793EDE1C761}"/>
                </c:ext>
              </c:extLst>
            </c:dLbl>
            <c:dLbl>
              <c:idx val="2"/>
              <c:layout>
                <c:manualLayout>
                  <c:x val="2.192574404619177E-2"/>
                  <c:y val="-2.993871991934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A-4EBA-A189-E793EDE1C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676</c:v>
                </c:pt>
                <c:pt idx="1">
                  <c:v>696</c:v>
                </c:pt>
                <c:pt idx="2">
                  <c:v>654</c:v>
                </c:pt>
                <c:pt idx="3">
                  <c:v>634</c:v>
                </c:pt>
                <c:pt idx="4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A-4EBA-A189-E793EDE1C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7850040"/>
        <c:axId val="597850696"/>
        <c:axId val="0"/>
      </c:bar3DChart>
      <c:catAx>
        <c:axId val="59785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50696"/>
        <c:crosses val="autoZero"/>
        <c:auto val="1"/>
        <c:lblAlgn val="ctr"/>
        <c:lblOffset val="100"/>
        <c:noMultiLvlLbl val="0"/>
      </c:catAx>
      <c:valAx>
        <c:axId val="59785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5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8.1639527416417518E-3"/>
                  <c:y val="-1.015134090620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1-4DB8-9C17-859FA8D1B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 имеют категорий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4.9000000000000004</c:v>
                </c:pt>
                <c:pt idx="2">
                  <c:v>2.6</c:v>
                </c:pt>
                <c:pt idx="3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3-4DE3-B600-9241092527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 имеют категорий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21.7</c:v>
                </c:pt>
                <c:pt idx="1">
                  <c:v>6.7</c:v>
                </c:pt>
                <c:pt idx="2">
                  <c:v>0</c:v>
                </c:pt>
                <c:pt idx="3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3-4DE3-B600-9241092527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50800" dir="5400000" algn="ctr" rotWithShape="0">
                <a:srgbClr val="00B05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4.13857244017074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9-4BE6-8A01-879AB367A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 имеют категорий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28.6</c:v>
                </c:pt>
                <c:pt idx="1">
                  <c:v>14.3</c:v>
                </c:pt>
                <c:pt idx="2">
                  <c:v>0</c:v>
                </c:pt>
                <c:pt idx="3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E3-4DE3-B600-92410925278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Ленинградская обл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2.0692862200853718E-3"/>
                  <c:y val="-2.7792330454748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40-4E3F-AC8C-690C85609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 имеют категорий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0</c:v>
                </c:pt>
                <c:pt idx="2">
                  <c:v>0</c:v>
                </c:pt>
                <c:pt idx="3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0-4E3F-AC8C-690C85609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7657392"/>
        <c:axId val="855658752"/>
      </c:barChart>
      <c:catAx>
        <c:axId val="118765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658752"/>
        <c:crosses val="autoZero"/>
        <c:auto val="1"/>
        <c:lblAlgn val="ctr"/>
        <c:lblOffset val="100"/>
        <c:noMultiLvlLbl val="0"/>
      </c:catAx>
      <c:valAx>
        <c:axId val="855658752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6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5119194760852E-2"/>
          <c:y val="7.3033890905299645E-2"/>
          <c:w val="0.92648477011170693"/>
          <c:h val="0.566047309004894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</c:v>
                </c:pt>
                <c:pt idx="1">
                  <c:v>116</c:v>
                </c:pt>
                <c:pt idx="2">
                  <c:v>66.2</c:v>
                </c:pt>
                <c:pt idx="3">
                  <c:v>112</c:v>
                </c:pt>
                <c:pt idx="4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A5-4E34-BAAD-88FFA235E9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СЗФО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</c:v>
                </c:pt>
                <c:pt idx="1">
                  <c:v>64</c:v>
                </c:pt>
                <c:pt idx="2">
                  <c:v>72.5</c:v>
                </c:pt>
                <c:pt idx="3">
                  <c:v>62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5-4E34-BAAD-88FFA235E9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ЮФО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86</c:v>
                </c:pt>
                <c:pt idx="1">
                  <c:v>83</c:v>
                </c:pt>
                <c:pt idx="2">
                  <c:v>73</c:v>
                </c:pt>
                <c:pt idx="3">
                  <c:v>70</c:v>
                </c:pt>
                <c:pt idx="4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A5-4E34-BAAD-88FFA235E9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СКФО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A5-4E34-BAAD-88FFA235E9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ПФО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160</c:v>
                </c:pt>
                <c:pt idx="1">
                  <c:v>174</c:v>
                </c:pt>
                <c:pt idx="2">
                  <c:v>145</c:v>
                </c:pt>
                <c:pt idx="3">
                  <c:v>149</c:v>
                </c:pt>
                <c:pt idx="4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A5-4E34-BAAD-88FFA235E9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УрФО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79</c:v>
                </c:pt>
                <c:pt idx="1">
                  <c:v>81</c:v>
                </c:pt>
                <c:pt idx="2">
                  <c:v>81</c:v>
                </c:pt>
                <c:pt idx="3">
                  <c:v>78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A5-4E34-BAAD-88FFA235E92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СФО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91</c:v>
                </c:pt>
                <c:pt idx="1">
                  <c:v>93</c:v>
                </c:pt>
                <c:pt idx="2">
                  <c:v>83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A5-4E34-BAAD-88FFA235E92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ДФО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57</c:v>
                </c:pt>
                <c:pt idx="1">
                  <c:v>55</c:v>
                </c:pt>
                <c:pt idx="2">
                  <c:v>55</c:v>
                </c:pt>
                <c:pt idx="3">
                  <c:v>57</c:v>
                </c:pt>
                <c:pt idx="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A5-4E34-BAAD-88FFA235E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931896"/>
        <c:axId val="784932552"/>
      </c:lineChart>
      <c:catAx>
        <c:axId val="7849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2552"/>
        <c:crosses val="autoZero"/>
        <c:auto val="1"/>
        <c:lblAlgn val="ctr"/>
        <c:lblOffset val="100"/>
        <c:noMultiLvlLbl val="0"/>
      </c:catAx>
      <c:valAx>
        <c:axId val="7849325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200319781315311E-2"/>
          <c:y val="0.75428249509949985"/>
          <c:w val="0.89999991338534258"/>
          <c:h val="7.3048996708119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450284880050437E-2"/>
          <c:y val="7.8312710911136119E-2"/>
          <c:w val="0.9603683652446916"/>
          <c:h val="0.63353715056671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546A">
                <a:lumMod val="60000"/>
                <a:lumOff val="40000"/>
              </a:srgbClr>
            </a:solidFill>
            <a:ln>
              <a:solidFill>
                <a:srgbClr val="44546A">
                  <a:lumMod val="60000"/>
                  <a:lumOff val="4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13F2-4DD0-ADF7-743F3FFCBB7A}"/>
              </c:ext>
            </c:extLst>
          </c:dPt>
          <c:dPt>
            <c:idx val="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3-13F2-4DD0-ADF7-743F3FFCBB7A}"/>
              </c:ext>
            </c:extLst>
          </c:dPt>
          <c:dPt>
            <c:idx val="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5-13F2-4DD0-ADF7-743F3FFCBB7A}"/>
              </c:ext>
            </c:extLst>
          </c:dPt>
          <c:dPt>
            <c:idx val="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7-13F2-4DD0-ADF7-743F3FFCBB7A}"/>
              </c:ext>
            </c:extLst>
          </c:dPt>
          <c:dPt>
            <c:idx val="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9-13F2-4DD0-ADF7-743F3FFCBB7A}"/>
              </c:ext>
            </c:extLst>
          </c:dPt>
          <c:dPt>
            <c:idx val="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B-13F2-4DD0-ADF7-743F3FFCBB7A}"/>
              </c:ext>
            </c:extLst>
          </c:dPt>
          <c:dPt>
            <c:idx val="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D-13F2-4DD0-ADF7-743F3FFCBB7A}"/>
              </c:ext>
            </c:extLst>
          </c:dPt>
          <c:dPt>
            <c:idx val="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F-13F2-4DD0-ADF7-743F3FFCBB7A}"/>
              </c:ext>
            </c:extLst>
          </c:dPt>
          <c:dPt>
            <c:idx val="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1-13F2-4DD0-ADF7-743F3FFCBB7A}"/>
              </c:ext>
            </c:extLst>
          </c:dPt>
          <c:dPt>
            <c:idx val="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3-13F2-4DD0-ADF7-743F3FFCBB7A}"/>
              </c:ext>
            </c:extLst>
          </c:dPt>
          <c:dPt>
            <c:idx val="1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5-13F2-4DD0-ADF7-743F3FFCBB7A}"/>
              </c:ext>
            </c:extLst>
          </c:dPt>
          <c:dPt>
            <c:idx val="1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7-13F2-4DD0-ADF7-743F3FFCBB7A}"/>
              </c:ext>
            </c:extLst>
          </c:dPt>
          <c:dPt>
            <c:idx val="1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9-13F2-4DD0-ADF7-743F3FFCBB7A}"/>
              </c:ext>
            </c:extLst>
          </c:dPt>
          <c:dPt>
            <c:idx val="1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B-13F2-4DD0-ADF7-743F3FFCBB7A}"/>
              </c:ext>
            </c:extLst>
          </c:dPt>
          <c:dPt>
            <c:idx val="1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D-13F2-4DD0-ADF7-743F3FFCBB7A}"/>
              </c:ext>
            </c:extLst>
          </c:dPt>
          <c:dPt>
            <c:idx val="1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F-13F2-4DD0-ADF7-743F3FFCBB7A}"/>
              </c:ext>
            </c:extLst>
          </c:dPt>
          <c:dPt>
            <c:idx val="1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1-13F2-4DD0-ADF7-743F3FFCBB7A}"/>
              </c:ext>
            </c:extLst>
          </c:dPt>
          <c:dPt>
            <c:idx val="1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3-13F2-4DD0-ADF7-743F3FFCBB7A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5-13F2-4DD0-ADF7-743F3FFCBB7A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7-13F2-4DD0-ADF7-743F3FFCBB7A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9-13F2-4DD0-ADF7-743F3FFCBB7A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B-13F2-4DD0-ADF7-743F3FFCBB7A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D-13F2-4DD0-ADF7-743F3FFCBB7A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F-13F2-4DD0-ADF7-743F3FFCBB7A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1-13F2-4DD0-ADF7-743F3FFCBB7A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3-13F2-4DD0-ADF7-743F3FFCBB7A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5-13F2-4DD0-ADF7-743F3FFCBB7A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7-13F2-4DD0-ADF7-743F3FFCBB7A}"/>
              </c:ext>
            </c:extLst>
          </c:dPt>
          <c:dPt>
            <c:idx val="2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9-13F2-4DD0-ADF7-743F3FFCBB7A}"/>
              </c:ext>
            </c:extLst>
          </c:dPt>
          <c:dPt>
            <c:idx val="3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B-13F2-4DD0-ADF7-743F3FFCBB7A}"/>
              </c:ext>
            </c:extLst>
          </c:dPt>
          <c:dPt>
            <c:idx val="3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D-13F2-4DD0-ADF7-743F3FFCBB7A}"/>
              </c:ext>
            </c:extLst>
          </c:dPt>
          <c:dPt>
            <c:idx val="3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F-13F2-4DD0-ADF7-743F3FFCBB7A}"/>
              </c:ext>
            </c:extLst>
          </c:dPt>
          <c:dPt>
            <c:idx val="3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1-13F2-4DD0-ADF7-743F3FFCBB7A}"/>
              </c:ext>
            </c:extLst>
          </c:dPt>
          <c:dPt>
            <c:idx val="3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3-13F2-4DD0-ADF7-743F3FFCBB7A}"/>
              </c:ext>
            </c:extLst>
          </c:dPt>
          <c:dPt>
            <c:idx val="3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5-13F2-4DD0-ADF7-743F3FFCBB7A}"/>
              </c:ext>
            </c:extLst>
          </c:dPt>
          <c:dPt>
            <c:idx val="3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7-13F2-4DD0-ADF7-743F3FFCBB7A}"/>
              </c:ext>
            </c:extLst>
          </c:dPt>
          <c:dPt>
            <c:idx val="3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9-13F2-4DD0-ADF7-743F3FFCBB7A}"/>
              </c:ext>
            </c:extLst>
          </c:dPt>
          <c:dPt>
            <c:idx val="4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B-13F2-4DD0-ADF7-743F3FFCBB7A}"/>
              </c:ext>
            </c:extLst>
          </c:dPt>
          <c:dPt>
            <c:idx val="4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D-13F2-4DD0-ADF7-743F3FFCBB7A}"/>
              </c:ext>
            </c:extLst>
          </c:dPt>
          <c:dPt>
            <c:idx val="4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F-13F2-4DD0-ADF7-743F3FFCBB7A}"/>
              </c:ext>
            </c:extLst>
          </c:dPt>
          <c:dPt>
            <c:idx val="4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1-13F2-4DD0-ADF7-743F3FFCBB7A}"/>
              </c:ext>
            </c:extLst>
          </c:dPt>
          <c:dPt>
            <c:idx val="4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3-13F2-4DD0-ADF7-743F3FFCBB7A}"/>
              </c:ext>
            </c:extLst>
          </c:dPt>
          <c:dPt>
            <c:idx val="4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5-13F2-4DD0-ADF7-743F3FFCBB7A}"/>
              </c:ext>
            </c:extLst>
          </c:dPt>
          <c:dPt>
            <c:idx val="4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7-13F2-4DD0-ADF7-743F3FFCBB7A}"/>
              </c:ext>
            </c:extLst>
          </c:dPt>
          <c:dPt>
            <c:idx val="4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9-13F2-4DD0-ADF7-743F3FFCBB7A}"/>
              </c:ext>
            </c:extLst>
          </c:dPt>
          <c:dPt>
            <c:idx val="4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B-13F2-4DD0-ADF7-743F3FFCBB7A}"/>
              </c:ext>
            </c:extLst>
          </c:dPt>
          <c:dPt>
            <c:idx val="5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D-13F2-4DD0-ADF7-743F3FFCBB7A}"/>
              </c:ext>
            </c:extLst>
          </c:dPt>
          <c:dPt>
            <c:idx val="5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F-13F2-4DD0-ADF7-743F3FFCBB7A}"/>
              </c:ext>
            </c:extLst>
          </c:dPt>
          <c:dPt>
            <c:idx val="5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1-13F2-4DD0-ADF7-743F3FFCBB7A}"/>
              </c:ext>
            </c:extLst>
          </c:dPt>
          <c:dPt>
            <c:idx val="5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3-13F2-4DD0-ADF7-743F3FFCBB7A}"/>
              </c:ext>
            </c:extLst>
          </c:dPt>
          <c:dPt>
            <c:idx val="5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5-13F2-4DD0-ADF7-743F3FFCBB7A}"/>
              </c:ext>
            </c:extLst>
          </c:dPt>
          <c:dPt>
            <c:idx val="5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7-13F2-4DD0-ADF7-743F3FFCBB7A}"/>
              </c:ext>
            </c:extLst>
          </c:dPt>
          <c:dPt>
            <c:idx val="5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9-13F2-4DD0-ADF7-743F3FFCBB7A}"/>
              </c:ext>
            </c:extLst>
          </c:dPt>
          <c:dPt>
            <c:idx val="5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B-13F2-4DD0-ADF7-743F3FFCBB7A}"/>
              </c:ext>
            </c:extLst>
          </c:dPt>
          <c:dPt>
            <c:idx val="5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D-13F2-4DD0-ADF7-743F3FFCBB7A}"/>
              </c:ext>
            </c:extLst>
          </c:dPt>
          <c:dPt>
            <c:idx val="5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F-13F2-4DD0-ADF7-743F3FFCBB7A}"/>
              </c:ext>
            </c:extLst>
          </c:dPt>
          <c:dPt>
            <c:idx val="6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1-13F2-4DD0-ADF7-743F3FFCBB7A}"/>
              </c:ext>
            </c:extLst>
          </c:dPt>
          <c:dPt>
            <c:idx val="6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3-13F2-4DD0-ADF7-743F3FFCBB7A}"/>
              </c:ext>
            </c:extLst>
          </c:dPt>
          <c:dPt>
            <c:idx val="6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5-13F2-4DD0-ADF7-743F3FFCBB7A}"/>
              </c:ext>
            </c:extLst>
          </c:dPt>
          <c:dPt>
            <c:idx val="6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7-13F2-4DD0-ADF7-743F3FFCBB7A}"/>
              </c:ext>
            </c:extLst>
          </c:dPt>
          <c:dPt>
            <c:idx val="6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9-13F2-4DD0-ADF7-743F3FFCBB7A}"/>
              </c:ext>
            </c:extLst>
          </c:dPt>
          <c:dPt>
            <c:idx val="6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B-13F2-4DD0-ADF7-743F3FFCBB7A}"/>
              </c:ext>
            </c:extLst>
          </c:dPt>
          <c:dPt>
            <c:idx val="6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D-13F2-4DD0-ADF7-743F3FFCBB7A}"/>
              </c:ext>
            </c:extLst>
          </c:dPt>
          <c:dPt>
            <c:idx val="6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F-13F2-4DD0-ADF7-743F3FFCBB7A}"/>
              </c:ext>
            </c:extLst>
          </c:dPt>
          <c:dPt>
            <c:idx val="6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1-13F2-4DD0-ADF7-743F3FFCBB7A}"/>
              </c:ext>
            </c:extLst>
          </c:dPt>
          <c:dPt>
            <c:idx val="7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3-13F2-4DD0-ADF7-743F3FFCBB7A}"/>
              </c:ext>
            </c:extLst>
          </c:dPt>
          <c:dPt>
            <c:idx val="7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5-13F2-4DD0-ADF7-743F3FFCBB7A}"/>
              </c:ext>
            </c:extLst>
          </c:dPt>
          <c:dPt>
            <c:idx val="7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7-13F2-4DD0-ADF7-743F3FFCBB7A}"/>
              </c:ext>
            </c:extLst>
          </c:dPt>
          <c:dPt>
            <c:idx val="7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9-13F2-4DD0-ADF7-743F3FFCBB7A}"/>
              </c:ext>
            </c:extLst>
          </c:dPt>
          <c:dPt>
            <c:idx val="7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B-13F2-4DD0-ADF7-743F3FFCBB7A}"/>
              </c:ext>
            </c:extLst>
          </c:dPt>
          <c:dPt>
            <c:idx val="7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D-13F2-4DD0-ADF7-743F3FFCBB7A}"/>
              </c:ext>
            </c:extLst>
          </c:dPt>
          <c:dPt>
            <c:idx val="7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F-13F2-4DD0-ADF7-743F3FFCBB7A}"/>
              </c:ext>
            </c:extLst>
          </c:dPt>
          <c:dPt>
            <c:idx val="7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1-13F2-4DD0-ADF7-743F3FFCBB7A}"/>
              </c:ext>
            </c:extLst>
          </c:dPt>
          <c:dPt>
            <c:idx val="7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3-13F2-4DD0-ADF7-743F3FFCBB7A}"/>
              </c:ext>
            </c:extLst>
          </c:dPt>
          <c:dPt>
            <c:idx val="7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5-13F2-4DD0-ADF7-743F3FFCBB7A}"/>
              </c:ext>
            </c:extLst>
          </c:dPt>
          <c:dPt>
            <c:idx val="8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7-13F2-4DD0-ADF7-743F3FFCBB7A}"/>
              </c:ext>
            </c:extLst>
          </c:dPt>
          <c:dPt>
            <c:idx val="8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9-13F2-4DD0-ADF7-743F3FFCBB7A}"/>
              </c:ext>
            </c:extLst>
          </c:dPt>
          <c:dPt>
            <c:idx val="8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B-13F2-4DD0-ADF7-743F3FFCBB7A}"/>
              </c:ext>
            </c:extLst>
          </c:dPt>
          <c:dPt>
            <c:idx val="8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D-13F2-4DD0-ADF7-743F3FFCBB7A}"/>
              </c:ext>
            </c:extLst>
          </c:dPt>
          <c:dPt>
            <c:idx val="8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F-13F2-4DD0-ADF7-743F3FFCBB7A}"/>
              </c:ext>
            </c:extLst>
          </c:dPt>
          <c:dPt>
            <c:idx val="8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1-13F2-4DD0-ADF7-743F3FFCBB7A}"/>
              </c:ext>
            </c:extLst>
          </c:dPt>
          <c:dPt>
            <c:idx val="8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3-13F2-4DD0-ADF7-743F3FFCBB7A}"/>
              </c:ext>
            </c:extLst>
          </c:dPt>
          <c:dPt>
            <c:idx val="8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5-13F2-4DD0-ADF7-743F3FFCBB7A}"/>
              </c:ext>
            </c:extLst>
          </c:dPt>
          <c:dPt>
            <c:idx val="8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7-13F2-4DD0-ADF7-743F3FFCBB7A}"/>
              </c:ext>
            </c:extLst>
          </c:dPt>
          <c:dPt>
            <c:idx val="9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9-13F2-4DD0-ADF7-743F3FFCBB7A}"/>
              </c:ext>
            </c:extLst>
          </c:dPt>
          <c:dPt>
            <c:idx val="9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B-13F2-4DD0-ADF7-743F3FFCBB7A}"/>
              </c:ext>
            </c:extLst>
          </c:dPt>
          <c:dLbls>
            <c:dLbl>
              <c:idx val="12"/>
              <c:layout>
                <c:manualLayout>
                  <c:x val="-3.0564156163028741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F2-4DD0-ADF7-743F3FFCBB7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'данные-профпатологи'!$A$2:$A$95</c:f>
              <c:strCache>
                <c:ptCount val="94"/>
                <c:pt idx="0">
                  <c:v>город Москва</c:v>
                </c:pt>
                <c:pt idx="1">
                  <c:v>Воронежская обл.</c:v>
                </c:pt>
                <c:pt idx="2">
                  <c:v>Московская обл.</c:v>
                </c:pt>
                <c:pt idx="3">
                  <c:v>Курская обл.</c:v>
                </c:pt>
                <c:pt idx="4">
                  <c:v>Липецкая обл.</c:v>
                </c:pt>
                <c:pt idx="5">
                  <c:v>Рязанская обл.</c:v>
                </c:pt>
                <c:pt idx="6">
                  <c:v>Тамбовская обл.</c:v>
                </c:pt>
                <c:pt idx="7">
                  <c:v>Тульская обл.</c:v>
                </c:pt>
                <c:pt idx="8">
                  <c:v>Белгородская обл.</c:v>
                </c:pt>
                <c:pt idx="9">
                  <c:v>Тверская обл.</c:v>
                </c:pt>
                <c:pt idx="10">
                  <c:v>Брянская обл.</c:v>
                </c:pt>
                <c:pt idx="11">
                  <c:v>Костромская обл.</c:v>
                </c:pt>
                <c:pt idx="12">
                  <c:v>Владимирская обл.</c:v>
                </c:pt>
                <c:pt idx="13">
                  <c:v>Орловская обл.</c:v>
                </c:pt>
                <c:pt idx="14">
                  <c:v>Ярославская обл.</c:v>
                </c:pt>
                <c:pt idx="15">
                  <c:v>Ивановская обл.</c:v>
                </c:pt>
                <c:pt idx="16">
                  <c:v>Калужская обл.</c:v>
                </c:pt>
                <c:pt idx="17">
                  <c:v>Смоленская обл.</c:v>
                </c:pt>
                <c:pt idx="19">
                  <c:v>город Санкт - Петербург</c:v>
                </c:pt>
                <c:pt idx="20">
                  <c:v>Ленинградская обл.</c:v>
                </c:pt>
                <c:pt idx="21">
                  <c:v>Вологодская обл.</c:v>
                </c:pt>
                <c:pt idx="22">
                  <c:v>Калининградская обл.</c:v>
                </c:pt>
                <c:pt idx="23">
                  <c:v>Республика Карелия</c:v>
                </c:pt>
                <c:pt idx="24">
                  <c:v>Республика Коми</c:v>
                </c:pt>
                <c:pt idx="25">
                  <c:v>Архангельская обл.</c:v>
                </c:pt>
                <c:pt idx="26">
                  <c:v>Мурманская обл.</c:v>
                </c:pt>
                <c:pt idx="27">
                  <c:v>Новгородская обл.</c:v>
                </c:pt>
                <c:pt idx="28">
                  <c:v>Псковская обл.</c:v>
                </c:pt>
                <c:pt idx="29">
                  <c:v>Ненецкий автономный округ</c:v>
                </c:pt>
                <c:pt idx="31">
                  <c:v>Краснодарский край</c:v>
                </c:pt>
                <c:pt idx="32">
                  <c:v>Ростовская обл.</c:v>
                </c:pt>
                <c:pt idx="33">
                  <c:v>Астраханская обл.</c:v>
                </c:pt>
                <c:pt idx="34">
                  <c:v>Республика Адыгея</c:v>
                </c:pt>
                <c:pt idx="35">
                  <c:v>Республика Крым</c:v>
                </c:pt>
                <c:pt idx="36">
                  <c:v>Волгоградская обл.</c:v>
                </c:pt>
                <c:pt idx="37">
                  <c:v>Республика Калмыкия</c:v>
                </c:pt>
                <c:pt idx="38">
                  <c:v>город Севастополь</c:v>
                </c:pt>
                <c:pt idx="40">
                  <c:v>Республика Дагестан</c:v>
                </c:pt>
                <c:pt idx="41">
                  <c:v>Ставропольский край</c:v>
                </c:pt>
                <c:pt idx="42">
                  <c:v>Кабардино-Балкарская Республика</c:v>
                </c:pt>
                <c:pt idx="43">
                  <c:v>Карачаево-Черкесская Республика</c:v>
                </c:pt>
                <c:pt idx="44">
                  <c:v>Республика Северная Осетия - Алания</c:v>
                </c:pt>
                <c:pt idx="45">
                  <c:v>Республика Ингушетия</c:v>
                </c:pt>
                <c:pt idx="46">
                  <c:v>Чеченская Республика</c:v>
                </c:pt>
                <c:pt idx="48">
                  <c:v>Самарская обл.</c:v>
                </c:pt>
                <c:pt idx="49">
                  <c:v>Республика Татарстан</c:v>
                </c:pt>
                <c:pt idx="50">
                  <c:v>Оренбургская обл.</c:v>
                </c:pt>
                <c:pt idx="51">
                  <c:v>Республика Башкортостан</c:v>
                </c:pt>
                <c:pt idx="52">
                  <c:v>Чувашская Республика</c:v>
                </c:pt>
                <c:pt idx="53">
                  <c:v>Пермский край</c:v>
                </c:pt>
                <c:pt idx="54">
                  <c:v>Саратовская обл.</c:v>
                </c:pt>
                <c:pt idx="55">
                  <c:v>Республика Мордовия</c:v>
                </c:pt>
                <c:pt idx="56">
                  <c:v>Удмуртская Республика</c:v>
                </c:pt>
                <c:pt idx="57">
                  <c:v>Нижегородская обл.</c:v>
                </c:pt>
                <c:pt idx="58">
                  <c:v>Кировская обл.</c:v>
                </c:pt>
                <c:pt idx="59">
                  <c:v>Пензенская обл.</c:v>
                </c:pt>
                <c:pt idx="60">
                  <c:v>Ульяновская обл.</c:v>
                </c:pt>
                <c:pt idx="61">
                  <c:v>Республика Марий Эл</c:v>
                </c:pt>
                <c:pt idx="63">
                  <c:v>Ханты-Мансийский АО</c:v>
                </c:pt>
                <c:pt idx="64">
                  <c:v>Челябинская обл.</c:v>
                </c:pt>
                <c:pt idx="65">
                  <c:v>Тюменская область </c:v>
                </c:pt>
                <c:pt idx="66">
                  <c:v>Свердловская обл.</c:v>
                </c:pt>
                <c:pt idx="67">
                  <c:v>Ямало-Hенецкий АО</c:v>
                </c:pt>
                <c:pt idx="68">
                  <c:v>Курганская обл.</c:v>
                </c:pt>
                <c:pt idx="70">
                  <c:v>Кемеровская обл.</c:v>
                </c:pt>
                <c:pt idx="71">
                  <c:v>Красноярский край</c:v>
                </c:pt>
                <c:pt idx="72">
                  <c:v>Омская область</c:v>
                </c:pt>
                <c:pt idx="73">
                  <c:v>Иркутская область</c:v>
                </c:pt>
                <c:pt idx="74">
                  <c:v>Новосибирская обл.</c:v>
                </c:pt>
                <c:pt idx="75">
                  <c:v>Республика Хакасия</c:v>
                </c:pt>
                <c:pt idx="76">
                  <c:v>Алтайский край</c:v>
                </c:pt>
                <c:pt idx="77">
                  <c:v>Томская обл.</c:v>
                </c:pt>
                <c:pt idx="78">
                  <c:v>Республика Алтай</c:v>
                </c:pt>
                <c:pt idx="79">
                  <c:v>Республика Тыва</c:v>
                </c:pt>
                <c:pt idx="81">
                  <c:v>Республика Саха (Якутия)</c:v>
                </c:pt>
                <c:pt idx="82">
                  <c:v>Приморский край</c:v>
                </c:pt>
                <c:pt idx="83">
                  <c:v>Камчатский край</c:v>
                </c:pt>
                <c:pt idx="84">
                  <c:v>Амурская обл.</c:v>
                </c:pt>
                <c:pt idx="85">
                  <c:v>Республика Бурятия</c:v>
                </c:pt>
                <c:pt idx="86">
                  <c:v>Забайкальский край</c:v>
                </c:pt>
                <c:pt idx="87">
                  <c:v>Хабаровский край</c:v>
                </c:pt>
                <c:pt idx="88">
                  <c:v>Еврейская автономная область</c:v>
                </c:pt>
                <c:pt idx="89">
                  <c:v>Магаданская обл.</c:v>
                </c:pt>
                <c:pt idx="90">
                  <c:v>Сахалинская обл.</c:v>
                </c:pt>
                <c:pt idx="91">
                  <c:v>Чукотский автономный округ</c:v>
                </c:pt>
                <c:pt idx="93">
                  <c:v>Главное медицинское управление Управления делами Президента</c:v>
                </c:pt>
              </c:strCache>
            </c:strRef>
          </c:cat>
          <c:val>
            <c:numRef>
              <c:f>'данные-профпатологи'!$B$2:$B$95</c:f>
              <c:numCache>
                <c:formatCode>0.0</c:formatCode>
                <c:ptCount val="94"/>
                <c:pt idx="0">
                  <c:v>26</c:v>
                </c:pt>
                <c:pt idx="1">
                  <c:v>13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14</c:v>
                </c:pt>
                <c:pt idx="20">
                  <c:v>12</c:v>
                </c:pt>
                <c:pt idx="21">
                  <c:v>11</c:v>
                </c:pt>
                <c:pt idx="22">
                  <c:v>6</c:v>
                </c:pt>
                <c:pt idx="23">
                  <c:v>5</c:v>
                </c:pt>
                <c:pt idx="24">
                  <c:v>4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1">
                  <c:v>27</c:v>
                </c:pt>
                <c:pt idx="32">
                  <c:v>14</c:v>
                </c:pt>
                <c:pt idx="33">
                  <c:v>7</c:v>
                </c:pt>
                <c:pt idx="34">
                  <c:v>6</c:v>
                </c:pt>
                <c:pt idx="35">
                  <c:v>4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40">
                  <c:v>9</c:v>
                </c:pt>
                <c:pt idx="41">
                  <c:v>4</c:v>
                </c:pt>
                <c:pt idx="42">
                  <c:v>3</c:v>
                </c:pt>
                <c:pt idx="43">
                  <c:v>3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8">
                  <c:v>20</c:v>
                </c:pt>
                <c:pt idx="49">
                  <c:v>20</c:v>
                </c:pt>
                <c:pt idx="50">
                  <c:v>17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12</c:v>
                </c:pt>
                <c:pt idx="55">
                  <c:v>10</c:v>
                </c:pt>
                <c:pt idx="56">
                  <c:v>9</c:v>
                </c:pt>
                <c:pt idx="57">
                  <c:v>9</c:v>
                </c:pt>
                <c:pt idx="58">
                  <c:v>7</c:v>
                </c:pt>
                <c:pt idx="59">
                  <c:v>6</c:v>
                </c:pt>
                <c:pt idx="60">
                  <c:v>6</c:v>
                </c:pt>
                <c:pt idx="61">
                  <c:v>1</c:v>
                </c:pt>
                <c:pt idx="63">
                  <c:v>32</c:v>
                </c:pt>
                <c:pt idx="64">
                  <c:v>14</c:v>
                </c:pt>
                <c:pt idx="65">
                  <c:v>13</c:v>
                </c:pt>
                <c:pt idx="66">
                  <c:v>12</c:v>
                </c:pt>
                <c:pt idx="67">
                  <c:v>3</c:v>
                </c:pt>
                <c:pt idx="68">
                  <c:v>2</c:v>
                </c:pt>
                <c:pt idx="70">
                  <c:v>23</c:v>
                </c:pt>
                <c:pt idx="71">
                  <c:v>20</c:v>
                </c:pt>
                <c:pt idx="72">
                  <c:v>18</c:v>
                </c:pt>
                <c:pt idx="73">
                  <c:v>12</c:v>
                </c:pt>
                <c:pt idx="74">
                  <c:v>6</c:v>
                </c:pt>
                <c:pt idx="75">
                  <c:v>4</c:v>
                </c:pt>
                <c:pt idx="76">
                  <c:v>4</c:v>
                </c:pt>
                <c:pt idx="77">
                  <c:v>2</c:v>
                </c:pt>
                <c:pt idx="78">
                  <c:v>1</c:v>
                </c:pt>
                <c:pt idx="79">
                  <c:v>0</c:v>
                </c:pt>
                <c:pt idx="81">
                  <c:v>16</c:v>
                </c:pt>
                <c:pt idx="82">
                  <c:v>15</c:v>
                </c:pt>
                <c:pt idx="83">
                  <c:v>7</c:v>
                </c:pt>
                <c:pt idx="84">
                  <c:v>6</c:v>
                </c:pt>
                <c:pt idx="85">
                  <c:v>6</c:v>
                </c:pt>
                <c:pt idx="86">
                  <c:v>5</c:v>
                </c:pt>
                <c:pt idx="87">
                  <c:v>5</c:v>
                </c:pt>
                <c:pt idx="88">
                  <c:v>2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C-13F2-4DD0-ADF7-743F3FFCB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2107040"/>
        <c:axId val="129771136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4472C4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'данные-профпатологи'!$A$2:$A$95</c:f>
              <c:strCache>
                <c:ptCount val="94"/>
                <c:pt idx="0">
                  <c:v>город Москва</c:v>
                </c:pt>
                <c:pt idx="1">
                  <c:v>Воронежская обл.</c:v>
                </c:pt>
                <c:pt idx="2">
                  <c:v>Московская обл.</c:v>
                </c:pt>
                <c:pt idx="3">
                  <c:v>Курская обл.</c:v>
                </c:pt>
                <c:pt idx="4">
                  <c:v>Липецкая обл.</c:v>
                </c:pt>
                <c:pt idx="5">
                  <c:v>Рязанская обл.</c:v>
                </c:pt>
                <c:pt idx="6">
                  <c:v>Тамбовская обл.</c:v>
                </c:pt>
                <c:pt idx="7">
                  <c:v>Тульская обл.</c:v>
                </c:pt>
                <c:pt idx="8">
                  <c:v>Белгородская обл.</c:v>
                </c:pt>
                <c:pt idx="9">
                  <c:v>Тверская обл.</c:v>
                </c:pt>
                <c:pt idx="10">
                  <c:v>Брянская обл.</c:v>
                </c:pt>
                <c:pt idx="11">
                  <c:v>Костромская обл.</c:v>
                </c:pt>
                <c:pt idx="12">
                  <c:v>Владимирская обл.</c:v>
                </c:pt>
                <c:pt idx="13">
                  <c:v>Орловская обл.</c:v>
                </c:pt>
                <c:pt idx="14">
                  <c:v>Ярославская обл.</c:v>
                </c:pt>
                <c:pt idx="15">
                  <c:v>Ивановская обл.</c:v>
                </c:pt>
                <c:pt idx="16">
                  <c:v>Калужская обл.</c:v>
                </c:pt>
                <c:pt idx="17">
                  <c:v>Смоленская обл.</c:v>
                </c:pt>
                <c:pt idx="19">
                  <c:v>город Санкт - Петербург</c:v>
                </c:pt>
                <c:pt idx="20">
                  <c:v>Ленинградская обл.</c:v>
                </c:pt>
                <c:pt idx="21">
                  <c:v>Вологодская обл.</c:v>
                </c:pt>
                <c:pt idx="22">
                  <c:v>Калининградская обл.</c:v>
                </c:pt>
                <c:pt idx="23">
                  <c:v>Республика Карелия</c:v>
                </c:pt>
                <c:pt idx="24">
                  <c:v>Республика Коми</c:v>
                </c:pt>
                <c:pt idx="25">
                  <c:v>Архангельская обл.</c:v>
                </c:pt>
                <c:pt idx="26">
                  <c:v>Мурманская обл.</c:v>
                </c:pt>
                <c:pt idx="27">
                  <c:v>Новгородская обл.</c:v>
                </c:pt>
                <c:pt idx="28">
                  <c:v>Псковская обл.</c:v>
                </c:pt>
                <c:pt idx="29">
                  <c:v>Ненецкий автономный округ</c:v>
                </c:pt>
                <c:pt idx="31">
                  <c:v>Краснодарский край</c:v>
                </c:pt>
                <c:pt idx="32">
                  <c:v>Ростовская обл.</c:v>
                </c:pt>
                <c:pt idx="33">
                  <c:v>Астраханская обл.</c:v>
                </c:pt>
                <c:pt idx="34">
                  <c:v>Республика Адыгея</c:v>
                </c:pt>
                <c:pt idx="35">
                  <c:v>Республика Крым</c:v>
                </c:pt>
                <c:pt idx="36">
                  <c:v>Волгоградская обл.</c:v>
                </c:pt>
                <c:pt idx="37">
                  <c:v>Республика Калмыкия</c:v>
                </c:pt>
                <c:pt idx="38">
                  <c:v>город Севастополь</c:v>
                </c:pt>
                <c:pt idx="40">
                  <c:v>Республика Дагестан</c:v>
                </c:pt>
                <c:pt idx="41">
                  <c:v>Ставропольский край</c:v>
                </c:pt>
                <c:pt idx="42">
                  <c:v>Кабардино-Балкарская Республика</c:v>
                </c:pt>
                <c:pt idx="43">
                  <c:v>Карачаево-Черкесская Республика</c:v>
                </c:pt>
                <c:pt idx="44">
                  <c:v>Республика Северная Осетия - Алания</c:v>
                </c:pt>
                <c:pt idx="45">
                  <c:v>Республика Ингушетия</c:v>
                </c:pt>
                <c:pt idx="46">
                  <c:v>Чеченская Республика</c:v>
                </c:pt>
                <c:pt idx="48">
                  <c:v>Самарская обл.</c:v>
                </c:pt>
                <c:pt idx="49">
                  <c:v>Республика Татарстан</c:v>
                </c:pt>
                <c:pt idx="50">
                  <c:v>Оренбургская обл.</c:v>
                </c:pt>
                <c:pt idx="51">
                  <c:v>Республика Башкортостан</c:v>
                </c:pt>
                <c:pt idx="52">
                  <c:v>Чувашская Республика</c:v>
                </c:pt>
                <c:pt idx="53">
                  <c:v>Пермский край</c:v>
                </c:pt>
                <c:pt idx="54">
                  <c:v>Саратовская обл.</c:v>
                </c:pt>
                <c:pt idx="55">
                  <c:v>Республика Мордовия</c:v>
                </c:pt>
                <c:pt idx="56">
                  <c:v>Удмуртская Республика</c:v>
                </c:pt>
                <c:pt idx="57">
                  <c:v>Нижегородская обл.</c:v>
                </c:pt>
                <c:pt idx="58">
                  <c:v>Кировская обл.</c:v>
                </c:pt>
                <c:pt idx="59">
                  <c:v>Пензенская обл.</c:v>
                </c:pt>
                <c:pt idx="60">
                  <c:v>Ульяновская обл.</c:v>
                </c:pt>
                <c:pt idx="61">
                  <c:v>Республика Марий Эл</c:v>
                </c:pt>
                <c:pt idx="63">
                  <c:v>Ханты-Мансийский АО</c:v>
                </c:pt>
                <c:pt idx="64">
                  <c:v>Челябинская обл.</c:v>
                </c:pt>
                <c:pt idx="65">
                  <c:v>Тюменская область </c:v>
                </c:pt>
                <c:pt idx="66">
                  <c:v>Свердловская обл.</c:v>
                </c:pt>
                <c:pt idx="67">
                  <c:v>Ямало-Hенецкий АО</c:v>
                </c:pt>
                <c:pt idx="68">
                  <c:v>Курганская обл.</c:v>
                </c:pt>
                <c:pt idx="70">
                  <c:v>Кемеровская обл.</c:v>
                </c:pt>
                <c:pt idx="71">
                  <c:v>Красноярский край</c:v>
                </c:pt>
                <c:pt idx="72">
                  <c:v>Омская область</c:v>
                </c:pt>
                <c:pt idx="73">
                  <c:v>Иркутская область</c:v>
                </c:pt>
                <c:pt idx="74">
                  <c:v>Новосибирская обл.</c:v>
                </c:pt>
                <c:pt idx="75">
                  <c:v>Республика Хакасия</c:v>
                </c:pt>
                <c:pt idx="76">
                  <c:v>Алтайский край</c:v>
                </c:pt>
                <c:pt idx="77">
                  <c:v>Томская обл.</c:v>
                </c:pt>
                <c:pt idx="78">
                  <c:v>Республика Алтай</c:v>
                </c:pt>
                <c:pt idx="79">
                  <c:v>Республика Тыва</c:v>
                </c:pt>
                <c:pt idx="81">
                  <c:v>Республика Саха (Якутия)</c:v>
                </c:pt>
                <c:pt idx="82">
                  <c:v>Приморский край</c:v>
                </c:pt>
                <c:pt idx="83">
                  <c:v>Камчатский край</c:v>
                </c:pt>
                <c:pt idx="84">
                  <c:v>Амурская обл.</c:v>
                </c:pt>
                <c:pt idx="85">
                  <c:v>Республика Бурятия</c:v>
                </c:pt>
                <c:pt idx="86">
                  <c:v>Забайкальский край</c:v>
                </c:pt>
                <c:pt idx="87">
                  <c:v>Хабаровский край</c:v>
                </c:pt>
                <c:pt idx="88">
                  <c:v>Еврейская автономная область</c:v>
                </c:pt>
                <c:pt idx="89">
                  <c:v>Магаданская обл.</c:v>
                </c:pt>
                <c:pt idx="90">
                  <c:v>Сахалинская обл.</c:v>
                </c:pt>
                <c:pt idx="91">
                  <c:v>Чукотский автономный округ</c:v>
                </c:pt>
                <c:pt idx="93">
                  <c:v>Главное медицинское управление Управления делами Президента</c:v>
                </c:pt>
              </c:strCache>
            </c:strRef>
          </c:cat>
          <c:val>
            <c:numRef>
              <c:f>'данные-профпатологи'!$C$2:$C$95</c:f>
              <c:numCache>
                <c:formatCode>0.0</c:formatCode>
                <c:ptCount val="94"/>
                <c:pt idx="0">
                  <c:v>648</c:v>
                </c:pt>
                <c:pt idx="1">
                  <c:v>648</c:v>
                </c:pt>
                <c:pt idx="2">
                  <c:v>648</c:v>
                </c:pt>
                <c:pt idx="3">
                  <c:v>648</c:v>
                </c:pt>
                <c:pt idx="4">
                  <c:v>648</c:v>
                </c:pt>
                <c:pt idx="5">
                  <c:v>648</c:v>
                </c:pt>
                <c:pt idx="6">
                  <c:v>648</c:v>
                </c:pt>
                <c:pt idx="7">
                  <c:v>648</c:v>
                </c:pt>
                <c:pt idx="8">
                  <c:v>648</c:v>
                </c:pt>
                <c:pt idx="9">
                  <c:v>648</c:v>
                </c:pt>
                <c:pt idx="10">
                  <c:v>648</c:v>
                </c:pt>
                <c:pt idx="11">
                  <c:v>648</c:v>
                </c:pt>
                <c:pt idx="12">
                  <c:v>648</c:v>
                </c:pt>
                <c:pt idx="13">
                  <c:v>648</c:v>
                </c:pt>
                <c:pt idx="14">
                  <c:v>648</c:v>
                </c:pt>
                <c:pt idx="15">
                  <c:v>648</c:v>
                </c:pt>
                <c:pt idx="16">
                  <c:v>648</c:v>
                </c:pt>
                <c:pt idx="17">
                  <c:v>648</c:v>
                </c:pt>
                <c:pt idx="18">
                  <c:v>648</c:v>
                </c:pt>
                <c:pt idx="19">
                  <c:v>648</c:v>
                </c:pt>
                <c:pt idx="20">
                  <c:v>648</c:v>
                </c:pt>
                <c:pt idx="21">
                  <c:v>648</c:v>
                </c:pt>
                <c:pt idx="22">
                  <c:v>648</c:v>
                </c:pt>
                <c:pt idx="23">
                  <c:v>648</c:v>
                </c:pt>
                <c:pt idx="24">
                  <c:v>648</c:v>
                </c:pt>
                <c:pt idx="25">
                  <c:v>648</c:v>
                </c:pt>
                <c:pt idx="26">
                  <c:v>648</c:v>
                </c:pt>
                <c:pt idx="27">
                  <c:v>648</c:v>
                </c:pt>
                <c:pt idx="28">
                  <c:v>648</c:v>
                </c:pt>
                <c:pt idx="29">
                  <c:v>648</c:v>
                </c:pt>
                <c:pt idx="30">
                  <c:v>648</c:v>
                </c:pt>
                <c:pt idx="31">
                  <c:v>648</c:v>
                </c:pt>
                <c:pt idx="32">
                  <c:v>648</c:v>
                </c:pt>
                <c:pt idx="33">
                  <c:v>648</c:v>
                </c:pt>
                <c:pt idx="34">
                  <c:v>648</c:v>
                </c:pt>
                <c:pt idx="35">
                  <c:v>648</c:v>
                </c:pt>
                <c:pt idx="36">
                  <c:v>648</c:v>
                </c:pt>
                <c:pt idx="37">
                  <c:v>648</c:v>
                </c:pt>
                <c:pt idx="38">
                  <c:v>648</c:v>
                </c:pt>
                <c:pt idx="39">
                  <c:v>648</c:v>
                </c:pt>
                <c:pt idx="40">
                  <c:v>648</c:v>
                </c:pt>
                <c:pt idx="41">
                  <c:v>648</c:v>
                </c:pt>
                <c:pt idx="42">
                  <c:v>648</c:v>
                </c:pt>
                <c:pt idx="43">
                  <c:v>648</c:v>
                </c:pt>
                <c:pt idx="44">
                  <c:v>648</c:v>
                </c:pt>
                <c:pt idx="45">
                  <c:v>648</c:v>
                </c:pt>
                <c:pt idx="46">
                  <c:v>648</c:v>
                </c:pt>
                <c:pt idx="47">
                  <c:v>648</c:v>
                </c:pt>
                <c:pt idx="48">
                  <c:v>648</c:v>
                </c:pt>
                <c:pt idx="49">
                  <c:v>648</c:v>
                </c:pt>
                <c:pt idx="50">
                  <c:v>648</c:v>
                </c:pt>
                <c:pt idx="51">
                  <c:v>648</c:v>
                </c:pt>
                <c:pt idx="52">
                  <c:v>648</c:v>
                </c:pt>
                <c:pt idx="53">
                  <c:v>648</c:v>
                </c:pt>
                <c:pt idx="54">
                  <c:v>648</c:v>
                </c:pt>
                <c:pt idx="55">
                  <c:v>648</c:v>
                </c:pt>
                <c:pt idx="56">
                  <c:v>648</c:v>
                </c:pt>
                <c:pt idx="57">
                  <c:v>648</c:v>
                </c:pt>
                <c:pt idx="58">
                  <c:v>648</c:v>
                </c:pt>
                <c:pt idx="59">
                  <c:v>648</c:v>
                </c:pt>
                <c:pt idx="60">
                  <c:v>648</c:v>
                </c:pt>
                <c:pt idx="61">
                  <c:v>648</c:v>
                </c:pt>
                <c:pt idx="62">
                  <c:v>648</c:v>
                </c:pt>
                <c:pt idx="63">
                  <c:v>648</c:v>
                </c:pt>
                <c:pt idx="64">
                  <c:v>648</c:v>
                </c:pt>
                <c:pt idx="65">
                  <c:v>648</c:v>
                </c:pt>
                <c:pt idx="66">
                  <c:v>648</c:v>
                </c:pt>
                <c:pt idx="67">
                  <c:v>648</c:v>
                </c:pt>
                <c:pt idx="68">
                  <c:v>648</c:v>
                </c:pt>
                <c:pt idx="69">
                  <c:v>648</c:v>
                </c:pt>
                <c:pt idx="70">
                  <c:v>648</c:v>
                </c:pt>
                <c:pt idx="71">
                  <c:v>648</c:v>
                </c:pt>
                <c:pt idx="72">
                  <c:v>648</c:v>
                </c:pt>
                <c:pt idx="73">
                  <c:v>648</c:v>
                </c:pt>
                <c:pt idx="74">
                  <c:v>648</c:v>
                </c:pt>
                <c:pt idx="75">
                  <c:v>648</c:v>
                </c:pt>
                <c:pt idx="76">
                  <c:v>648</c:v>
                </c:pt>
                <c:pt idx="77">
                  <c:v>648</c:v>
                </c:pt>
                <c:pt idx="78">
                  <c:v>648</c:v>
                </c:pt>
                <c:pt idx="79">
                  <c:v>648</c:v>
                </c:pt>
                <c:pt idx="81">
                  <c:v>648</c:v>
                </c:pt>
                <c:pt idx="82">
                  <c:v>648</c:v>
                </c:pt>
                <c:pt idx="83">
                  <c:v>648</c:v>
                </c:pt>
                <c:pt idx="84">
                  <c:v>648</c:v>
                </c:pt>
                <c:pt idx="85">
                  <c:v>648</c:v>
                </c:pt>
                <c:pt idx="86">
                  <c:v>648</c:v>
                </c:pt>
                <c:pt idx="87">
                  <c:v>648</c:v>
                </c:pt>
                <c:pt idx="88">
                  <c:v>648</c:v>
                </c:pt>
                <c:pt idx="89">
                  <c:v>648</c:v>
                </c:pt>
                <c:pt idx="90">
                  <c:v>648</c:v>
                </c:pt>
                <c:pt idx="91">
                  <c:v>648</c:v>
                </c:pt>
                <c:pt idx="92">
                  <c:v>648</c:v>
                </c:pt>
                <c:pt idx="93">
                  <c:v>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13F2-4DD0-ADF7-743F3FFCB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2107040"/>
        <c:axId val="129771136"/>
      </c:lineChart>
      <c:catAx>
        <c:axId val="3221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71136"/>
        <c:crosses val="autoZero"/>
        <c:auto val="1"/>
        <c:lblAlgn val="ctr"/>
        <c:lblOffset val="100"/>
        <c:noMultiLvlLbl val="0"/>
      </c:catAx>
      <c:valAx>
        <c:axId val="12977113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0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70029527559047E-2"/>
          <c:y val="1.4575226483786301E-2"/>
          <c:w val="0.9219133038057743"/>
          <c:h val="0.56634628735924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профессиональной заболеваемости (на 10 000 работников)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4.16666666666670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3-4207-9B43-BDCC0F32E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Кемеровская обл.</c:v>
                </c:pt>
                <c:pt idx="1">
                  <c:v>Магаданская обл.</c:v>
                </c:pt>
                <c:pt idx="2">
                  <c:v>Чукотский АО</c:v>
                </c:pt>
                <c:pt idx="3">
                  <c:v>Челябинская обл.</c:v>
                </c:pt>
                <c:pt idx="4">
                  <c:v>Респ. Хакасия</c:v>
                </c:pt>
                <c:pt idx="5">
                  <c:v>Респ. Саха (Якутия)</c:v>
                </c:pt>
                <c:pt idx="6">
                  <c:v>Мурманская обл.</c:v>
                </c:pt>
                <c:pt idx="7">
                  <c:v>Приморский край</c:v>
                </c:pt>
                <c:pt idx="8">
                  <c:v>Иркутская обл.</c:v>
                </c:pt>
                <c:pt idx="9">
                  <c:v>Респ. Бурятия</c:v>
                </c:pt>
                <c:pt idx="10">
                  <c:v>Еврейская АО</c:v>
                </c:pt>
                <c:pt idx="11">
                  <c:v>Респ. Карелия</c:v>
                </c:pt>
                <c:pt idx="12">
                  <c:v>Хабаровский край</c:v>
                </c:pt>
                <c:pt idx="13">
                  <c:v>Респ. Татарстан</c:v>
                </c:pt>
                <c:pt idx="14">
                  <c:v>Респ. Коми</c:v>
                </c:pt>
                <c:pt idx="15">
                  <c:v>Оренбургская обл.</c:v>
                </c:pt>
                <c:pt idx="16">
                  <c:v>Белгородская обл.</c:v>
                </c:pt>
                <c:pt idx="17">
                  <c:v>Самарская обл.</c:v>
                </c:pt>
                <c:pt idx="18">
                  <c:v>Ростовская обл.</c:v>
                </c:pt>
                <c:pt idx="19">
                  <c:v>Красноярский край</c:v>
                </c:pt>
                <c:pt idx="20">
                  <c:v>Алтайский край</c:v>
                </c:pt>
                <c:pt idx="21">
                  <c:v>Кабардино-Балкарская Респ. </c:v>
                </c:pt>
                <c:pt idx="22">
                  <c:v>Респ. Северная Осетия – Алания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7.37</c:v>
                </c:pt>
                <c:pt idx="1">
                  <c:v>2.2599999999999998</c:v>
                </c:pt>
                <c:pt idx="2">
                  <c:v>3.36</c:v>
                </c:pt>
                <c:pt idx="3">
                  <c:v>1.37</c:v>
                </c:pt>
                <c:pt idx="4">
                  <c:v>9.01</c:v>
                </c:pt>
                <c:pt idx="5">
                  <c:v>10.77</c:v>
                </c:pt>
                <c:pt idx="6">
                  <c:v>5.49</c:v>
                </c:pt>
                <c:pt idx="7">
                  <c:v>1.1299999999999999</c:v>
                </c:pt>
                <c:pt idx="8">
                  <c:v>2.84</c:v>
                </c:pt>
                <c:pt idx="9">
                  <c:v>3.21</c:v>
                </c:pt>
                <c:pt idx="10">
                  <c:v>0</c:v>
                </c:pt>
                <c:pt idx="11">
                  <c:v>2.12</c:v>
                </c:pt>
                <c:pt idx="12">
                  <c:v>1.6</c:v>
                </c:pt>
                <c:pt idx="13">
                  <c:v>1.74</c:v>
                </c:pt>
                <c:pt idx="14">
                  <c:v>5.32</c:v>
                </c:pt>
                <c:pt idx="15">
                  <c:v>1.74</c:v>
                </c:pt>
                <c:pt idx="16">
                  <c:v>1.9</c:v>
                </c:pt>
                <c:pt idx="17">
                  <c:v>1.08</c:v>
                </c:pt>
                <c:pt idx="18">
                  <c:v>1.88</c:v>
                </c:pt>
                <c:pt idx="19">
                  <c:v>1.78</c:v>
                </c:pt>
                <c:pt idx="20">
                  <c:v>1.83</c:v>
                </c:pt>
                <c:pt idx="21">
                  <c:v>0</c:v>
                </c:pt>
                <c:pt idx="22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9-4179-9ABB-2E708A9802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работников, занятых на работах с вредными и (или) опасными условиями труда, 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Кемеровская обл.</c:v>
                </c:pt>
                <c:pt idx="1">
                  <c:v>Магаданская обл.</c:v>
                </c:pt>
                <c:pt idx="2">
                  <c:v>Чукотский АО</c:v>
                </c:pt>
                <c:pt idx="3">
                  <c:v>Челябинская обл.</c:v>
                </c:pt>
                <c:pt idx="4">
                  <c:v>Респ. Хакасия</c:v>
                </c:pt>
                <c:pt idx="5">
                  <c:v>Респ. Саха (Якутия)</c:v>
                </c:pt>
                <c:pt idx="6">
                  <c:v>Мурманская обл.</c:v>
                </c:pt>
                <c:pt idx="7">
                  <c:v>Приморский край</c:v>
                </c:pt>
                <c:pt idx="8">
                  <c:v>Иркутская обл.</c:v>
                </c:pt>
                <c:pt idx="9">
                  <c:v>Респ. Бурятия</c:v>
                </c:pt>
                <c:pt idx="10">
                  <c:v>Еврейская АО</c:v>
                </c:pt>
                <c:pt idx="11">
                  <c:v>Респ. Карелия</c:v>
                </c:pt>
                <c:pt idx="12">
                  <c:v>Хабаровский край</c:v>
                </c:pt>
                <c:pt idx="13">
                  <c:v>Респ. Татарстан</c:v>
                </c:pt>
                <c:pt idx="14">
                  <c:v>Респ. Коми</c:v>
                </c:pt>
                <c:pt idx="15">
                  <c:v>Оренбургская обл.</c:v>
                </c:pt>
                <c:pt idx="16">
                  <c:v>Белгородская обл.</c:v>
                </c:pt>
                <c:pt idx="17">
                  <c:v>Самарская обл.</c:v>
                </c:pt>
                <c:pt idx="18">
                  <c:v>Ростовская обл.</c:v>
                </c:pt>
                <c:pt idx="19">
                  <c:v>Красноярский край</c:v>
                </c:pt>
                <c:pt idx="20">
                  <c:v>Алтайский край</c:v>
                </c:pt>
                <c:pt idx="21">
                  <c:v>Кабардино-Балкарская Респ. </c:v>
                </c:pt>
                <c:pt idx="22">
                  <c:v>Респ. Северная Осетия – Алания</c:v>
                </c:pt>
              </c:strCache>
            </c:strRef>
          </c:cat>
          <c:val>
            <c:numRef>
              <c:f>Лист1!$C$2:$C$24</c:f>
              <c:numCache>
                <c:formatCode>0.0</c:formatCode>
                <c:ptCount val="23"/>
                <c:pt idx="0">
                  <c:v>67.3</c:v>
                </c:pt>
                <c:pt idx="1">
                  <c:v>58.3</c:v>
                </c:pt>
                <c:pt idx="2">
                  <c:v>56.2</c:v>
                </c:pt>
                <c:pt idx="3">
                  <c:v>54.2</c:v>
                </c:pt>
                <c:pt idx="4">
                  <c:v>52.2</c:v>
                </c:pt>
                <c:pt idx="5">
                  <c:v>51.2</c:v>
                </c:pt>
                <c:pt idx="6">
                  <c:v>50.4</c:v>
                </c:pt>
                <c:pt idx="7">
                  <c:v>48.6</c:v>
                </c:pt>
                <c:pt idx="8">
                  <c:v>48.2</c:v>
                </c:pt>
                <c:pt idx="9">
                  <c:v>46.7</c:v>
                </c:pt>
                <c:pt idx="10">
                  <c:v>45.8</c:v>
                </c:pt>
                <c:pt idx="11">
                  <c:v>45.5</c:v>
                </c:pt>
                <c:pt idx="12">
                  <c:v>45.2</c:v>
                </c:pt>
                <c:pt idx="13">
                  <c:v>44.1</c:v>
                </c:pt>
                <c:pt idx="14">
                  <c:v>42.1</c:v>
                </c:pt>
                <c:pt idx="15">
                  <c:v>41.6</c:v>
                </c:pt>
                <c:pt idx="16">
                  <c:v>40.700000000000003</c:v>
                </c:pt>
                <c:pt idx="17">
                  <c:v>37.700000000000003</c:v>
                </c:pt>
                <c:pt idx="18">
                  <c:v>34</c:v>
                </c:pt>
                <c:pt idx="19">
                  <c:v>30.6</c:v>
                </c:pt>
                <c:pt idx="20">
                  <c:v>27.8</c:v>
                </c:pt>
                <c:pt idx="21">
                  <c:v>18.3</c:v>
                </c:pt>
                <c:pt idx="2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9-4179-9ABB-2E708A980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140447"/>
        <c:axId val="740139487"/>
        <c:axId val="0"/>
      </c:bar3DChart>
      <c:catAx>
        <c:axId val="74014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39487"/>
        <c:crosses val="autoZero"/>
        <c:auto val="1"/>
        <c:lblAlgn val="ctr"/>
        <c:lblOffset val="100"/>
        <c:noMultiLvlLbl val="0"/>
      </c:catAx>
      <c:valAx>
        <c:axId val="740139487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40447"/>
        <c:crosses val="autoZero"/>
        <c:crossBetween val="between"/>
        <c:majorUnit val="4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6666666666668E-3"/>
          <c:y val="0.82118777723600256"/>
          <c:w val="0.97812500000000002"/>
          <c:h val="8.4192475940507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профессиональной заболеваемости (на 10 000 работников)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6.4341327194394685E-3"/>
                  <c:y val="2.4299360467619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76-4A2A-81E0-F472A0D78917}"/>
                </c:ext>
              </c:extLst>
            </c:dLbl>
            <c:dLbl>
              <c:idx val="17"/>
              <c:layout>
                <c:manualLayout>
                  <c:x val="-4.2894218129595927E-3"/>
                  <c:y val="-7.289808140285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6-4A2A-81E0-F472A0D78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Республика Саха (Якутия)</c:v>
                </c:pt>
                <c:pt idx="1">
                  <c:v>Республика Хакасия</c:v>
                </c:pt>
                <c:pt idx="2">
                  <c:v>Кемеровская область</c:v>
                </c:pt>
                <c:pt idx="3">
                  <c:v>Мурманская область</c:v>
                </c:pt>
                <c:pt idx="4">
                  <c:v>Республика Коми</c:v>
                </c:pt>
                <c:pt idx="5">
                  <c:v>Чукотский автономный округ</c:v>
                </c:pt>
                <c:pt idx="6">
                  <c:v>Республика Бурятия</c:v>
                </c:pt>
                <c:pt idx="7">
                  <c:v>Иркутская область</c:v>
                </c:pt>
                <c:pt idx="8">
                  <c:v>Магаданская область</c:v>
                </c:pt>
                <c:pt idx="9">
                  <c:v>Республика Карелия</c:v>
                </c:pt>
                <c:pt idx="10">
                  <c:v>Белгородская область</c:v>
                </c:pt>
                <c:pt idx="11">
                  <c:v>Ростовская область</c:v>
                </c:pt>
                <c:pt idx="12">
                  <c:v>Алтайский край</c:v>
                </c:pt>
                <c:pt idx="13">
                  <c:v>Красноярский край</c:v>
                </c:pt>
                <c:pt idx="14">
                  <c:v>Республика Татарстан</c:v>
                </c:pt>
                <c:pt idx="15">
                  <c:v>Оренбургская область</c:v>
                </c:pt>
                <c:pt idx="16">
                  <c:v>Хабаровский край</c:v>
                </c:pt>
                <c:pt idx="17">
                  <c:v>Челябинская область</c:v>
                </c:pt>
                <c:pt idx="18">
                  <c:v>Республика Северная Осетия – Алания</c:v>
                </c:pt>
                <c:pt idx="19">
                  <c:v>Приморский край</c:v>
                </c:pt>
                <c:pt idx="20">
                  <c:v>Самарская область</c:v>
                </c:pt>
                <c:pt idx="21">
                  <c:v>Кабардино-Балкарская Республика </c:v>
                </c:pt>
                <c:pt idx="22">
                  <c:v>Еврейская автономная область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10.77</c:v>
                </c:pt>
                <c:pt idx="1">
                  <c:v>9.01</c:v>
                </c:pt>
                <c:pt idx="2">
                  <c:v>7.37</c:v>
                </c:pt>
                <c:pt idx="3">
                  <c:v>5.49</c:v>
                </c:pt>
                <c:pt idx="4">
                  <c:v>5.32</c:v>
                </c:pt>
                <c:pt idx="5">
                  <c:v>3.36</c:v>
                </c:pt>
                <c:pt idx="6">
                  <c:v>3.21</c:v>
                </c:pt>
                <c:pt idx="7">
                  <c:v>2.84</c:v>
                </c:pt>
                <c:pt idx="8">
                  <c:v>2.2599999999999998</c:v>
                </c:pt>
                <c:pt idx="9">
                  <c:v>2.12</c:v>
                </c:pt>
                <c:pt idx="10">
                  <c:v>1.9</c:v>
                </c:pt>
                <c:pt idx="11">
                  <c:v>1.88</c:v>
                </c:pt>
                <c:pt idx="12">
                  <c:v>1.83</c:v>
                </c:pt>
                <c:pt idx="13">
                  <c:v>1.78</c:v>
                </c:pt>
                <c:pt idx="14">
                  <c:v>1.74</c:v>
                </c:pt>
                <c:pt idx="15">
                  <c:v>1.74</c:v>
                </c:pt>
                <c:pt idx="16">
                  <c:v>1.6</c:v>
                </c:pt>
                <c:pt idx="17">
                  <c:v>1.37</c:v>
                </c:pt>
                <c:pt idx="18">
                  <c:v>1.31</c:v>
                </c:pt>
                <c:pt idx="19">
                  <c:v>1.1299999999999999</c:v>
                </c:pt>
                <c:pt idx="20">
                  <c:v>1.08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9-4179-9ABB-2E708A9802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врачей-профпатологов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6.4341327194393895E-3"/>
                  <c:y val="-4.8598720935239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2-4914-96A3-3BD2D7DD0CF4}"/>
                </c:ext>
              </c:extLst>
            </c:dLbl>
            <c:dLbl>
              <c:idx val="3"/>
              <c:layout>
                <c:manualLayout>
                  <c:x val="5.3617772661994911E-3"/>
                  <c:y val="-4.697482149567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6-4A2A-81E0-F472A0D78917}"/>
                </c:ext>
              </c:extLst>
            </c:dLbl>
            <c:dLbl>
              <c:idx val="4"/>
              <c:layout>
                <c:manualLayout>
                  <c:x val="5.3617772661994911E-3"/>
                  <c:y val="2.3487410747839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2-4914-96A3-3BD2D7DD0CF4}"/>
                </c:ext>
              </c:extLst>
            </c:dLbl>
            <c:dLbl>
              <c:idx val="18"/>
              <c:layout>
                <c:manualLayout>
                  <c:x val="4.28942181295943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76-4A2A-81E0-F472A0D78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Республика Саха (Якутия)</c:v>
                </c:pt>
                <c:pt idx="1">
                  <c:v>Республика Хакасия</c:v>
                </c:pt>
                <c:pt idx="2">
                  <c:v>Кемеровская область</c:v>
                </c:pt>
                <c:pt idx="3">
                  <c:v>Мурманская область</c:v>
                </c:pt>
                <c:pt idx="4">
                  <c:v>Республика Коми</c:v>
                </c:pt>
                <c:pt idx="5">
                  <c:v>Чукотский автономный округ</c:v>
                </c:pt>
                <c:pt idx="6">
                  <c:v>Республика Бурятия</c:v>
                </c:pt>
                <c:pt idx="7">
                  <c:v>Иркутская область</c:v>
                </c:pt>
                <c:pt idx="8">
                  <c:v>Магаданская область</c:v>
                </c:pt>
                <c:pt idx="9">
                  <c:v>Республика Карелия</c:v>
                </c:pt>
                <c:pt idx="10">
                  <c:v>Белгородская область</c:v>
                </c:pt>
                <c:pt idx="11">
                  <c:v>Ростовская область</c:v>
                </c:pt>
                <c:pt idx="12">
                  <c:v>Алтайский край</c:v>
                </c:pt>
                <c:pt idx="13">
                  <c:v>Красноярский край</c:v>
                </c:pt>
                <c:pt idx="14">
                  <c:v>Республика Татарстан</c:v>
                </c:pt>
                <c:pt idx="15">
                  <c:v>Оренбургская область</c:v>
                </c:pt>
                <c:pt idx="16">
                  <c:v>Хабаровский край</c:v>
                </c:pt>
                <c:pt idx="17">
                  <c:v>Челябинская область</c:v>
                </c:pt>
                <c:pt idx="18">
                  <c:v>Республика Северная Осетия – Алания</c:v>
                </c:pt>
                <c:pt idx="19">
                  <c:v>Приморский край</c:v>
                </c:pt>
                <c:pt idx="20">
                  <c:v>Самарская область</c:v>
                </c:pt>
                <c:pt idx="21">
                  <c:v>Кабардино-Балкарская Республика </c:v>
                </c:pt>
                <c:pt idx="22">
                  <c:v>Еврейская автономная область</c:v>
                </c:pt>
              </c:strCache>
            </c:str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16</c:v>
                </c:pt>
                <c:pt idx="1">
                  <c:v>4</c:v>
                </c:pt>
                <c:pt idx="2">
                  <c:v>23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  <c:pt idx="7">
                  <c:v>12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14</c:v>
                </c:pt>
                <c:pt idx="12">
                  <c:v>4</c:v>
                </c:pt>
                <c:pt idx="13">
                  <c:v>20</c:v>
                </c:pt>
                <c:pt idx="14">
                  <c:v>20</c:v>
                </c:pt>
                <c:pt idx="15">
                  <c:v>17</c:v>
                </c:pt>
                <c:pt idx="16">
                  <c:v>5</c:v>
                </c:pt>
                <c:pt idx="17">
                  <c:v>14</c:v>
                </c:pt>
                <c:pt idx="18">
                  <c:v>2</c:v>
                </c:pt>
                <c:pt idx="19">
                  <c:v>15</c:v>
                </c:pt>
                <c:pt idx="20">
                  <c:v>20</c:v>
                </c:pt>
                <c:pt idx="21">
                  <c:v>3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9-4179-9ABB-2E708A980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140447"/>
        <c:axId val="740139487"/>
        <c:axId val="0"/>
      </c:bar3DChart>
      <c:catAx>
        <c:axId val="74014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39487"/>
        <c:crosses val="autoZero"/>
        <c:auto val="1"/>
        <c:lblAlgn val="ctr"/>
        <c:lblOffset val="100"/>
        <c:noMultiLvlLbl val="0"/>
      </c:catAx>
      <c:valAx>
        <c:axId val="740139487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40447"/>
        <c:crosses val="autoZero"/>
        <c:crossBetween val="between"/>
        <c:majorUnit val="4"/>
        <c:min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3560638914445276E-2"/>
          <c:y val="0.92605360209318899"/>
          <c:w val="0.81602323650723529"/>
          <c:h val="4.3950224846445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95200186125655E-2"/>
          <c:y val="6.0560379415492062E-2"/>
          <c:w val="0.89268117808300729"/>
          <c:h val="0.6297411717829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-2.1321340210508709E-2"/>
                  <c:y val="-4.29499967079451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F3-4E6F-860E-9F44102B0976}"/>
                </c:ext>
              </c:extLst>
            </c:dLbl>
            <c:dLbl>
              <c:idx val="5"/>
              <c:layout>
                <c:manualLayout>
                  <c:x val="-6.65702184761185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95-47F8-86F2-7B9095FC4E39}"/>
                </c:ext>
              </c:extLst>
            </c:dLbl>
            <c:dLbl>
              <c:idx val="8"/>
              <c:layout>
                <c:manualLayout>
                  <c:x val="-5.8367205461848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3B-4339-AF53-55677C92F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УрФО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316.10000000000002</c:v>
                </c:pt>
                <c:pt idx="1">
                  <c:v>300.7</c:v>
                </c:pt>
                <c:pt idx="2">
                  <c:v>351.7</c:v>
                </c:pt>
                <c:pt idx="3">
                  <c:v>0</c:v>
                </c:pt>
                <c:pt idx="4">
                  <c:v>118.2</c:v>
                </c:pt>
                <c:pt idx="5">
                  <c:v>313.39999999999998</c:v>
                </c:pt>
                <c:pt idx="6">
                  <c:v>314.7</c:v>
                </c:pt>
                <c:pt idx="7">
                  <c:v>337.4</c:v>
                </c:pt>
                <c:pt idx="8">
                  <c:v>318.3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4C6D-B6D7-17C4545655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840785201606301E-2"/>
                  <c:y val="5.307476311730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F3-4E6F-860E-9F44102B0976}"/>
                </c:ext>
              </c:extLst>
            </c:dLbl>
            <c:dLbl>
              <c:idx val="1"/>
              <c:layout>
                <c:manualLayout>
                  <c:x val="5.3256174780894868E-3"/>
                  <c:y val="-2.14749983539725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5-47F8-86F2-7B9095FC4E39}"/>
                </c:ext>
              </c:extLst>
            </c:dLbl>
            <c:dLbl>
              <c:idx val="2"/>
              <c:layout>
                <c:manualLayout>
                  <c:x val="2.9820941837547701E-2"/>
                  <c:y val="5.307537211974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3-4E6F-860E-9F44102B0976}"/>
                </c:ext>
              </c:extLst>
            </c:dLbl>
            <c:dLbl>
              <c:idx val="4"/>
              <c:layout>
                <c:manualLayout>
                  <c:x val="1.1982639325701346E-2"/>
                  <c:y val="-4.6855083130878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95-47F8-86F2-7B9095FC4E39}"/>
                </c:ext>
              </c:extLst>
            </c:dLbl>
            <c:dLbl>
              <c:idx val="5"/>
              <c:layout>
                <c:manualLayout>
                  <c:x val="1.46643183628968E-2"/>
                  <c:y val="-1.2440577977742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F3-4E6F-860E-9F44102B0976}"/>
                </c:ext>
              </c:extLst>
            </c:dLbl>
            <c:dLbl>
              <c:idx val="6"/>
              <c:layout>
                <c:manualLayout>
                  <c:x val="1.4992451880739619E-2"/>
                  <c:y val="9.9930455250628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F3-4E6F-860E-9F44102B0976}"/>
                </c:ext>
              </c:extLst>
            </c:dLbl>
            <c:dLbl>
              <c:idx val="7"/>
              <c:layout>
                <c:manualLayout>
                  <c:x val="1.5484652157503991E-2"/>
                  <c:y val="-6.22028898887110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F3-4E6F-860E-9F44102B0976}"/>
                </c:ext>
              </c:extLst>
            </c:dLbl>
            <c:dLbl>
              <c:idx val="8"/>
              <c:layout>
                <c:manualLayout>
                  <c:x val="1.1673441092369365E-2"/>
                  <c:y val="-2.653738155865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F3-4E6F-860E-9F44102B0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</c:v>
                </c:pt>
                <c:pt idx="6">
                  <c:v>УрФО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281.39999999999998</c:v>
                </c:pt>
                <c:pt idx="1">
                  <c:v>257</c:v>
                </c:pt>
                <c:pt idx="2">
                  <c:v>337.2</c:v>
                </c:pt>
                <c:pt idx="3">
                  <c:v>0</c:v>
                </c:pt>
                <c:pt idx="4">
                  <c:v>120</c:v>
                </c:pt>
                <c:pt idx="5">
                  <c:v>286.39999999999998</c:v>
                </c:pt>
                <c:pt idx="6">
                  <c:v>300.3</c:v>
                </c:pt>
                <c:pt idx="7">
                  <c:v>279.2</c:v>
                </c:pt>
                <c:pt idx="8">
                  <c:v>271.39999999999998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E-4C6D-B6D7-17C45456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914512"/>
        <c:axId val="784909920"/>
      </c:barChart>
      <c:catAx>
        <c:axId val="784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9920"/>
        <c:crosses val="autoZero"/>
        <c:auto val="1"/>
        <c:lblAlgn val="ctr"/>
        <c:lblOffset val="100"/>
        <c:noMultiLvlLbl val="0"/>
      </c:catAx>
      <c:valAx>
        <c:axId val="784909920"/>
        <c:scaling>
          <c:orientation val="minMax"/>
          <c:max val="3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86752185975923"/>
          <c:y val="0.80820443573751566"/>
          <c:w val="0.21451967266335198"/>
          <c:h val="0.11214192293999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3727744953548E-2"/>
          <c:y val="9.5582745461919458E-2"/>
          <c:w val="0.92648477011170693"/>
          <c:h val="0.7727453236570108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1022693006995093E-2"/>
                  <c:y val="-0.42764726486167609"/>
                </c:manualLayout>
              </c:layout>
              <c:tx>
                <c:rich>
                  <a:bodyPr/>
                  <a:lstStyle/>
                  <a:p>
                    <a:fld id="{80172A1D-68F8-4C51-B39E-7AFB11233AFC}" type="VALUE"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11-4B41-BFF5-9DF6272B1CE2}"/>
                </c:ext>
              </c:extLst>
            </c:dLbl>
            <c:dLbl>
              <c:idx val="1"/>
              <c:layout>
                <c:manualLayout>
                  <c:x val="6.225823433816292E-3"/>
                  <c:y val="-0.39945785760812125"/>
                </c:manualLayout>
              </c:layout>
              <c:tx>
                <c:rich>
                  <a:bodyPr/>
                  <a:lstStyle/>
                  <a:p>
                    <a:fld id="{FAAD4F85-EA7B-44CB-812B-BA74DF1C02E3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11-4B41-BFF5-9DF6272B1CE2}"/>
                </c:ext>
              </c:extLst>
            </c:dLbl>
            <c:dLbl>
              <c:idx val="2"/>
              <c:layout>
                <c:manualLayout>
                  <c:x val="2.3264569962723934E-2"/>
                  <c:y val="-0.17455057025575479"/>
                </c:manualLayout>
              </c:layout>
              <c:tx>
                <c:rich>
                  <a:bodyPr/>
                  <a:lstStyle/>
                  <a:p>
                    <a:fld id="{9AD0AE4A-49B5-4FE1-A9E3-DE64B5244497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11-4B41-BFF5-9DF6272B1CE2}"/>
                </c:ext>
              </c:extLst>
            </c:dLbl>
            <c:dLbl>
              <c:idx val="3"/>
              <c:layout>
                <c:manualLayout>
                  <c:x val="-2.5277480054177556E-2"/>
                  <c:y val="-0.2146140327159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1-4B41-BFF5-9DF6272B1CE2}"/>
                </c:ext>
              </c:extLst>
            </c:dLbl>
            <c:dLbl>
              <c:idx val="4"/>
              <c:layout>
                <c:manualLayout>
                  <c:x val="-1.474519669827015E-2"/>
                  <c:y val="-0.39020733221084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11-4B41-BFF5-9DF6272B1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21117</c:v>
                </c:pt>
                <c:pt idx="1">
                  <c:v>20797</c:v>
                </c:pt>
                <c:pt idx="2">
                  <c:v>12290</c:v>
                </c:pt>
                <c:pt idx="3">
                  <c:v>14867</c:v>
                </c:pt>
                <c:pt idx="4">
                  <c:v>19632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11-4B41-BFF5-9DF6272B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931896"/>
        <c:axId val="784932552"/>
      </c:areaChart>
      <c:catAx>
        <c:axId val="7849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2552"/>
        <c:crosses val="autoZero"/>
        <c:auto val="1"/>
        <c:lblAlgn val="ctr"/>
        <c:lblOffset val="100"/>
        <c:noMultiLvlLbl val="0"/>
      </c:catAx>
      <c:valAx>
        <c:axId val="78493255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1896"/>
        <c:crosses val="autoZero"/>
        <c:crossBetween val="midCat"/>
        <c:majorUnit val="4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A-4878-86DE-9FA0A62F0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A-4878-86DE-9FA0A62F0C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A-4878-86DE-9FA0A62F0C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69BC47-704B-4F29-AF60-85BDE3AA6078}" type="VALUE">
                      <a:rPr lang="en-US" sz="120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5B2-4972-91C9-901F5C6C2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A-4878-86DE-9FA0A62F0C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5A-4878-86DE-9FA0A62F0C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УрФО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5A-4878-86DE-9FA0A62F0C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5A-4878-86DE-9FA0A62F0C3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C951A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A-4878-86DE-9FA0A62F0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7382400"/>
        <c:axId val="497387648"/>
        <c:axId val="0"/>
      </c:bar3DChart>
      <c:catAx>
        <c:axId val="49738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7648"/>
        <c:crosses val="autoZero"/>
        <c:auto val="1"/>
        <c:lblAlgn val="ctr"/>
        <c:lblOffset val="100"/>
        <c:noMultiLvlLbl val="0"/>
      </c:catAx>
      <c:valAx>
        <c:axId val="4973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5119194760852E-2"/>
          <c:y val="5.6561907713397433E-2"/>
          <c:w val="0.92648477011170693"/>
          <c:h val="0.7727453236570108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3.67708810783203E-3"/>
                  <c:y val="-0.36911616503004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11-4B41-BFF5-9DF6272B1CE2}"/>
                </c:ext>
              </c:extLst>
            </c:dLbl>
            <c:dLbl>
              <c:idx val="1"/>
              <c:layout>
                <c:manualLayout>
                  <c:x val="-4.3744609828181343E-3"/>
                  <c:y val="-0.36043712438703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11-4B41-BFF5-9DF6272B1CE2}"/>
                </c:ext>
              </c:extLst>
            </c:dLbl>
            <c:dLbl>
              <c:idx val="2"/>
              <c:layout>
                <c:manualLayout>
                  <c:x val="4.5785534127182111E-3"/>
                  <c:y val="-0.30136795322428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11-4B41-BFF5-9DF6272B1CE2}"/>
                </c:ext>
              </c:extLst>
            </c:dLbl>
            <c:dLbl>
              <c:idx val="3"/>
              <c:layout>
                <c:manualLayout>
                  <c:x val="-1.9570272430862404E-2"/>
                  <c:y val="-0.32679864072658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1-4B41-BFF5-9DF6272B1CE2}"/>
                </c:ext>
              </c:extLst>
            </c:dLbl>
            <c:dLbl>
              <c:idx val="4"/>
              <c:layout>
                <c:manualLayout>
                  <c:x val="-2.1744747145402673E-3"/>
                  <c:y val="-0.3950849238634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11-4B41-BFF5-9DF6272B1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858</c:v>
                </c:pt>
                <c:pt idx="1">
                  <c:v>813</c:v>
                </c:pt>
                <c:pt idx="2">
                  <c:v>596</c:v>
                </c:pt>
                <c:pt idx="3">
                  <c:v>644</c:v>
                </c:pt>
                <c:pt idx="4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11-4B41-BFF5-9DF6272B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931896"/>
        <c:axId val="784932552"/>
      </c:areaChart>
      <c:catAx>
        <c:axId val="78493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2552"/>
        <c:crosses val="autoZero"/>
        <c:auto val="1"/>
        <c:lblAlgn val="ctr"/>
        <c:lblOffset val="100"/>
        <c:noMultiLvlLbl val="0"/>
      </c:catAx>
      <c:valAx>
        <c:axId val="78493255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31896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7880341366987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5-4F1A-9CD0-08B3CF0C1762}"/>
                </c:ext>
              </c:extLst>
            </c:dLbl>
            <c:dLbl>
              <c:idx val="1"/>
              <c:layout>
                <c:manualLayout>
                  <c:x val="-2.2435110417840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5-4F1A-9CD0-08B3CF0C1762}"/>
                </c:ext>
              </c:extLst>
            </c:dLbl>
            <c:dLbl>
              <c:idx val="4"/>
              <c:layout>
                <c:manualLayout>
                  <c:x val="-9.3387528738955779E-3"/>
                  <c:y val="-4.86513041668431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5-4F1A-9CD0-08B3CF0C1762}"/>
                </c:ext>
              </c:extLst>
            </c:dLbl>
            <c:dLbl>
              <c:idx val="8"/>
              <c:layout>
                <c:manualLayout>
                  <c:x val="-5.8367205461848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5-4F1A-9CD0-08B3CF0C1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СЗФО</c:v>
                </c:pt>
                <c:pt idx="1">
                  <c:v>Архангельская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351.7</c:v>
                </c:pt>
                <c:pt idx="1">
                  <c:v>319.89999999999998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5-4F1A-9CD0-08B3CF0C17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0239378506222064E-3"/>
                  <c:y val="9.320081573293072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5-4F1A-9CD0-08B3CF0C1762}"/>
                </c:ext>
              </c:extLst>
            </c:dLbl>
            <c:dLbl>
              <c:idx val="1"/>
              <c:layout>
                <c:manualLayout>
                  <c:x val="0"/>
                  <c:y val="-1.592242893519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5-4F1A-9CD0-08B3CF0C1762}"/>
                </c:ext>
              </c:extLst>
            </c:dLbl>
            <c:dLbl>
              <c:idx val="5"/>
              <c:layout>
                <c:manualLayout>
                  <c:x val="9.3387528738955779E-3"/>
                  <c:y val="-1.061495262346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15-4F1A-9CD0-08B3CF0C1762}"/>
                </c:ext>
              </c:extLst>
            </c:dLbl>
            <c:dLbl>
              <c:idx val="6"/>
              <c:layout>
                <c:manualLayout>
                  <c:x val="7.0040646554215338E-3"/>
                  <c:y val="5.3074763117302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15-4F1A-9CD0-08B3CF0C1762}"/>
                </c:ext>
              </c:extLst>
            </c:dLbl>
            <c:dLbl>
              <c:idx val="7"/>
              <c:layout>
                <c:manualLayout>
                  <c:x val="3.5020323277108099E-3"/>
                  <c:y val="-5.3074763117302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15-4F1A-9CD0-08B3CF0C1762}"/>
                </c:ext>
              </c:extLst>
            </c:dLbl>
            <c:dLbl>
              <c:idx val="8"/>
              <c:layout>
                <c:manualLayout>
                  <c:x val="1.1673441092369365E-2"/>
                  <c:y val="-2.653738155865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5-4F1A-9CD0-08B3CF0C1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СЗФО</c:v>
                </c:pt>
                <c:pt idx="1">
                  <c:v>Архангельская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337.2</c:v>
                </c:pt>
                <c:pt idx="1">
                  <c:v>337.2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15-4F1A-9CD0-08B3CF0C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914512"/>
        <c:axId val="784909920"/>
      </c:barChart>
      <c:catAx>
        <c:axId val="784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9920"/>
        <c:crosses val="autoZero"/>
        <c:auto val="1"/>
        <c:lblAlgn val="ctr"/>
        <c:lblOffset val="100"/>
        <c:noMultiLvlLbl val="0"/>
      </c:catAx>
      <c:valAx>
        <c:axId val="784909920"/>
        <c:scaling>
          <c:orientation val="minMax"/>
          <c:max val="36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СЗФО</c:v>
                </c:pt>
                <c:pt idx="2">
                  <c:v>Архангельская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24.8</c:v>
                </c:pt>
                <c:pt idx="1">
                  <c:v>22.3</c:v>
                </c:pt>
                <c:pt idx="2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4C6D-B6D7-17C4545655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157361054809025E-3"/>
                  <c:y val="1.061495262346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4A-43B7-AA79-B1DAF6B9E06D}"/>
                </c:ext>
              </c:extLst>
            </c:dLbl>
            <c:dLbl>
              <c:idx val="2"/>
              <c:layout>
                <c:manualLayout>
                  <c:x val="-3.3236041582213535E-3"/>
                  <c:y val="5.307476311730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A-43B7-AA79-B1DAF6B9E06D}"/>
                </c:ext>
              </c:extLst>
            </c:dLbl>
            <c:dLbl>
              <c:idx val="5"/>
              <c:layout>
                <c:manualLayout>
                  <c:x val="9.9708124746641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A-43B7-AA79-B1DAF6B9E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СЗФО</c:v>
                </c:pt>
                <c:pt idx="2">
                  <c:v>Архангельская область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24.2</c:v>
                </c:pt>
                <c:pt idx="1">
                  <c:v>23.7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E-4C6D-B6D7-17C45456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914512"/>
        <c:axId val="784909920"/>
      </c:barChart>
      <c:catAx>
        <c:axId val="784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9920"/>
        <c:crosses val="autoZero"/>
        <c:auto val="1"/>
        <c:lblAlgn val="ctr"/>
        <c:lblOffset val="100"/>
        <c:noMultiLvlLbl val="0"/>
      </c:catAx>
      <c:valAx>
        <c:axId val="78490992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СЗФО</c:v>
                </c:pt>
                <c:pt idx="2">
                  <c:v>Архангельская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12.7</c:v>
                </c:pt>
                <c:pt idx="1">
                  <c:v>14.4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4C6D-B6D7-17C4545655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7.7550763691831585E-3"/>
                  <c:y val="-1.061495262346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50-4619-A3E6-F61E62B523F0}"/>
                </c:ext>
              </c:extLst>
            </c:dLbl>
            <c:dLbl>
              <c:idx val="5"/>
              <c:layout>
                <c:manualLayout>
                  <c:x val="5.5393402637022556E-3"/>
                  <c:y val="-5.307476311730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50-4619-A3E6-F61E62B523F0}"/>
                </c:ext>
              </c:extLst>
            </c:dLbl>
            <c:dLbl>
              <c:idx val="7"/>
              <c:layout>
                <c:manualLayout>
                  <c:x val="1.3294416632885414E-2"/>
                  <c:y val="-2.43256520834215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50-4619-A3E6-F61E62B52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СЗФО</c:v>
                </c:pt>
                <c:pt idx="2">
                  <c:v>Архангельская область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11.6</c:v>
                </c:pt>
                <c:pt idx="1">
                  <c:v>14.2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E-4C6D-B6D7-17C45456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914512"/>
        <c:axId val="784909920"/>
      </c:barChart>
      <c:catAx>
        <c:axId val="784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9920"/>
        <c:crosses val="autoZero"/>
        <c:auto val="1"/>
        <c:lblAlgn val="ctr"/>
        <c:lblOffset val="100"/>
        <c:noMultiLvlLbl val="0"/>
      </c:catAx>
      <c:valAx>
        <c:axId val="784909920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000" b="1" i="0" u="none" strike="noStrike" kern="1200" cap="none" spc="0" baseline="0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000" b="1" kern="1200" cap="none" spc="0" baseline="0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Результаты проведения ПМО работников, занятых на работах с вредными и (или) опасными условиями труда, в федеральных округах РФ, 2022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000" b="1" cap="none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defRPr>
            </a:pPr>
            <a:endParaRPr lang="ru-RU" sz="2000" b="1" kern="1200" cap="none" spc="0" baseline="0" dirty="0">
              <a:ln w="66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2929885767135549"/>
          <c:y val="1.52770487022455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2000" b="1" i="0" u="none" strike="noStrike" kern="1200" cap="none" spc="0" baseline="0" dirty="0">
              <a:ln w="66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647979952012448E-2"/>
          <c:y val="0.11412496354622341"/>
          <c:w val="0.92480558262397539"/>
          <c:h val="0.75806357538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 осмотрам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96761294556478E-3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6-4719-8F90-AAF8592821F2}"/>
                </c:ext>
              </c:extLst>
            </c:dLbl>
            <c:dLbl>
              <c:idx val="1"/>
              <c:layout>
                <c:manualLayout>
                  <c:x val="0"/>
                  <c:y val="-2.592592592592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6-4719-8F90-AAF8592821F2}"/>
                </c:ext>
              </c:extLst>
            </c:dLbl>
            <c:dLbl>
              <c:idx val="2"/>
              <c:layout>
                <c:manualLayout>
                  <c:x val="-3.8487680133741903E-17"/>
                  <c:y val="-2.222222222222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E6-4719-8F90-AAF8592821F2}"/>
                </c:ext>
              </c:extLst>
            </c:dLbl>
            <c:dLbl>
              <c:idx val="3"/>
              <c:layout>
                <c:manualLayout>
                  <c:x val="-6.2980567767338871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6-4719-8F90-AAF8592821F2}"/>
                </c:ext>
              </c:extLst>
            </c:dLbl>
            <c:dLbl>
              <c:idx val="4"/>
              <c:layout>
                <c:manualLayout>
                  <c:x val="-6.2980567767339643E-3"/>
                  <c:y val="-2.222222222222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E6-4719-8F90-AAF8592821F2}"/>
                </c:ext>
              </c:extLst>
            </c:dLbl>
            <c:dLbl>
              <c:idx val="5"/>
              <c:layout>
                <c:manualLayout>
                  <c:x val="-9.4470851651009078E-3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E6-4719-8F90-AAF8592821F2}"/>
                </c:ext>
              </c:extLst>
            </c:dLbl>
            <c:dLbl>
              <c:idx val="6"/>
              <c:layout>
                <c:manualLayout>
                  <c:x val="-4.1987045178225914E-3"/>
                  <c:y val="-2.037037037037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E6-4719-8F90-AAF8592821F2}"/>
                </c:ext>
              </c:extLst>
            </c:dLbl>
            <c:dLbl>
              <c:idx val="7"/>
              <c:layout>
                <c:manualLayout>
                  <c:x val="0"/>
                  <c:y val="-3.51851851851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E6-4719-8F90-AAF8592821F2}"/>
                </c:ext>
              </c:extLst>
            </c:dLbl>
            <c:dLbl>
              <c:idx val="8"/>
              <c:layout>
                <c:manualLayout>
                  <c:x val="-6.2980567767338871E-3"/>
                  <c:y val="-2.777777777777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E6-4719-8F90-AAF859282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Российская Федерация</c:v>
                </c:pt>
                <c:pt idx="1">
                  <c:v>ПФО</c:v>
                </c:pt>
                <c:pt idx="2">
                  <c:v>СФО</c:v>
                </c:pt>
                <c:pt idx="3">
                  <c:v>ЦФО</c:v>
                </c:pt>
                <c:pt idx="4">
                  <c:v>УрФО</c:v>
                </c:pt>
                <c:pt idx="5">
                  <c:v>СЗФО</c:v>
                </c:pt>
                <c:pt idx="6">
                  <c:v>ДФО</c:v>
                </c:pt>
                <c:pt idx="7">
                  <c:v>ЮФО</c:v>
                </c:pt>
                <c:pt idx="8">
                  <c:v>СКФО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3398351</c:v>
                </c:pt>
                <c:pt idx="1">
                  <c:v>819663</c:v>
                </c:pt>
                <c:pt idx="2">
                  <c:v>524990</c:v>
                </c:pt>
                <c:pt idx="3">
                  <c:v>520334</c:v>
                </c:pt>
                <c:pt idx="4">
                  <c:v>485475</c:v>
                </c:pt>
                <c:pt idx="5">
                  <c:v>376179</c:v>
                </c:pt>
                <c:pt idx="6">
                  <c:v>319434</c:v>
                </c:pt>
                <c:pt idx="7">
                  <c:v>236265</c:v>
                </c:pt>
                <c:pt idx="8">
                  <c:v>104309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9-4179-9ABB-2E708A9802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Осмотрено                                                          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14671083571576E-2"/>
                  <c:y val="-7.4074074074074077E-3"/>
                </c:manualLayout>
              </c:layout>
              <c:tx>
                <c:rich>
                  <a:bodyPr/>
                  <a:lstStyle/>
                  <a:p>
                    <a:fld id="{5B0F2C37-C521-474B-967C-90850D5B4E8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35-482B-BE52-2B1842708872}"/>
                </c:ext>
              </c:extLst>
            </c:dLbl>
            <c:dLbl>
              <c:idx val="1"/>
              <c:layout>
                <c:manualLayout>
                  <c:x val="2.8591111474778431E-2"/>
                  <c:y val="-5.5555555555555558E-3"/>
                </c:manualLayout>
              </c:layout>
              <c:tx>
                <c:rich>
                  <a:bodyPr/>
                  <a:lstStyle/>
                  <a:p>
                    <a:fld id="{09824BF5-9CEA-4659-8EF1-7EAC379189E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835-482B-BE52-2B1842708872}"/>
                </c:ext>
              </c:extLst>
            </c:dLbl>
            <c:dLbl>
              <c:idx val="2"/>
              <c:layout>
                <c:manualLayout>
                  <c:x val="1.3333333333333334E-2"/>
                  <c:y val="-6.1443932411674347E-3"/>
                </c:manualLayout>
              </c:layout>
              <c:tx>
                <c:rich>
                  <a:bodyPr/>
                  <a:lstStyle/>
                  <a:p>
                    <a:fld id="{58C42A8F-A16F-43F6-A817-18EF1497237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835-482B-BE52-2B1842708872}"/>
                </c:ext>
              </c:extLst>
            </c:dLbl>
            <c:dLbl>
              <c:idx val="3"/>
              <c:layout>
                <c:manualLayout>
                  <c:x val="8.4848484848484857E-3"/>
                  <c:y val="0"/>
                </c:manualLayout>
              </c:layout>
              <c:tx>
                <c:rich>
                  <a:bodyPr/>
                  <a:lstStyle/>
                  <a:p>
                    <a:fld id="{F605D91E-F58F-4638-A4F4-7D72C859702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835-482B-BE52-2B1842708872}"/>
                </c:ext>
              </c:extLst>
            </c:dLbl>
            <c:dLbl>
              <c:idx val="4"/>
              <c:layout>
                <c:manualLayout>
                  <c:x val="4.8484848484848042E-3"/>
                  <c:y val="-2.0481310803891826E-3"/>
                </c:manualLayout>
              </c:layout>
              <c:tx>
                <c:rich>
                  <a:bodyPr/>
                  <a:lstStyle/>
                  <a:p>
                    <a:fld id="{19361943-CF1C-4969-B2D2-F3DDC258BE6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835-482B-BE52-2B1842708872}"/>
                </c:ext>
              </c:extLst>
            </c:dLbl>
            <c:dLbl>
              <c:idx val="5"/>
              <c:layout>
                <c:manualLayout>
                  <c:x val="8.4848484848484406E-3"/>
                  <c:y val="0"/>
                </c:manualLayout>
              </c:layout>
              <c:tx>
                <c:rich>
                  <a:bodyPr/>
                  <a:lstStyle/>
                  <a:p>
                    <a:fld id="{894547F1-640E-4DB3-92B2-DABF4E4BFBF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835-482B-BE52-2B18427088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92C05AC-0DDF-4A68-8E0C-D6101B2E5E1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835-482B-BE52-2B18427088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F03161-46A6-4F90-8370-D7E070B683A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835-482B-BE52-2B1842708872}"/>
                </c:ext>
              </c:extLst>
            </c:dLbl>
            <c:dLbl>
              <c:idx val="8"/>
              <c:layout>
                <c:manualLayout>
                  <c:x val="1.583258740206811E-2"/>
                  <c:y val="-4.4444444444444578E-2"/>
                </c:manualLayout>
              </c:layout>
              <c:tx>
                <c:rich>
                  <a:bodyPr/>
                  <a:lstStyle/>
                  <a:p>
                    <a:fld id="{20388D10-E011-4D2F-ADA2-5EBFCCC4B2D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835-482B-BE52-2B184270887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35-482B-BE52-2B184270887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35-482B-BE52-2B184270887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35-482B-BE52-2B184270887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835-482B-BE52-2B184270887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35-482B-BE52-2B184270887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35-482B-BE52-2B184270887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35-482B-BE52-2B1842708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Российская Федерация</c:v>
                </c:pt>
                <c:pt idx="1">
                  <c:v>ПФО</c:v>
                </c:pt>
                <c:pt idx="2">
                  <c:v>СФО</c:v>
                </c:pt>
                <c:pt idx="3">
                  <c:v>ЦФО</c:v>
                </c:pt>
                <c:pt idx="4">
                  <c:v>УрФО</c:v>
                </c:pt>
                <c:pt idx="5">
                  <c:v>СЗФО</c:v>
                </c:pt>
                <c:pt idx="6">
                  <c:v>ДФО</c:v>
                </c:pt>
                <c:pt idx="7">
                  <c:v>ЮФО</c:v>
                </c:pt>
                <c:pt idx="8">
                  <c:v>СКФО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3269323</c:v>
                </c:pt>
                <c:pt idx="1">
                  <c:v>798529</c:v>
                </c:pt>
                <c:pt idx="2">
                  <c:v>495160</c:v>
                </c:pt>
                <c:pt idx="3">
                  <c:v>502679</c:v>
                </c:pt>
                <c:pt idx="4">
                  <c:v>462847</c:v>
                </c:pt>
                <c:pt idx="5">
                  <c:v>364417</c:v>
                </c:pt>
                <c:pt idx="6">
                  <c:v>300310</c:v>
                </c:pt>
                <c:pt idx="7">
                  <c:v>232244</c:v>
                </c:pt>
                <c:pt idx="8">
                  <c:v>102123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Лист1!$F$2:$F$19</c15:f>
                <c15:dlblRangeCache>
                  <c:ptCount val="18"/>
                  <c:pt idx="0">
                    <c:v>96,2%</c:v>
                  </c:pt>
                  <c:pt idx="1">
                    <c:v>97,4%</c:v>
                  </c:pt>
                  <c:pt idx="2">
                    <c:v>94,3%</c:v>
                  </c:pt>
                  <c:pt idx="3">
                    <c:v>96,6%</c:v>
                  </c:pt>
                  <c:pt idx="4">
                    <c:v>95,3%</c:v>
                  </c:pt>
                  <c:pt idx="5">
                    <c:v>96,9%</c:v>
                  </c:pt>
                  <c:pt idx="6">
                    <c:v>94,0%</c:v>
                  </c:pt>
                  <c:pt idx="7">
                    <c:v>98,3%</c:v>
                  </c:pt>
                  <c:pt idx="8">
                    <c:v>96,20%</c:v>
                  </c:pt>
                  <c:pt idx="10">
                    <c:v>94,10%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459-4179-9ABB-2E708A9802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Имели  противопоказания к работе        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727272727272502E-3"/>
                  <c:y val="-7.5097272084173224E-17"/>
                </c:manualLayout>
              </c:layout>
              <c:tx>
                <c:rich>
                  <a:bodyPr/>
                  <a:lstStyle/>
                  <a:p>
                    <a:fld id="{3473E76F-ECA7-407A-8EF1-022ACA27FCF8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{3473E76F-ECA7-407A-8EF1-022ACA27FCF8}</c15:txfldGUID>
                      <c15:f>Лист1!$G$2</c15:f>
                      <c15:dlblFieldTableCache>
                        <c:ptCount val="1"/>
                        <c:pt idx="0">
                          <c:v>1,6%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2-A835-482B-BE52-2B1842708872}"/>
                </c:ext>
              </c:extLst>
            </c:dLbl>
            <c:dLbl>
              <c:idx val="1"/>
              <c:layout>
                <c:manualLayout>
                  <c:x val="1.090909090909091E-2"/>
                  <c:y val="0"/>
                </c:manualLayout>
              </c:layout>
              <c:tx>
                <c:rich>
                  <a:bodyPr/>
                  <a:lstStyle/>
                  <a:p>
                    <a:fld id="{8B403345-6973-40D5-BD0B-6D9B36FAD43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A835-482B-BE52-2B1842708872}"/>
                </c:ext>
              </c:extLst>
            </c:dLbl>
            <c:dLbl>
              <c:idx val="2"/>
              <c:layout>
                <c:manualLayout>
                  <c:x val="8.4848484848484857E-3"/>
                  <c:y val="-7.5097272084173224E-17"/>
                </c:manualLayout>
              </c:layout>
              <c:tx>
                <c:rich>
                  <a:bodyPr/>
                  <a:lstStyle/>
                  <a:p>
                    <a:fld id="{5C5FE5D9-2418-43BD-9046-57B55CA5B66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A835-482B-BE52-2B1842708872}"/>
                </c:ext>
              </c:extLst>
            </c:dLbl>
            <c:dLbl>
              <c:idx val="3"/>
              <c:layout>
                <c:manualLayout>
                  <c:x val="8.4848484848484406E-3"/>
                  <c:y val="0"/>
                </c:manualLayout>
              </c:layout>
              <c:tx>
                <c:rich>
                  <a:bodyPr/>
                  <a:lstStyle/>
                  <a:p>
                    <a:fld id="{1EE28FFA-C9D4-4338-8D02-81EE6C43A5C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A835-482B-BE52-2B1842708872}"/>
                </c:ext>
              </c:extLst>
            </c:dLbl>
            <c:dLbl>
              <c:idx val="4"/>
              <c:layout>
                <c:manualLayout>
                  <c:x val="8.4848484848484857E-3"/>
                  <c:y val="-7.5097272084173224E-17"/>
                </c:manualLayout>
              </c:layout>
              <c:tx>
                <c:rich>
                  <a:bodyPr/>
                  <a:lstStyle/>
                  <a:p>
                    <a:fld id="{B2C62480-BB0C-41D4-A26F-5A21E38F3B2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A835-482B-BE52-2B1842708872}"/>
                </c:ext>
              </c:extLst>
            </c:dLbl>
            <c:dLbl>
              <c:idx val="5"/>
              <c:layout>
                <c:manualLayout>
                  <c:x val="9.6969696969697421E-3"/>
                  <c:y val="0"/>
                </c:manualLayout>
              </c:layout>
              <c:tx>
                <c:rich>
                  <a:bodyPr/>
                  <a:lstStyle/>
                  <a:p>
                    <a:fld id="{CA61EBE2-8294-4C66-B139-94CF8BB4E36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A835-482B-BE52-2B1842708872}"/>
                </c:ext>
              </c:extLst>
            </c:dLbl>
            <c:dLbl>
              <c:idx val="6"/>
              <c:layout>
                <c:manualLayout>
                  <c:x val="9.6969696969696085E-3"/>
                  <c:y val="-2.0481310803892199E-3"/>
                </c:manualLayout>
              </c:layout>
              <c:tx>
                <c:rich>
                  <a:bodyPr/>
                  <a:lstStyle/>
                  <a:p>
                    <a:fld id="{EB71B887-1C1E-44B5-ABD5-8931B21E6CD5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835-482B-BE52-2B1842708872}"/>
                </c:ext>
              </c:extLst>
            </c:dLbl>
            <c:dLbl>
              <c:idx val="7"/>
              <c:layout>
                <c:manualLayout>
                  <c:x val="4.8484848484848485E-3"/>
                  <c:y val="-7.5097272084173224E-17"/>
                </c:manualLayout>
              </c:layout>
              <c:tx>
                <c:rich>
                  <a:bodyPr/>
                  <a:lstStyle/>
                  <a:p>
                    <a:fld id="{5236378D-F71F-48EE-94C1-CD6082BAD00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A835-482B-BE52-2B1842708872}"/>
                </c:ext>
              </c:extLst>
            </c:dLbl>
            <c:dLbl>
              <c:idx val="8"/>
              <c:layout>
                <c:manualLayout>
                  <c:x val="6.0606060606059721E-3"/>
                  <c:y val="7.5097272084173224E-17"/>
                </c:manualLayout>
              </c:layout>
              <c:tx>
                <c:rich>
                  <a:bodyPr/>
                  <a:lstStyle/>
                  <a:p>
                    <a:fld id="{66F3F8BE-824E-4EA4-9DFB-E6219A1AAD0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A835-482B-BE52-2B184270887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35-482B-BE52-2B184270887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835-482B-BE52-2B184270887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835-482B-BE52-2B184270887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835-482B-BE52-2B184270887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835-482B-BE52-2B184270887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835-482B-BE52-2B184270887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835-482B-BE52-2B1842708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Российская Федерация</c:v>
                </c:pt>
                <c:pt idx="1">
                  <c:v>ПФО</c:v>
                </c:pt>
                <c:pt idx="2">
                  <c:v>СФО</c:v>
                </c:pt>
                <c:pt idx="3">
                  <c:v>ЦФО</c:v>
                </c:pt>
                <c:pt idx="4">
                  <c:v>УрФО</c:v>
                </c:pt>
                <c:pt idx="5">
                  <c:v>СЗФО</c:v>
                </c:pt>
                <c:pt idx="6">
                  <c:v>ДФО</c:v>
                </c:pt>
                <c:pt idx="7">
                  <c:v>ЮФО</c:v>
                </c:pt>
                <c:pt idx="8">
                  <c:v>СКФО</c:v>
                </c:pt>
              </c:strCache>
            </c:strRef>
          </c:cat>
          <c:val>
            <c:numRef>
              <c:f>Лист1!$D$2:$D$10</c:f>
              <c:numCache>
                <c:formatCode>#,##0</c:formatCode>
                <c:ptCount val="9"/>
                <c:pt idx="0">
                  <c:v>53448</c:v>
                </c:pt>
                <c:pt idx="1">
                  <c:v>6762</c:v>
                </c:pt>
                <c:pt idx="2">
                  <c:v>10242</c:v>
                </c:pt>
                <c:pt idx="3">
                  <c:v>7305</c:v>
                </c:pt>
                <c:pt idx="4">
                  <c:v>10961</c:v>
                </c:pt>
                <c:pt idx="5">
                  <c:v>5371</c:v>
                </c:pt>
                <c:pt idx="6">
                  <c:v>4095</c:v>
                </c:pt>
                <c:pt idx="7">
                  <c:v>6185</c:v>
                </c:pt>
                <c:pt idx="8">
                  <c:v>2479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Лист1!$G$2:$G$19</c15:f>
                <c15:dlblRangeCache>
                  <c:ptCount val="18"/>
                  <c:pt idx="0">
                    <c:v>1,6%</c:v>
                  </c:pt>
                  <c:pt idx="1">
                    <c:v>0,8%</c:v>
                  </c:pt>
                  <c:pt idx="2">
                    <c:v>2,1%</c:v>
                  </c:pt>
                  <c:pt idx="3">
                    <c:v>1,5%</c:v>
                  </c:pt>
                  <c:pt idx="4">
                    <c:v>2,4%</c:v>
                  </c:pt>
                  <c:pt idx="5">
                    <c:v>1,5%</c:v>
                  </c:pt>
                  <c:pt idx="6">
                    <c:v>1,4%</c:v>
                  </c:pt>
                  <c:pt idx="7">
                    <c:v>2,7%</c:v>
                  </c:pt>
                  <c:pt idx="8">
                    <c:v>1,60%</c:v>
                  </c:pt>
                  <c:pt idx="10">
                    <c:v>0,40%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835-482B-BE52-2B1842708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140447"/>
        <c:axId val="740139487"/>
        <c:axId val="0"/>
      </c:bar3DChart>
      <c:catAx>
        <c:axId val="74014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39487"/>
        <c:crosses val="autoZero"/>
        <c:auto val="1"/>
        <c:lblAlgn val="ctr"/>
        <c:lblOffset val="100"/>
        <c:noMultiLvlLbl val="0"/>
      </c:catAx>
      <c:valAx>
        <c:axId val="74013948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4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67575504361112"/>
          <c:y val="0.14866447944007"/>
          <c:w val="0.26322298509707853"/>
          <c:h val="0.22410265383493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2000" b="1" i="0" u="none" strike="noStrike" kern="1200" cap="none" spc="0" baseline="0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000" b="1" i="0" u="none" strike="noStrike" kern="1200" cap="none" spc="0" baseline="0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Результаты проведения ПМО работников, занятых на работах с вредными и (или) опасными условиями труда, в Северо-Западном федеральном округе, 2022 г. </a:t>
            </a:r>
          </a:p>
        </c:rich>
      </c:tx>
      <c:layout>
        <c:manualLayout>
          <c:xMode val="edge"/>
          <c:yMode val="edge"/>
          <c:x val="0.11406766732283465"/>
          <c:y val="2.1898075240594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2000" b="1" i="0" u="none" strike="noStrike" kern="1200" cap="none" spc="0" baseline="0" dirty="0">
              <a:ln w="66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 осмотрам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09700161202999E-17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10-4002-9E17-4DE6F3BC382D}"/>
                </c:ext>
              </c:extLst>
            </c:dLbl>
            <c:dLbl>
              <c:idx val="1"/>
              <c:layout>
                <c:manualLayout>
                  <c:x val="1.909700161202999E-17"/>
                  <c:y val="-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0-4002-9E17-4DE6F3BC382D}"/>
                </c:ext>
              </c:extLst>
            </c:dLbl>
            <c:dLbl>
              <c:idx val="2"/>
              <c:layout>
                <c:manualLayout>
                  <c:x val="-2.0833333333333715E-3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0-4002-9E17-4DE6F3BC382D}"/>
                </c:ext>
              </c:extLst>
            </c:dLbl>
            <c:dLbl>
              <c:idx val="3"/>
              <c:layout>
                <c:manualLayout>
                  <c:x val="4.1666666666666666E-3"/>
                  <c:y val="-3.148148148148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0-4002-9E17-4DE6F3BC382D}"/>
                </c:ext>
              </c:extLst>
            </c:dLbl>
            <c:dLbl>
              <c:idx val="4"/>
              <c:layout>
                <c:manualLayout>
                  <c:x val="-4.1666666666667429E-3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0-4002-9E17-4DE6F3BC382D}"/>
                </c:ext>
              </c:extLst>
            </c:dLbl>
            <c:dLbl>
              <c:idx val="5"/>
              <c:layout>
                <c:manualLayout>
                  <c:x val="-2.0833333333333333E-3"/>
                  <c:y val="-2.0370370370370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0-4002-9E17-4DE6F3BC382D}"/>
                </c:ext>
              </c:extLst>
            </c:dLbl>
            <c:dLbl>
              <c:idx val="6"/>
              <c:layout>
                <c:manualLayout>
                  <c:x val="-1.4583333333333334E-2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0-4002-9E17-4DE6F3BC382D}"/>
                </c:ext>
              </c:extLst>
            </c:dLbl>
            <c:dLbl>
              <c:idx val="7"/>
              <c:layout>
                <c:manualLayout>
                  <c:x val="-1.3541666666666667E-2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0-4002-9E17-4DE6F3BC382D}"/>
                </c:ext>
              </c:extLst>
            </c:dLbl>
            <c:dLbl>
              <c:idx val="8"/>
              <c:layout>
                <c:manualLayout>
                  <c:x val="-4.1666666666666666E-3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10-4002-9E17-4DE6F3BC382D}"/>
                </c:ext>
              </c:extLst>
            </c:dLbl>
            <c:dLbl>
              <c:idx val="9"/>
              <c:layout>
                <c:manualLayout>
                  <c:x val="-4.1666666666668193E-3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10-4002-9E17-4DE6F3BC382D}"/>
                </c:ext>
              </c:extLst>
            </c:dLbl>
            <c:dLbl>
              <c:idx val="10"/>
              <c:layout>
                <c:manualLayout>
                  <c:x val="-9.3749999999999997E-3"/>
                  <c:y val="-3.51851851851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10-4002-9E17-4DE6F3BC3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Вологодская обл.</c:v>
                </c:pt>
                <c:pt idx="1">
                  <c:v>Ленинградская обл.</c:v>
                </c:pt>
                <c:pt idx="2">
                  <c:v>г. Санкт - Петербург</c:v>
                </c:pt>
                <c:pt idx="3">
                  <c:v>Калининградская обл.</c:v>
                </c:pt>
                <c:pt idx="4">
                  <c:v>Республика Коми</c:v>
                </c:pt>
                <c:pt idx="5">
                  <c:v>Архангельская обл. без АО</c:v>
                </c:pt>
                <c:pt idx="6">
                  <c:v>Республика Карелия</c:v>
                </c:pt>
                <c:pt idx="7">
                  <c:v>Мурманская обл.</c:v>
                </c:pt>
                <c:pt idx="8">
                  <c:v>Новгородская обл.</c:v>
                </c:pt>
                <c:pt idx="9">
                  <c:v>Псковская обл.</c:v>
                </c:pt>
                <c:pt idx="10">
                  <c:v>Ненецкий АО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94835</c:v>
                </c:pt>
                <c:pt idx="1">
                  <c:v>53222</c:v>
                </c:pt>
                <c:pt idx="2">
                  <c:v>46151</c:v>
                </c:pt>
                <c:pt idx="3">
                  <c:v>40758</c:v>
                </c:pt>
                <c:pt idx="4">
                  <c:v>36667</c:v>
                </c:pt>
                <c:pt idx="5">
                  <c:v>30371</c:v>
                </c:pt>
                <c:pt idx="6">
                  <c:v>24749</c:v>
                </c:pt>
                <c:pt idx="7">
                  <c:v>22541</c:v>
                </c:pt>
                <c:pt idx="8">
                  <c:v>15729</c:v>
                </c:pt>
                <c:pt idx="9">
                  <c:v>8345</c:v>
                </c:pt>
                <c:pt idx="10">
                  <c:v>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9-4179-9ABB-2E708A9802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Осмотрено                                                          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72719816272946E-2"/>
                  <c:y val="-3.7037037037037038E-3"/>
                </c:manualLayout>
              </c:layout>
              <c:tx>
                <c:rich>
                  <a:bodyPr/>
                  <a:lstStyle/>
                  <a:p>
                    <a:fld id="{7ACAC071-B98B-42B5-B593-330017251FE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35-482B-BE52-2B1842708872}"/>
                </c:ext>
              </c:extLst>
            </c:dLbl>
            <c:dLbl>
              <c:idx val="1"/>
              <c:layout>
                <c:manualLayout>
                  <c:x val="9.696969696969697E-3"/>
                  <c:y val="0"/>
                </c:manualLayout>
              </c:layout>
              <c:tx>
                <c:rich>
                  <a:bodyPr/>
                  <a:lstStyle/>
                  <a:p>
                    <a:fld id="{B604C657-F142-4954-BB07-7C9C3848433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835-482B-BE52-2B1842708872}"/>
                </c:ext>
              </c:extLst>
            </c:dLbl>
            <c:dLbl>
              <c:idx val="2"/>
              <c:layout>
                <c:manualLayout>
                  <c:x val="1.3333333333333334E-2"/>
                  <c:y val="-6.1443932411674347E-3"/>
                </c:manualLayout>
              </c:layout>
              <c:tx>
                <c:rich>
                  <a:bodyPr/>
                  <a:lstStyle/>
                  <a:p>
                    <a:fld id="{1A075525-04BA-4D8B-82FD-C4AA1F6ADBC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835-482B-BE52-2B1842708872}"/>
                </c:ext>
              </c:extLst>
            </c:dLbl>
            <c:dLbl>
              <c:idx val="3"/>
              <c:layout>
                <c:manualLayout>
                  <c:x val="8.4848484848484857E-3"/>
                  <c:y val="0"/>
                </c:manualLayout>
              </c:layout>
              <c:tx>
                <c:rich>
                  <a:bodyPr/>
                  <a:lstStyle/>
                  <a:p>
                    <a:fld id="{A62517BB-A715-4155-9736-09AED3AE830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835-482B-BE52-2B1842708872}"/>
                </c:ext>
              </c:extLst>
            </c:dLbl>
            <c:dLbl>
              <c:idx val="4"/>
              <c:layout>
                <c:manualLayout>
                  <c:x val="1.5265173884514436E-2"/>
                  <c:y val="-2.2674249052201807E-4"/>
                </c:manualLayout>
              </c:layout>
              <c:tx>
                <c:rich>
                  <a:bodyPr/>
                  <a:lstStyle/>
                  <a:p>
                    <a:fld id="{7481D0DA-4730-43B7-8625-189FD668C59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835-482B-BE52-2B1842708872}"/>
                </c:ext>
              </c:extLst>
            </c:dLbl>
            <c:dLbl>
              <c:idx val="5"/>
              <c:layout>
                <c:manualLayout>
                  <c:x val="2.0984826115485487E-2"/>
                  <c:y val="-4.2632545931758532E-2"/>
                </c:manualLayout>
              </c:layout>
              <c:tx>
                <c:rich>
                  <a:bodyPr/>
                  <a:lstStyle/>
                  <a:p>
                    <a:fld id="{3A083302-D846-41E4-8781-D7F884F3107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835-482B-BE52-2B1842708872}"/>
                </c:ext>
              </c:extLst>
            </c:dLbl>
            <c:dLbl>
              <c:idx val="6"/>
              <c:layout>
                <c:manualLayout>
                  <c:x val="1.2499999999999924E-2"/>
                  <c:y val="-3.1481481481481416E-2"/>
                </c:manualLayout>
              </c:layout>
              <c:tx>
                <c:rich>
                  <a:bodyPr/>
                  <a:lstStyle/>
                  <a:p>
                    <a:fld id="{E3560783-88B3-454E-A04A-E2304FCCE00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835-482B-BE52-2B1842708872}"/>
                </c:ext>
              </c:extLst>
            </c:dLbl>
            <c:dLbl>
              <c:idx val="7"/>
              <c:layout>
                <c:manualLayout>
                  <c:x val="1.3541666666666591E-2"/>
                  <c:y val="-3.1481481481481548E-2"/>
                </c:manualLayout>
              </c:layout>
              <c:tx>
                <c:rich>
                  <a:bodyPr/>
                  <a:lstStyle/>
                  <a:p>
                    <a:fld id="{B5204062-25A6-4CB9-89E1-935B4AB7F068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835-482B-BE52-2B1842708872}"/>
                </c:ext>
              </c:extLst>
            </c:dLbl>
            <c:dLbl>
              <c:idx val="8"/>
              <c:layout>
                <c:manualLayout>
                  <c:x val="2.0984826115485564E-2"/>
                  <c:y val="-9.2592592592593958E-3"/>
                </c:manualLayout>
              </c:layout>
              <c:tx>
                <c:rich>
                  <a:bodyPr/>
                  <a:lstStyle/>
                  <a:p>
                    <a:fld id="{5B9ECD2E-303F-4777-A549-1771C08F0C6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835-482B-BE52-2B1842708872}"/>
                </c:ext>
              </c:extLst>
            </c:dLbl>
            <c:dLbl>
              <c:idx val="9"/>
              <c:layout>
                <c:manualLayout>
                  <c:x val="1.2500000000000001E-2"/>
                  <c:y val="-2.9629629629629697E-2"/>
                </c:manualLayout>
              </c:layout>
              <c:tx>
                <c:rich>
                  <a:bodyPr/>
                  <a:lstStyle/>
                  <a:p>
                    <a:fld id="{4531A034-8773-4F89-AEB6-8D611A82C03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835-482B-BE52-2B1842708872}"/>
                </c:ext>
              </c:extLst>
            </c:dLbl>
            <c:dLbl>
              <c:idx val="10"/>
              <c:layout>
                <c:manualLayout>
                  <c:x val="7.2916666666666668E-3"/>
                  <c:y val="-2.5925925925925925E-2"/>
                </c:manualLayout>
              </c:layout>
              <c:tx>
                <c:rich>
                  <a:bodyPr/>
                  <a:lstStyle/>
                  <a:p>
                    <a:fld id="{705D042F-5157-4602-9298-7ACAF55355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A835-482B-BE52-2B184270887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35-482B-BE52-2B184270887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35-482B-BE52-2B184270887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35-482B-BE52-2B184270887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835-482B-BE52-2B184270887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35-482B-BE52-2B184270887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35-482B-BE52-2B184270887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35-482B-BE52-2B1842708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Вологодская обл.</c:v>
                </c:pt>
                <c:pt idx="1">
                  <c:v>Ленинградская обл.</c:v>
                </c:pt>
                <c:pt idx="2">
                  <c:v>г. Санкт - Петербург</c:v>
                </c:pt>
                <c:pt idx="3">
                  <c:v>Калининградская обл.</c:v>
                </c:pt>
                <c:pt idx="4">
                  <c:v>Республика Коми</c:v>
                </c:pt>
                <c:pt idx="5">
                  <c:v>Архангельская обл. без АО</c:v>
                </c:pt>
                <c:pt idx="6">
                  <c:v>Республика Карелия</c:v>
                </c:pt>
                <c:pt idx="7">
                  <c:v>Мурманская обл.</c:v>
                </c:pt>
                <c:pt idx="8">
                  <c:v>Новгородская обл.</c:v>
                </c:pt>
                <c:pt idx="9">
                  <c:v>Псковская обл.</c:v>
                </c:pt>
                <c:pt idx="10">
                  <c:v>Ненецкий АО</c:v>
                </c:pt>
              </c:strCache>
            </c:str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93215</c:v>
                </c:pt>
                <c:pt idx="1">
                  <c:v>53222</c:v>
                </c:pt>
                <c:pt idx="2">
                  <c:v>45076</c:v>
                </c:pt>
                <c:pt idx="3">
                  <c:v>40758</c:v>
                </c:pt>
                <c:pt idx="4">
                  <c:v>31798</c:v>
                </c:pt>
                <c:pt idx="5">
                  <c:v>29323</c:v>
                </c:pt>
                <c:pt idx="6">
                  <c:v>24144</c:v>
                </c:pt>
                <c:pt idx="7">
                  <c:v>21232</c:v>
                </c:pt>
                <c:pt idx="8">
                  <c:v>14995</c:v>
                </c:pt>
                <c:pt idx="9">
                  <c:v>7926</c:v>
                </c:pt>
                <c:pt idx="10">
                  <c:v>2728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Лист1!$F$2:$F$19</c15:f>
                <c15:dlblRangeCache>
                  <c:ptCount val="18"/>
                  <c:pt idx="0">
                    <c:v>98,3%</c:v>
                  </c:pt>
                  <c:pt idx="1">
                    <c:v>100,0%</c:v>
                  </c:pt>
                  <c:pt idx="2">
                    <c:v>97,7%</c:v>
                  </c:pt>
                  <c:pt idx="3">
                    <c:v>100,0%</c:v>
                  </c:pt>
                  <c:pt idx="4">
                    <c:v>86,7%</c:v>
                  </c:pt>
                  <c:pt idx="5">
                    <c:v>96,5%</c:v>
                  </c:pt>
                  <c:pt idx="6">
                    <c:v>97,6%</c:v>
                  </c:pt>
                  <c:pt idx="7">
                    <c:v>94,2%</c:v>
                  </c:pt>
                  <c:pt idx="8">
                    <c:v>95,3%</c:v>
                  </c:pt>
                  <c:pt idx="9">
                    <c:v>95,0%</c:v>
                  </c:pt>
                  <c:pt idx="10">
                    <c:v>97,0%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459-4179-9ABB-2E708A9802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Имели противопоказания к работе        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64386482939633E-2"/>
                  <c:y val="-1.2962962962962963E-2"/>
                </c:manualLayout>
              </c:layout>
              <c:tx>
                <c:rich>
                  <a:bodyPr/>
                  <a:lstStyle/>
                  <a:p>
                    <a:fld id="{3473E76F-ECA7-407A-8EF1-022ACA27FCF8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{3473E76F-ECA7-407A-8EF1-022ACA27FCF8}</c15:txfldGUID>
                      <c15:f>Лист1!$G$2</c15:f>
                      <c15:dlblFieldTableCache>
                        <c:ptCount val="1"/>
                        <c:pt idx="0">
                          <c:v>2,1%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2-A835-482B-BE52-2B1842708872}"/>
                </c:ext>
              </c:extLst>
            </c:dLbl>
            <c:dLbl>
              <c:idx val="1"/>
              <c:layout>
                <c:manualLayout>
                  <c:x val="1.090909090909091E-2"/>
                  <c:y val="0"/>
                </c:manualLayout>
              </c:layout>
              <c:tx>
                <c:rich>
                  <a:bodyPr/>
                  <a:lstStyle/>
                  <a:p>
                    <a:fld id="{8380C6FB-FAFB-42DB-A424-F6DB30F03EB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A835-482B-BE52-2B1842708872}"/>
                </c:ext>
              </c:extLst>
            </c:dLbl>
            <c:dLbl>
              <c:idx val="2"/>
              <c:layout>
                <c:manualLayout>
                  <c:x val="8.4848484848484857E-3"/>
                  <c:y val="-7.5097272084173224E-17"/>
                </c:manualLayout>
              </c:layout>
              <c:tx>
                <c:rich>
                  <a:bodyPr/>
                  <a:lstStyle/>
                  <a:p>
                    <a:fld id="{00074A60-9016-4005-B484-FAA57836D2F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A835-482B-BE52-2B1842708872}"/>
                </c:ext>
              </c:extLst>
            </c:dLbl>
            <c:dLbl>
              <c:idx val="3"/>
              <c:layout>
                <c:manualLayout>
                  <c:x val="8.4848484848484406E-3"/>
                  <c:y val="0"/>
                </c:manualLayout>
              </c:layout>
              <c:tx>
                <c:rich>
                  <a:bodyPr/>
                  <a:lstStyle/>
                  <a:p>
                    <a:fld id="{487DB2AE-8969-446B-AA06-837BCEF8ED5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A835-482B-BE52-2B1842708872}"/>
                </c:ext>
              </c:extLst>
            </c:dLbl>
            <c:dLbl>
              <c:idx val="4"/>
              <c:layout>
                <c:manualLayout>
                  <c:x val="1.5776492782152231E-2"/>
                  <c:y val="-3.7037037037037038E-3"/>
                </c:manualLayout>
              </c:layout>
              <c:tx>
                <c:rich>
                  <a:bodyPr/>
                  <a:lstStyle/>
                  <a:p>
                    <a:fld id="{892E9245-1EF5-413B-8176-2DD720AE553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A835-482B-BE52-2B1842708872}"/>
                </c:ext>
              </c:extLst>
            </c:dLbl>
            <c:dLbl>
              <c:idx val="5"/>
              <c:layout>
                <c:manualLayout>
                  <c:x val="9.6969696969697421E-3"/>
                  <c:y val="0"/>
                </c:manualLayout>
              </c:layout>
              <c:tx>
                <c:rich>
                  <a:bodyPr/>
                  <a:lstStyle/>
                  <a:p>
                    <a:fld id="{B4A134CF-8D96-40F1-9714-D5F068BAB2A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A835-482B-BE52-2B1842708872}"/>
                </c:ext>
              </c:extLst>
            </c:dLbl>
            <c:dLbl>
              <c:idx val="6"/>
              <c:layout>
                <c:manualLayout>
                  <c:x val="9.6969696969696085E-3"/>
                  <c:y val="-2.0481310803892199E-3"/>
                </c:manualLayout>
              </c:layout>
              <c:tx>
                <c:rich>
                  <a:bodyPr/>
                  <a:lstStyle/>
                  <a:p>
                    <a:fld id="{EB71B887-1C1E-44B5-ABD5-8931B21E6CD5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835-482B-BE52-2B1842708872}"/>
                </c:ext>
              </c:extLst>
            </c:dLbl>
            <c:dLbl>
              <c:idx val="7"/>
              <c:layout>
                <c:manualLayout>
                  <c:x val="1.8390173884514437E-2"/>
                  <c:y val="-9.2592592592593958E-3"/>
                </c:manualLayout>
              </c:layout>
              <c:tx>
                <c:rich>
                  <a:bodyPr/>
                  <a:lstStyle/>
                  <a:p>
                    <a:fld id="{641410BF-654A-4589-8980-F2E9AF2EB01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A835-482B-BE52-2B1842708872}"/>
                </c:ext>
              </c:extLst>
            </c:dLbl>
            <c:dLbl>
              <c:idx val="8"/>
              <c:layout>
                <c:manualLayout>
                  <c:x val="1.2310613517060368E-2"/>
                  <c:y val="-3.7037037037038396E-3"/>
                </c:manualLayout>
              </c:layout>
              <c:tx>
                <c:rich>
                  <a:bodyPr/>
                  <a:lstStyle/>
                  <a:p>
                    <a:fld id="{C34119EC-9E45-41D9-90A2-19BF0BC969A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A835-482B-BE52-2B1842708872}"/>
                </c:ext>
              </c:extLst>
            </c:dLbl>
            <c:dLbl>
              <c:idx val="9"/>
              <c:layout>
                <c:manualLayout>
                  <c:x val="1.56060531496063E-2"/>
                  <c:y val="-7.4074074074074077E-3"/>
                </c:manualLayout>
              </c:layout>
              <c:tx>
                <c:rich>
                  <a:bodyPr/>
                  <a:lstStyle/>
                  <a:p>
                    <a:fld id="{EAD03932-C48D-4A77-955D-2B22363064D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A835-482B-BE52-2B1842708872}"/>
                </c:ext>
              </c:extLst>
            </c:dLbl>
            <c:dLbl>
              <c:idx val="10"/>
              <c:layout>
                <c:manualLayout>
                  <c:x val="2.3077673884514434E-2"/>
                  <c:y val="-2.77770487022455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2BEB51-9573-4CEF-A88C-F77A6504AB44}" type="CELLRANGE">
                      <a:rPr lang="en-US" sz="1300">
                        <a:solidFill>
                          <a:schemeClr val="tx1"/>
                        </a:solidFill>
                      </a:rPr>
                      <a:pPr>
                        <a:defRPr sz="13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15666010498684E-2"/>
                      <c:h val="3.654636920384950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A835-482B-BE52-2B184270887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35-482B-BE52-2B184270887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835-482B-BE52-2B184270887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835-482B-BE52-2B184270887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835-482B-BE52-2B184270887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835-482B-BE52-2B184270887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835-482B-BE52-2B184270887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835-482B-BE52-2B1842708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Вологодская обл.</c:v>
                </c:pt>
                <c:pt idx="1">
                  <c:v>Ленинградская обл.</c:v>
                </c:pt>
                <c:pt idx="2">
                  <c:v>г. Санкт - Петербург</c:v>
                </c:pt>
                <c:pt idx="3">
                  <c:v>Калининградская обл.</c:v>
                </c:pt>
                <c:pt idx="4">
                  <c:v>Республика Коми</c:v>
                </c:pt>
                <c:pt idx="5">
                  <c:v>Архангельская обл. без АО</c:v>
                </c:pt>
                <c:pt idx="6">
                  <c:v>Республика Карелия</c:v>
                </c:pt>
                <c:pt idx="7">
                  <c:v>Мурманская обл.</c:v>
                </c:pt>
                <c:pt idx="8">
                  <c:v>Новгородская обл.</c:v>
                </c:pt>
                <c:pt idx="9">
                  <c:v>Псковская обл.</c:v>
                </c:pt>
                <c:pt idx="10">
                  <c:v>Ненецкий АО</c:v>
                </c:pt>
              </c:strCache>
            </c:strRef>
          </c:cat>
          <c:val>
            <c:numRef>
              <c:f>Лист1!$D$2:$D$12</c:f>
              <c:numCache>
                <c:formatCode>#,##0</c:formatCode>
                <c:ptCount val="11"/>
                <c:pt idx="0">
                  <c:v>1982</c:v>
                </c:pt>
                <c:pt idx="1">
                  <c:v>537</c:v>
                </c:pt>
                <c:pt idx="2">
                  <c:v>539</c:v>
                </c:pt>
                <c:pt idx="3">
                  <c:v>955</c:v>
                </c:pt>
                <c:pt idx="4">
                  <c:v>380</c:v>
                </c:pt>
                <c:pt idx="5">
                  <c:v>230</c:v>
                </c:pt>
                <c:pt idx="6">
                  <c:v>183</c:v>
                </c:pt>
                <c:pt idx="7">
                  <c:v>402</c:v>
                </c:pt>
                <c:pt idx="8">
                  <c:v>76</c:v>
                </c:pt>
                <c:pt idx="9">
                  <c:v>57</c:v>
                </c:pt>
                <c:pt idx="1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Лист1!$G$2:$G$19</c15:f>
                <c15:dlblRangeCache>
                  <c:ptCount val="18"/>
                  <c:pt idx="0">
                    <c:v>2,1%</c:v>
                  </c:pt>
                  <c:pt idx="1">
                    <c:v>1,0%</c:v>
                  </c:pt>
                  <c:pt idx="2">
                    <c:v>1,2%</c:v>
                  </c:pt>
                  <c:pt idx="3">
                    <c:v>2,3%</c:v>
                  </c:pt>
                  <c:pt idx="4">
                    <c:v>1,2%</c:v>
                  </c:pt>
                  <c:pt idx="5">
                    <c:v>0,8%</c:v>
                  </c:pt>
                  <c:pt idx="6">
                    <c:v>0,8%</c:v>
                  </c:pt>
                  <c:pt idx="7">
                    <c:v>1,9%</c:v>
                  </c:pt>
                  <c:pt idx="8">
                    <c:v>0,5%</c:v>
                  </c:pt>
                  <c:pt idx="9">
                    <c:v>0,7%</c:v>
                  </c:pt>
                  <c:pt idx="10">
                    <c:v>1,1%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835-482B-BE52-2B1842708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0140447"/>
        <c:axId val="740139487"/>
        <c:axId val="0"/>
      </c:bar3DChart>
      <c:catAx>
        <c:axId val="74014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39487"/>
        <c:crosses val="autoZero"/>
        <c:auto val="1"/>
        <c:lblAlgn val="ctr"/>
        <c:lblOffset val="100"/>
        <c:noMultiLvlLbl val="0"/>
      </c:catAx>
      <c:valAx>
        <c:axId val="740139487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4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18028215223096"/>
          <c:y val="0.14496077573636626"/>
          <c:w val="0.25296349319971367"/>
          <c:h val="0.19817667952796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345387848967531E-2"/>
          <c:y val="7.83127529343908E-2"/>
          <c:w val="0.95892700468118397"/>
          <c:h val="0.611761563724132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546A">
                <a:lumMod val="60000"/>
                <a:lumOff val="40000"/>
              </a:srgbClr>
            </a:solidFill>
            <a:ln>
              <a:solidFill>
                <a:srgbClr val="44546A">
                  <a:lumMod val="60000"/>
                  <a:lumOff val="4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>
              <a:bevelT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1-101C-4F5A-895C-97BC7720858F}"/>
              </c:ext>
            </c:extLst>
          </c:dPt>
          <c:dPt>
            <c:idx val="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3-101C-4F5A-895C-97BC7720858F}"/>
              </c:ext>
            </c:extLst>
          </c:dPt>
          <c:dPt>
            <c:idx val="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5-101C-4F5A-895C-97BC7720858F}"/>
              </c:ext>
            </c:extLst>
          </c:dPt>
          <c:dPt>
            <c:idx val="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7-101C-4F5A-895C-97BC7720858F}"/>
              </c:ext>
            </c:extLst>
          </c:dPt>
          <c:dPt>
            <c:idx val="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9-101C-4F5A-895C-97BC7720858F}"/>
              </c:ext>
            </c:extLst>
          </c:dPt>
          <c:dPt>
            <c:idx val="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B-101C-4F5A-895C-97BC7720858F}"/>
              </c:ext>
            </c:extLst>
          </c:dPt>
          <c:dPt>
            <c:idx val="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D-101C-4F5A-895C-97BC7720858F}"/>
              </c:ext>
            </c:extLst>
          </c:dPt>
          <c:dPt>
            <c:idx val="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0F-101C-4F5A-895C-97BC7720858F}"/>
              </c:ext>
            </c:extLst>
          </c:dPt>
          <c:dPt>
            <c:idx val="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1-101C-4F5A-895C-97BC7720858F}"/>
              </c:ext>
            </c:extLst>
          </c:dPt>
          <c:dPt>
            <c:idx val="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3-101C-4F5A-895C-97BC7720858F}"/>
              </c:ext>
            </c:extLst>
          </c:dPt>
          <c:dPt>
            <c:idx val="1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5-101C-4F5A-895C-97BC7720858F}"/>
              </c:ext>
            </c:extLst>
          </c:dPt>
          <c:dPt>
            <c:idx val="1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7-101C-4F5A-895C-97BC7720858F}"/>
              </c:ext>
            </c:extLst>
          </c:dPt>
          <c:dPt>
            <c:idx val="1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9-101C-4F5A-895C-97BC7720858F}"/>
              </c:ext>
            </c:extLst>
          </c:dPt>
          <c:dPt>
            <c:idx val="1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B-101C-4F5A-895C-97BC7720858F}"/>
              </c:ext>
            </c:extLst>
          </c:dPt>
          <c:dPt>
            <c:idx val="1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D-101C-4F5A-895C-97BC7720858F}"/>
              </c:ext>
            </c:extLst>
          </c:dPt>
          <c:dPt>
            <c:idx val="1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1F-101C-4F5A-895C-97BC7720858F}"/>
              </c:ext>
            </c:extLst>
          </c:dPt>
          <c:dPt>
            <c:idx val="1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1-101C-4F5A-895C-97BC7720858F}"/>
              </c:ext>
            </c:extLst>
          </c:dPt>
          <c:dPt>
            <c:idx val="1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3-101C-4F5A-895C-97BC7720858F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5-101C-4F5A-895C-97BC7720858F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7-101C-4F5A-895C-97BC7720858F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9-101C-4F5A-895C-97BC7720858F}"/>
              </c:ext>
            </c:extLst>
          </c:dPt>
          <c:dPt>
            <c:idx val="2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B-101C-4F5A-895C-97BC7720858F}"/>
              </c:ext>
            </c:extLst>
          </c:dPt>
          <c:dPt>
            <c:idx val="2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D-101C-4F5A-895C-97BC7720858F}"/>
              </c:ext>
            </c:extLst>
          </c:dPt>
          <c:dPt>
            <c:idx val="2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2F-101C-4F5A-895C-97BC7720858F}"/>
              </c:ext>
            </c:extLst>
          </c:dPt>
          <c:dPt>
            <c:idx val="2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1-101C-4F5A-895C-97BC7720858F}"/>
              </c:ext>
            </c:extLst>
          </c:dPt>
          <c:dPt>
            <c:idx val="2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3-101C-4F5A-895C-97BC7720858F}"/>
              </c:ext>
            </c:extLst>
          </c:dPt>
          <c:dPt>
            <c:idx val="2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5-101C-4F5A-895C-97BC7720858F}"/>
              </c:ext>
            </c:extLst>
          </c:dPt>
          <c:dPt>
            <c:idx val="2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7-101C-4F5A-895C-97BC7720858F}"/>
              </c:ext>
            </c:extLst>
          </c:dPt>
          <c:dPt>
            <c:idx val="2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9-101C-4F5A-895C-97BC7720858F}"/>
              </c:ext>
            </c:extLst>
          </c:dPt>
          <c:dPt>
            <c:idx val="3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B-101C-4F5A-895C-97BC7720858F}"/>
              </c:ext>
            </c:extLst>
          </c:dPt>
          <c:dPt>
            <c:idx val="3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D-101C-4F5A-895C-97BC7720858F}"/>
              </c:ext>
            </c:extLst>
          </c:dPt>
          <c:dPt>
            <c:idx val="3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3F-101C-4F5A-895C-97BC7720858F}"/>
              </c:ext>
            </c:extLst>
          </c:dPt>
          <c:dPt>
            <c:idx val="3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1-101C-4F5A-895C-97BC7720858F}"/>
              </c:ext>
            </c:extLst>
          </c:dPt>
          <c:dPt>
            <c:idx val="3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3-101C-4F5A-895C-97BC7720858F}"/>
              </c:ext>
            </c:extLst>
          </c:dPt>
          <c:dPt>
            <c:idx val="3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5-101C-4F5A-895C-97BC7720858F}"/>
              </c:ext>
            </c:extLst>
          </c:dPt>
          <c:dPt>
            <c:idx val="3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7-101C-4F5A-895C-97BC7720858F}"/>
              </c:ext>
            </c:extLst>
          </c:dPt>
          <c:dPt>
            <c:idx val="3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9-101C-4F5A-895C-97BC7720858F}"/>
              </c:ext>
            </c:extLst>
          </c:dPt>
          <c:dPt>
            <c:idx val="4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B-101C-4F5A-895C-97BC7720858F}"/>
              </c:ext>
            </c:extLst>
          </c:dPt>
          <c:dPt>
            <c:idx val="4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D-101C-4F5A-895C-97BC7720858F}"/>
              </c:ext>
            </c:extLst>
          </c:dPt>
          <c:dPt>
            <c:idx val="4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4F-101C-4F5A-895C-97BC7720858F}"/>
              </c:ext>
            </c:extLst>
          </c:dPt>
          <c:dPt>
            <c:idx val="4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1-101C-4F5A-895C-97BC7720858F}"/>
              </c:ext>
            </c:extLst>
          </c:dPt>
          <c:dPt>
            <c:idx val="4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3-101C-4F5A-895C-97BC7720858F}"/>
              </c:ext>
            </c:extLst>
          </c:dPt>
          <c:dPt>
            <c:idx val="4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5-101C-4F5A-895C-97BC7720858F}"/>
              </c:ext>
            </c:extLst>
          </c:dPt>
          <c:dPt>
            <c:idx val="4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7-101C-4F5A-895C-97BC7720858F}"/>
              </c:ext>
            </c:extLst>
          </c:dPt>
          <c:dPt>
            <c:idx val="4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9-101C-4F5A-895C-97BC7720858F}"/>
              </c:ext>
            </c:extLst>
          </c:dPt>
          <c:dPt>
            <c:idx val="4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B-101C-4F5A-895C-97BC7720858F}"/>
              </c:ext>
            </c:extLst>
          </c:dPt>
          <c:dPt>
            <c:idx val="5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D-101C-4F5A-895C-97BC7720858F}"/>
              </c:ext>
            </c:extLst>
          </c:dPt>
          <c:dPt>
            <c:idx val="5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5F-101C-4F5A-895C-97BC7720858F}"/>
              </c:ext>
            </c:extLst>
          </c:dPt>
          <c:dPt>
            <c:idx val="5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1-101C-4F5A-895C-97BC7720858F}"/>
              </c:ext>
            </c:extLst>
          </c:dPt>
          <c:dPt>
            <c:idx val="5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3-101C-4F5A-895C-97BC7720858F}"/>
              </c:ext>
            </c:extLst>
          </c:dPt>
          <c:dPt>
            <c:idx val="5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5-101C-4F5A-895C-97BC7720858F}"/>
              </c:ext>
            </c:extLst>
          </c:dPt>
          <c:dPt>
            <c:idx val="5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7-101C-4F5A-895C-97BC7720858F}"/>
              </c:ext>
            </c:extLst>
          </c:dPt>
          <c:dPt>
            <c:idx val="5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9-101C-4F5A-895C-97BC7720858F}"/>
              </c:ext>
            </c:extLst>
          </c:dPt>
          <c:dPt>
            <c:idx val="5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B-101C-4F5A-895C-97BC7720858F}"/>
              </c:ext>
            </c:extLst>
          </c:dPt>
          <c:dPt>
            <c:idx val="5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D-101C-4F5A-895C-97BC7720858F}"/>
              </c:ext>
            </c:extLst>
          </c:dPt>
          <c:dPt>
            <c:idx val="5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6F-101C-4F5A-895C-97BC7720858F}"/>
              </c:ext>
            </c:extLst>
          </c:dPt>
          <c:dPt>
            <c:idx val="6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1-101C-4F5A-895C-97BC7720858F}"/>
              </c:ext>
            </c:extLst>
          </c:dPt>
          <c:dPt>
            <c:idx val="6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3-101C-4F5A-895C-97BC7720858F}"/>
              </c:ext>
            </c:extLst>
          </c:dPt>
          <c:dPt>
            <c:idx val="6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5-101C-4F5A-895C-97BC7720858F}"/>
              </c:ext>
            </c:extLst>
          </c:dPt>
          <c:dPt>
            <c:idx val="6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7-101C-4F5A-895C-97BC7720858F}"/>
              </c:ext>
            </c:extLst>
          </c:dPt>
          <c:dPt>
            <c:idx val="6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9-101C-4F5A-895C-97BC7720858F}"/>
              </c:ext>
            </c:extLst>
          </c:dPt>
          <c:dPt>
            <c:idx val="6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B-101C-4F5A-895C-97BC7720858F}"/>
              </c:ext>
            </c:extLst>
          </c:dPt>
          <c:dPt>
            <c:idx val="6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D-101C-4F5A-895C-97BC7720858F}"/>
              </c:ext>
            </c:extLst>
          </c:dPt>
          <c:dPt>
            <c:idx val="6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7F-101C-4F5A-895C-97BC7720858F}"/>
              </c:ext>
            </c:extLst>
          </c:dPt>
          <c:dPt>
            <c:idx val="6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1-101C-4F5A-895C-97BC7720858F}"/>
              </c:ext>
            </c:extLst>
          </c:dPt>
          <c:dPt>
            <c:idx val="7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3-101C-4F5A-895C-97BC7720858F}"/>
              </c:ext>
            </c:extLst>
          </c:dPt>
          <c:dPt>
            <c:idx val="7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5-101C-4F5A-895C-97BC7720858F}"/>
              </c:ext>
            </c:extLst>
          </c:dPt>
          <c:dPt>
            <c:idx val="7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7-101C-4F5A-895C-97BC7720858F}"/>
              </c:ext>
            </c:extLst>
          </c:dPt>
          <c:dPt>
            <c:idx val="7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9-101C-4F5A-895C-97BC7720858F}"/>
              </c:ext>
            </c:extLst>
          </c:dPt>
          <c:dPt>
            <c:idx val="7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B-101C-4F5A-895C-97BC7720858F}"/>
              </c:ext>
            </c:extLst>
          </c:dPt>
          <c:dPt>
            <c:idx val="7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D-101C-4F5A-895C-97BC7720858F}"/>
              </c:ext>
            </c:extLst>
          </c:dPt>
          <c:dPt>
            <c:idx val="7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8F-101C-4F5A-895C-97BC7720858F}"/>
              </c:ext>
            </c:extLst>
          </c:dPt>
          <c:dPt>
            <c:idx val="7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1-101C-4F5A-895C-97BC7720858F}"/>
              </c:ext>
            </c:extLst>
          </c:dPt>
          <c:dPt>
            <c:idx val="7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3-101C-4F5A-895C-97BC7720858F}"/>
              </c:ext>
            </c:extLst>
          </c:dPt>
          <c:dPt>
            <c:idx val="7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5-101C-4F5A-895C-97BC7720858F}"/>
              </c:ext>
            </c:extLst>
          </c:dPt>
          <c:dPt>
            <c:idx val="8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7-101C-4F5A-895C-97BC7720858F}"/>
              </c:ext>
            </c:extLst>
          </c:dPt>
          <c:dPt>
            <c:idx val="82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9-101C-4F5A-895C-97BC7720858F}"/>
              </c:ext>
            </c:extLst>
          </c:dPt>
          <c:dPt>
            <c:idx val="83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B-101C-4F5A-895C-97BC7720858F}"/>
              </c:ext>
            </c:extLst>
          </c:dPt>
          <c:dPt>
            <c:idx val="84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D-101C-4F5A-895C-97BC7720858F}"/>
              </c:ext>
            </c:extLst>
          </c:dPt>
          <c:dPt>
            <c:idx val="85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9F-101C-4F5A-895C-97BC7720858F}"/>
              </c:ext>
            </c:extLst>
          </c:dPt>
          <c:dPt>
            <c:idx val="86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1-101C-4F5A-895C-97BC7720858F}"/>
              </c:ext>
            </c:extLst>
          </c:dPt>
          <c:dPt>
            <c:idx val="87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3-101C-4F5A-895C-97BC7720858F}"/>
              </c:ext>
            </c:extLst>
          </c:dPt>
          <c:dPt>
            <c:idx val="88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5-101C-4F5A-895C-97BC7720858F}"/>
              </c:ext>
            </c:extLst>
          </c:dPt>
          <c:dPt>
            <c:idx val="89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7-101C-4F5A-895C-97BC7720858F}"/>
              </c:ext>
            </c:extLst>
          </c:dPt>
          <c:dPt>
            <c:idx val="90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9-101C-4F5A-895C-97BC7720858F}"/>
              </c:ext>
            </c:extLst>
          </c:dPt>
          <c:dPt>
            <c:idx val="91"/>
            <c:invertIfNegative val="0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h="25400"/>
              </a:sp3d>
            </c:spPr>
            <c:extLst>
              <c:ext xmlns:c16="http://schemas.microsoft.com/office/drawing/2014/chart" uri="{C3380CC4-5D6E-409C-BE32-E72D297353CC}">
                <c16:uniqueId val="{000000AB-101C-4F5A-895C-97BC7720858F}"/>
              </c:ext>
            </c:extLst>
          </c:dPt>
          <c:dLbls>
            <c:dLbl>
              <c:idx val="9"/>
              <c:layout>
                <c:manualLayout>
                  <c:x val="-3.0564156163028741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1C-4F5A-895C-97BC772085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'данные-ЦПП'!$A$2:$A$93</c:f>
              <c:strCache>
                <c:ptCount val="92"/>
                <c:pt idx="0">
                  <c:v>город Москва</c:v>
                </c:pt>
                <c:pt idx="1">
                  <c:v>Брянская обл.</c:v>
                </c:pt>
                <c:pt idx="2">
                  <c:v>Воронежская обл.</c:v>
                </c:pt>
                <c:pt idx="3">
                  <c:v>Костромская обл.</c:v>
                </c:pt>
                <c:pt idx="4">
                  <c:v>Липецкая обл.</c:v>
                </c:pt>
                <c:pt idx="5">
                  <c:v>Смоленская обл.</c:v>
                </c:pt>
                <c:pt idx="6">
                  <c:v>Тамбовская обл.</c:v>
                </c:pt>
                <c:pt idx="7">
                  <c:v>Ярославская обл.</c:v>
                </c:pt>
                <c:pt idx="8">
                  <c:v>Белгородская обл.</c:v>
                </c:pt>
                <c:pt idx="9">
                  <c:v>Владимирская обл.</c:v>
                </c:pt>
                <c:pt idx="10">
                  <c:v>Ивановская обл.</c:v>
                </c:pt>
                <c:pt idx="11">
                  <c:v>Калужская обл.</c:v>
                </c:pt>
                <c:pt idx="12">
                  <c:v>Курская обл.</c:v>
                </c:pt>
                <c:pt idx="13">
                  <c:v>Московская обл.</c:v>
                </c:pt>
                <c:pt idx="14">
                  <c:v>Орловская обл.</c:v>
                </c:pt>
                <c:pt idx="15">
                  <c:v>Рязанская обл.</c:v>
                </c:pt>
                <c:pt idx="16">
                  <c:v>Тверская обл.</c:v>
                </c:pt>
                <c:pt idx="17">
                  <c:v>Тульская обл.</c:v>
                </c:pt>
                <c:pt idx="19">
                  <c:v>город Санкт - Петербург</c:v>
                </c:pt>
                <c:pt idx="20">
                  <c:v>Республика Коми</c:v>
                </c:pt>
                <c:pt idx="21">
                  <c:v>Калининградская обл.</c:v>
                </c:pt>
                <c:pt idx="22">
                  <c:v>Республика Карелия</c:v>
                </c:pt>
                <c:pt idx="23">
                  <c:v>Архангельская область</c:v>
                </c:pt>
                <c:pt idx="24">
                  <c:v>Ненецкий автономный округ</c:v>
                </c:pt>
                <c:pt idx="25">
                  <c:v>Вологодская обл.</c:v>
                </c:pt>
                <c:pt idx="26">
                  <c:v>Ленинградская обл.</c:v>
                </c:pt>
                <c:pt idx="27">
                  <c:v>Мурманская обл.</c:v>
                </c:pt>
                <c:pt idx="28">
                  <c:v>Новгородская обл.</c:v>
                </c:pt>
                <c:pt idx="29">
                  <c:v>Псковская обл.</c:v>
                </c:pt>
                <c:pt idx="31">
                  <c:v>Республика Адыгея</c:v>
                </c:pt>
                <c:pt idx="32">
                  <c:v>Краснодарский край</c:v>
                </c:pt>
                <c:pt idx="33">
                  <c:v>город Севастополь</c:v>
                </c:pt>
                <c:pt idx="34">
                  <c:v>Республика Калмыкия</c:v>
                </c:pt>
                <c:pt idx="35">
                  <c:v>Республика Крым</c:v>
                </c:pt>
                <c:pt idx="36">
                  <c:v>Астраханская обл.</c:v>
                </c:pt>
                <c:pt idx="37">
                  <c:v>Волгоградская обл.</c:v>
                </c:pt>
                <c:pt idx="38">
                  <c:v>Ростовская обл.</c:v>
                </c:pt>
                <c:pt idx="40">
                  <c:v>Кабардино-Балкарская Р.</c:v>
                </c:pt>
                <c:pt idx="41">
                  <c:v>Республика Дагестан</c:v>
                </c:pt>
                <c:pt idx="42">
                  <c:v>Республика Ингушетия</c:v>
                </c:pt>
                <c:pt idx="43">
                  <c:v>Карачаево-Черкесская Респ.</c:v>
                </c:pt>
                <c:pt idx="44">
                  <c:v>Респ. Северная Осетия - Алания</c:v>
                </c:pt>
                <c:pt idx="45">
                  <c:v>Чеченская Республика</c:v>
                </c:pt>
                <c:pt idx="46">
                  <c:v>Ставропольский край</c:v>
                </c:pt>
                <c:pt idx="48">
                  <c:v>Республика Татарстан</c:v>
                </c:pt>
                <c:pt idx="49">
                  <c:v>Удмуртская Республика</c:v>
                </c:pt>
                <c:pt idx="50">
                  <c:v>Чувашская Республика</c:v>
                </c:pt>
                <c:pt idx="51">
                  <c:v>Пермский край</c:v>
                </c:pt>
                <c:pt idx="52">
                  <c:v>Кировская обл.</c:v>
                </c:pt>
                <c:pt idx="53">
                  <c:v>Оренбургская обл.</c:v>
                </c:pt>
                <c:pt idx="54">
                  <c:v>Пензенская обл.</c:v>
                </c:pt>
                <c:pt idx="55">
                  <c:v>Республика Башкортостан</c:v>
                </c:pt>
                <c:pt idx="56">
                  <c:v>Республика Марий Эл</c:v>
                </c:pt>
                <c:pt idx="57">
                  <c:v>Республика Мордовия</c:v>
                </c:pt>
                <c:pt idx="58">
                  <c:v>Нижегородская обл.</c:v>
                </c:pt>
                <c:pt idx="59">
                  <c:v>Самарская обл.</c:v>
                </c:pt>
                <c:pt idx="60">
                  <c:v>Саратовская обл.</c:v>
                </c:pt>
                <c:pt idx="61">
                  <c:v>Ульяновская обл.</c:v>
                </c:pt>
                <c:pt idx="63">
                  <c:v>Свердловская обл.</c:v>
                </c:pt>
                <c:pt idx="64">
                  <c:v>Челябинская обл.</c:v>
                </c:pt>
                <c:pt idx="65">
                  <c:v>Курганская обл.</c:v>
                </c:pt>
                <c:pt idx="66">
                  <c:v>Тюменская область </c:v>
                </c:pt>
                <c:pt idx="67">
                  <c:v> Ханты-Мансийский АО</c:v>
                </c:pt>
                <c:pt idx="68">
                  <c:v> Ямало-Hенецкий АО</c:v>
                </c:pt>
                <c:pt idx="70">
                  <c:v>Кемеровская обл.</c:v>
                </c:pt>
                <c:pt idx="71">
                  <c:v>Республика Хакасия</c:v>
                </c:pt>
                <c:pt idx="72">
                  <c:v>Алтайский край</c:v>
                </c:pt>
                <c:pt idx="73">
                  <c:v>Иркутская обл.</c:v>
                </c:pt>
                <c:pt idx="74">
                  <c:v>Омская обл.</c:v>
                </c:pt>
                <c:pt idx="75">
                  <c:v>Республика Алтай</c:v>
                </c:pt>
                <c:pt idx="76">
                  <c:v>Республика Тыва</c:v>
                </c:pt>
                <c:pt idx="77">
                  <c:v>Красноярский край</c:v>
                </c:pt>
                <c:pt idx="78">
                  <c:v>Новосибирская обл.</c:v>
                </c:pt>
                <c:pt idx="79">
                  <c:v>Томская обл.</c:v>
                </c:pt>
                <c:pt idx="81">
                  <c:v>Республика Саха (Якутия)</c:v>
                </c:pt>
                <c:pt idx="82">
                  <c:v>Приморский край</c:v>
                </c:pt>
                <c:pt idx="83">
                  <c:v>Амурская обл.</c:v>
                </c:pt>
                <c:pt idx="84">
                  <c:v>Магаданская обл.</c:v>
                </c:pt>
                <c:pt idx="85">
                  <c:v>Сахалинская обл.</c:v>
                </c:pt>
                <c:pt idx="86">
                  <c:v>Республика Бурятия</c:v>
                </c:pt>
                <c:pt idx="87">
                  <c:v>Забайкальский край</c:v>
                </c:pt>
                <c:pt idx="88">
                  <c:v>Камчатский край</c:v>
                </c:pt>
                <c:pt idx="89">
                  <c:v>Хабаровский край</c:v>
                </c:pt>
                <c:pt idx="90">
                  <c:v>Еврейская автономная область</c:v>
                </c:pt>
                <c:pt idx="91">
                  <c:v>Чукотский автономный округ</c:v>
                </c:pt>
              </c:strCache>
            </c:strRef>
          </c:cat>
          <c:val>
            <c:numRef>
              <c:f>'данные-ЦПП'!$B$2:$B$93</c:f>
              <c:numCache>
                <c:formatCode>0.0</c:formatCode>
                <c:ptCount val="9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3">
                  <c:v>2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70">
                  <c:v>5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C-101C-4F5A-895C-97BC77208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2107040"/>
        <c:axId val="129771136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4472C4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'данные-ЦПП'!$A$2:$A$93</c:f>
              <c:strCache>
                <c:ptCount val="92"/>
                <c:pt idx="0">
                  <c:v>город Москва</c:v>
                </c:pt>
                <c:pt idx="1">
                  <c:v>Брянская обл.</c:v>
                </c:pt>
                <c:pt idx="2">
                  <c:v>Воронежская обл.</c:v>
                </c:pt>
                <c:pt idx="3">
                  <c:v>Костромская обл.</c:v>
                </c:pt>
                <c:pt idx="4">
                  <c:v>Липецкая обл.</c:v>
                </c:pt>
                <c:pt idx="5">
                  <c:v>Смоленская обл.</c:v>
                </c:pt>
                <c:pt idx="6">
                  <c:v>Тамбовская обл.</c:v>
                </c:pt>
                <c:pt idx="7">
                  <c:v>Ярославская обл.</c:v>
                </c:pt>
                <c:pt idx="8">
                  <c:v>Белгородская обл.</c:v>
                </c:pt>
                <c:pt idx="9">
                  <c:v>Владимирская обл.</c:v>
                </c:pt>
                <c:pt idx="10">
                  <c:v>Ивановская обл.</c:v>
                </c:pt>
                <c:pt idx="11">
                  <c:v>Калужская обл.</c:v>
                </c:pt>
                <c:pt idx="12">
                  <c:v>Курская обл.</c:v>
                </c:pt>
                <c:pt idx="13">
                  <c:v>Московская обл.</c:v>
                </c:pt>
                <c:pt idx="14">
                  <c:v>Орловская обл.</c:v>
                </c:pt>
                <c:pt idx="15">
                  <c:v>Рязанская обл.</c:v>
                </c:pt>
                <c:pt idx="16">
                  <c:v>Тверская обл.</c:v>
                </c:pt>
                <c:pt idx="17">
                  <c:v>Тульская обл.</c:v>
                </c:pt>
                <c:pt idx="19">
                  <c:v>город Санкт - Петербург</c:v>
                </c:pt>
                <c:pt idx="20">
                  <c:v>Республика Коми</c:v>
                </c:pt>
                <c:pt idx="21">
                  <c:v>Калининградская обл.</c:v>
                </c:pt>
                <c:pt idx="22">
                  <c:v>Республика Карелия</c:v>
                </c:pt>
                <c:pt idx="23">
                  <c:v>Архангельская область</c:v>
                </c:pt>
                <c:pt idx="24">
                  <c:v>Ненецкий автономный округ</c:v>
                </c:pt>
                <c:pt idx="25">
                  <c:v>Вологодская обл.</c:v>
                </c:pt>
                <c:pt idx="26">
                  <c:v>Ленинградская обл.</c:v>
                </c:pt>
                <c:pt idx="27">
                  <c:v>Мурманская обл.</c:v>
                </c:pt>
                <c:pt idx="28">
                  <c:v>Новгородская обл.</c:v>
                </c:pt>
                <c:pt idx="29">
                  <c:v>Псковская обл.</c:v>
                </c:pt>
                <c:pt idx="31">
                  <c:v>Республика Адыгея</c:v>
                </c:pt>
                <c:pt idx="32">
                  <c:v>Краснодарский край</c:v>
                </c:pt>
                <c:pt idx="33">
                  <c:v>город Севастополь</c:v>
                </c:pt>
                <c:pt idx="34">
                  <c:v>Республика Калмыкия</c:v>
                </c:pt>
                <c:pt idx="35">
                  <c:v>Республика Крым</c:v>
                </c:pt>
                <c:pt idx="36">
                  <c:v>Астраханская обл.</c:v>
                </c:pt>
                <c:pt idx="37">
                  <c:v>Волгоградская обл.</c:v>
                </c:pt>
                <c:pt idx="38">
                  <c:v>Ростовская обл.</c:v>
                </c:pt>
                <c:pt idx="40">
                  <c:v>Кабардино-Балкарская Р.</c:v>
                </c:pt>
                <c:pt idx="41">
                  <c:v>Республика Дагестан</c:v>
                </c:pt>
                <c:pt idx="42">
                  <c:v>Республика Ингушетия</c:v>
                </c:pt>
                <c:pt idx="43">
                  <c:v>Карачаево-Черкесская Респ.</c:v>
                </c:pt>
                <c:pt idx="44">
                  <c:v>Респ. Северная Осетия - Алания</c:v>
                </c:pt>
                <c:pt idx="45">
                  <c:v>Чеченская Республика</c:v>
                </c:pt>
                <c:pt idx="46">
                  <c:v>Ставропольский край</c:v>
                </c:pt>
                <c:pt idx="48">
                  <c:v>Республика Татарстан</c:v>
                </c:pt>
                <c:pt idx="49">
                  <c:v>Удмуртская Республика</c:v>
                </c:pt>
                <c:pt idx="50">
                  <c:v>Чувашская Республика</c:v>
                </c:pt>
                <c:pt idx="51">
                  <c:v>Пермский край</c:v>
                </c:pt>
                <c:pt idx="52">
                  <c:v>Кировская обл.</c:v>
                </c:pt>
                <c:pt idx="53">
                  <c:v>Оренбургская обл.</c:v>
                </c:pt>
                <c:pt idx="54">
                  <c:v>Пензенская обл.</c:v>
                </c:pt>
                <c:pt idx="55">
                  <c:v>Республика Башкортостан</c:v>
                </c:pt>
                <c:pt idx="56">
                  <c:v>Республика Марий Эл</c:v>
                </c:pt>
                <c:pt idx="57">
                  <c:v>Республика Мордовия</c:v>
                </c:pt>
                <c:pt idx="58">
                  <c:v>Нижегородская обл.</c:v>
                </c:pt>
                <c:pt idx="59">
                  <c:v>Самарская обл.</c:v>
                </c:pt>
                <c:pt idx="60">
                  <c:v>Саратовская обл.</c:v>
                </c:pt>
                <c:pt idx="61">
                  <c:v>Ульяновская обл.</c:v>
                </c:pt>
                <c:pt idx="63">
                  <c:v>Свердловская обл.</c:v>
                </c:pt>
                <c:pt idx="64">
                  <c:v>Челябинская обл.</c:v>
                </c:pt>
                <c:pt idx="65">
                  <c:v>Курганская обл.</c:v>
                </c:pt>
                <c:pt idx="66">
                  <c:v>Тюменская область </c:v>
                </c:pt>
                <c:pt idx="67">
                  <c:v> Ханты-Мансийский АО</c:v>
                </c:pt>
                <c:pt idx="68">
                  <c:v> Ямало-Hенецкий АО</c:v>
                </c:pt>
                <c:pt idx="70">
                  <c:v>Кемеровская обл.</c:v>
                </c:pt>
                <c:pt idx="71">
                  <c:v>Республика Хакасия</c:v>
                </c:pt>
                <c:pt idx="72">
                  <c:v>Алтайский край</c:v>
                </c:pt>
                <c:pt idx="73">
                  <c:v>Иркутская обл.</c:v>
                </c:pt>
                <c:pt idx="74">
                  <c:v>Омская обл.</c:v>
                </c:pt>
                <c:pt idx="75">
                  <c:v>Республика Алтай</c:v>
                </c:pt>
                <c:pt idx="76">
                  <c:v>Республика Тыва</c:v>
                </c:pt>
                <c:pt idx="77">
                  <c:v>Красноярский край</c:v>
                </c:pt>
                <c:pt idx="78">
                  <c:v>Новосибирская обл.</c:v>
                </c:pt>
                <c:pt idx="79">
                  <c:v>Томская обл.</c:v>
                </c:pt>
                <c:pt idx="81">
                  <c:v>Республика Саха (Якутия)</c:v>
                </c:pt>
                <c:pt idx="82">
                  <c:v>Приморский край</c:v>
                </c:pt>
                <c:pt idx="83">
                  <c:v>Амурская обл.</c:v>
                </c:pt>
                <c:pt idx="84">
                  <c:v>Магаданская обл.</c:v>
                </c:pt>
                <c:pt idx="85">
                  <c:v>Сахалинская обл.</c:v>
                </c:pt>
                <c:pt idx="86">
                  <c:v>Республика Бурятия</c:v>
                </c:pt>
                <c:pt idx="87">
                  <c:v>Забайкальский край</c:v>
                </c:pt>
                <c:pt idx="88">
                  <c:v>Камчатский край</c:v>
                </c:pt>
                <c:pt idx="89">
                  <c:v>Хабаровский край</c:v>
                </c:pt>
                <c:pt idx="90">
                  <c:v>Еврейская автономная область</c:v>
                </c:pt>
                <c:pt idx="91">
                  <c:v>Чукотский автономный округ</c:v>
                </c:pt>
              </c:strCache>
            </c:strRef>
          </c:cat>
          <c:val>
            <c:numRef>
              <c:f>'данные-ЦПП'!$C$2:$C$93</c:f>
              <c:numCache>
                <c:formatCode>0.0</c:formatCode>
                <c:ptCount val="92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42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42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42</c:v>
                </c:pt>
                <c:pt idx="24">
                  <c:v>42</c:v>
                </c:pt>
                <c:pt idx="25">
                  <c:v>42</c:v>
                </c:pt>
                <c:pt idx="26">
                  <c:v>42</c:v>
                </c:pt>
                <c:pt idx="27">
                  <c:v>42</c:v>
                </c:pt>
                <c:pt idx="28">
                  <c:v>42</c:v>
                </c:pt>
                <c:pt idx="29">
                  <c:v>42</c:v>
                </c:pt>
                <c:pt idx="30">
                  <c:v>42</c:v>
                </c:pt>
                <c:pt idx="31">
                  <c:v>42</c:v>
                </c:pt>
                <c:pt idx="32">
                  <c:v>42</c:v>
                </c:pt>
                <c:pt idx="33">
                  <c:v>42</c:v>
                </c:pt>
                <c:pt idx="34">
                  <c:v>42</c:v>
                </c:pt>
                <c:pt idx="35">
                  <c:v>42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42</c:v>
                </c:pt>
                <c:pt idx="50">
                  <c:v>42</c:v>
                </c:pt>
                <c:pt idx="51">
                  <c:v>42</c:v>
                </c:pt>
                <c:pt idx="52">
                  <c:v>42</c:v>
                </c:pt>
                <c:pt idx="53">
                  <c:v>42</c:v>
                </c:pt>
                <c:pt idx="54">
                  <c:v>42</c:v>
                </c:pt>
                <c:pt idx="55">
                  <c:v>42</c:v>
                </c:pt>
                <c:pt idx="56">
                  <c:v>42</c:v>
                </c:pt>
                <c:pt idx="57">
                  <c:v>42</c:v>
                </c:pt>
                <c:pt idx="58">
                  <c:v>42</c:v>
                </c:pt>
                <c:pt idx="59">
                  <c:v>42</c:v>
                </c:pt>
                <c:pt idx="60">
                  <c:v>42</c:v>
                </c:pt>
                <c:pt idx="61">
                  <c:v>42</c:v>
                </c:pt>
                <c:pt idx="62">
                  <c:v>42</c:v>
                </c:pt>
                <c:pt idx="63">
                  <c:v>42</c:v>
                </c:pt>
                <c:pt idx="64">
                  <c:v>42</c:v>
                </c:pt>
                <c:pt idx="65">
                  <c:v>42</c:v>
                </c:pt>
                <c:pt idx="66">
                  <c:v>42</c:v>
                </c:pt>
                <c:pt idx="67">
                  <c:v>42</c:v>
                </c:pt>
                <c:pt idx="68">
                  <c:v>42</c:v>
                </c:pt>
                <c:pt idx="69">
                  <c:v>42</c:v>
                </c:pt>
                <c:pt idx="70">
                  <c:v>42</c:v>
                </c:pt>
                <c:pt idx="71">
                  <c:v>42</c:v>
                </c:pt>
                <c:pt idx="72">
                  <c:v>42</c:v>
                </c:pt>
                <c:pt idx="73">
                  <c:v>42</c:v>
                </c:pt>
                <c:pt idx="74">
                  <c:v>42</c:v>
                </c:pt>
                <c:pt idx="75">
                  <c:v>42</c:v>
                </c:pt>
                <c:pt idx="76">
                  <c:v>42</c:v>
                </c:pt>
                <c:pt idx="77">
                  <c:v>42</c:v>
                </c:pt>
                <c:pt idx="78">
                  <c:v>42</c:v>
                </c:pt>
                <c:pt idx="79">
                  <c:v>42</c:v>
                </c:pt>
                <c:pt idx="80">
                  <c:v>42</c:v>
                </c:pt>
                <c:pt idx="81">
                  <c:v>42</c:v>
                </c:pt>
                <c:pt idx="82">
                  <c:v>42</c:v>
                </c:pt>
                <c:pt idx="83">
                  <c:v>42</c:v>
                </c:pt>
                <c:pt idx="84">
                  <c:v>42</c:v>
                </c:pt>
                <c:pt idx="85">
                  <c:v>42</c:v>
                </c:pt>
                <c:pt idx="86">
                  <c:v>42</c:v>
                </c:pt>
                <c:pt idx="87">
                  <c:v>42</c:v>
                </c:pt>
                <c:pt idx="88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101C-4F5A-895C-97BC77208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2107040"/>
        <c:axId val="129771136"/>
      </c:lineChart>
      <c:catAx>
        <c:axId val="3221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71136"/>
        <c:crosses val="autoZero"/>
        <c:auto val="1"/>
        <c:lblAlgn val="ctr"/>
        <c:lblOffset val="100"/>
        <c:noMultiLvlLbl val="0"/>
      </c:catAx>
      <c:valAx>
        <c:axId val="129771136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10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1196</c:v>
                </c:pt>
                <c:pt idx="1">
                  <c:v>1238</c:v>
                </c:pt>
                <c:pt idx="2">
                  <c:v>1250</c:v>
                </c:pt>
                <c:pt idx="3">
                  <c:v>1272</c:v>
                </c:pt>
                <c:pt idx="4">
                  <c:v>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D-499A-A6EF-97F421BDC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559856"/>
        <c:axId val="483566416"/>
      </c:barChart>
      <c:catAx>
        <c:axId val="4835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66416"/>
        <c:crosses val="autoZero"/>
        <c:auto val="1"/>
        <c:lblAlgn val="ctr"/>
        <c:lblOffset val="100"/>
        <c:noMultiLvlLbl val="0"/>
      </c:catAx>
      <c:valAx>
        <c:axId val="48356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221</c:v>
                </c:pt>
                <c:pt idx="1">
                  <c:v>228</c:v>
                </c:pt>
                <c:pt idx="2">
                  <c:v>227</c:v>
                </c:pt>
                <c:pt idx="3">
                  <c:v>232</c:v>
                </c:pt>
                <c:pt idx="4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A-4878-86DE-9FA0A62F0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117</c:v>
                </c:pt>
                <c:pt idx="1">
                  <c:v>119</c:v>
                </c:pt>
                <c:pt idx="2">
                  <c:v>113</c:v>
                </c:pt>
                <c:pt idx="3">
                  <c:v>106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A-4878-86DE-9FA0A62F0C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119</c:v>
                </c:pt>
                <c:pt idx="1">
                  <c:v>112</c:v>
                </c:pt>
                <c:pt idx="2">
                  <c:v>127</c:v>
                </c:pt>
                <c:pt idx="3">
                  <c:v>132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A-4878-86DE-9FA0A62F0C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</c:v>
                </c:pt>
                <c:pt idx="1">
                  <c:v>43</c:v>
                </c:pt>
                <c:pt idx="2">
                  <c:v>45</c:v>
                </c:pt>
                <c:pt idx="3">
                  <c:v>43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A-4878-86DE-9FA0A62F0C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349</c:v>
                </c:pt>
                <c:pt idx="1">
                  <c:v>355</c:v>
                </c:pt>
                <c:pt idx="2">
                  <c:v>363</c:v>
                </c:pt>
                <c:pt idx="3">
                  <c:v>371</c:v>
                </c:pt>
                <c:pt idx="4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5A-4878-86DE-9FA0A62F0C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УрФО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130</c:v>
                </c:pt>
                <c:pt idx="1">
                  <c:v>141</c:v>
                </c:pt>
                <c:pt idx="2">
                  <c:v>138</c:v>
                </c:pt>
                <c:pt idx="3">
                  <c:v>149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5A-4878-86DE-9FA0A62F0C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131</c:v>
                </c:pt>
                <c:pt idx="1">
                  <c:v>136</c:v>
                </c:pt>
                <c:pt idx="2">
                  <c:v>130</c:v>
                </c:pt>
                <c:pt idx="3">
                  <c:v>129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5A-4878-86DE-9FA0A62F0C3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C951A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92</c:v>
                </c:pt>
                <c:pt idx="1">
                  <c:v>104</c:v>
                </c:pt>
                <c:pt idx="2">
                  <c:v>107</c:v>
                </c:pt>
                <c:pt idx="3">
                  <c:v>110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A-4878-86DE-9FA0A62F0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7382400"/>
        <c:axId val="497387648"/>
        <c:axId val="0"/>
      </c:bar3DChart>
      <c:catAx>
        <c:axId val="49738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7648"/>
        <c:crosses val="autoZero"/>
        <c:auto val="1"/>
        <c:lblAlgn val="ctr"/>
        <c:lblOffset val="100"/>
        <c:noMultiLvlLbl val="0"/>
      </c:catAx>
      <c:valAx>
        <c:axId val="4973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</c:v>
                </c:pt>
                <c:pt idx="1">
                  <c:v>28</c:v>
                </c:pt>
                <c:pt idx="2">
                  <c:v>24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D-499A-A6EF-97F421BDC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559856"/>
        <c:axId val="483566416"/>
      </c:barChart>
      <c:catAx>
        <c:axId val="4835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66416"/>
        <c:crosses val="autoZero"/>
        <c:auto val="1"/>
        <c:lblAlgn val="ctr"/>
        <c:lblOffset val="100"/>
        <c:noMultiLvlLbl val="0"/>
      </c:catAx>
      <c:valAx>
        <c:axId val="48356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A-4878-86DE-9FA0A62F0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A-4878-86DE-9FA0A62F0C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ЮФО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A-4878-86DE-9FA0A62F0C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7B13BD-B7F9-4C8C-8B31-36C08E79E270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A48-4E0D-8F3B-5EC637A525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DD3910-60E6-4468-A743-9E1EC1796A16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48-4E0D-8F3B-5EC637A525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8DA5CD-F3CB-455D-8C36-39E89D5D4F97}" type="VALUE">
                      <a:rPr lang="en-US" sz="12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48-4E0D-8F3B-5EC637A52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A-4878-86DE-9FA0A62F0C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5A-4878-86DE-9FA0A62F0C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УрФО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5A-4878-86DE-9FA0A62F0C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5A-4878-86DE-9FA0A62F0C3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rgbClr val="C951A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A-4878-86DE-9FA0A62F0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7382400"/>
        <c:axId val="497387648"/>
        <c:axId val="0"/>
      </c:bar3DChart>
      <c:catAx>
        <c:axId val="49738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7648"/>
        <c:crosses val="autoZero"/>
        <c:auto val="1"/>
        <c:lblAlgn val="ctr"/>
        <c:lblOffset val="100"/>
        <c:noMultiLvlLbl val="0"/>
      </c:catAx>
      <c:valAx>
        <c:axId val="4973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B0C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EDB-4E0B-B449-0E25EA70CFA9}"/>
              </c:ext>
            </c:extLst>
          </c:dPt>
          <c:dPt>
            <c:idx val="2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EDB-4E0B-B449-0E25EA70CFA9}"/>
              </c:ext>
            </c:extLst>
          </c:dPt>
          <c:dPt>
            <c:idx val="3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EDB-4E0B-B449-0E25EA70CFA9}"/>
              </c:ext>
            </c:extLst>
          </c:dPt>
          <c:dPt>
            <c:idx val="4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6CAD-4071-95D4-29A06483A45E}"/>
              </c:ext>
            </c:extLst>
          </c:dPt>
          <c:dPt>
            <c:idx val="7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EDB-4E0B-B449-0E25EA70CFA9}"/>
              </c:ext>
            </c:extLst>
          </c:dPt>
          <c:dPt>
            <c:idx val="8"/>
            <c:invertIfNegative val="0"/>
            <c:bubble3D val="0"/>
            <c:spPr>
              <a:solidFill>
                <a:srgbClr val="FCB0C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EDB-4E0B-B449-0E25EA70CF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ЦФО</c:v>
                </c:pt>
                <c:pt idx="2">
                  <c:v>СЗФО</c:v>
                </c:pt>
                <c:pt idx="3">
                  <c:v>ЮФО</c:v>
                </c:pt>
                <c:pt idx="4">
                  <c:v>СКФО</c:v>
                </c:pt>
                <c:pt idx="5">
                  <c:v>ПФО </c:v>
                </c:pt>
                <c:pt idx="6">
                  <c:v>УрФО</c:v>
                </c:pt>
                <c:pt idx="7">
                  <c:v>СФО</c:v>
                </c:pt>
                <c:pt idx="8">
                  <c:v>ДФО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70.3</c:v>
                </c:pt>
                <c:pt idx="1">
                  <c:v>68.8</c:v>
                </c:pt>
                <c:pt idx="2">
                  <c:v>71.400000000000006</c:v>
                </c:pt>
                <c:pt idx="3">
                  <c:v>59.5</c:v>
                </c:pt>
                <c:pt idx="4">
                  <c:v>67.5</c:v>
                </c:pt>
                <c:pt idx="5">
                  <c:v>74.7</c:v>
                </c:pt>
                <c:pt idx="6">
                  <c:v>77.5</c:v>
                </c:pt>
                <c:pt idx="7">
                  <c:v>62.8</c:v>
                </c:pt>
                <c:pt idx="8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D-499A-A6EF-97F421BDC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559856"/>
        <c:axId val="483566416"/>
      </c:barChart>
      <c:catAx>
        <c:axId val="4835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66416"/>
        <c:crosses val="autoZero"/>
        <c:auto val="1"/>
        <c:lblAlgn val="ctr"/>
        <c:lblOffset val="100"/>
        <c:noMultiLvlLbl val="0"/>
      </c:catAx>
      <c:valAx>
        <c:axId val="483566416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5766028738754E-2"/>
          <c:y val="6.8599340284873564E-2"/>
          <c:w val="0.89512915785343106"/>
          <c:h val="0.60712931979467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 должности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1991.75</c:v>
                </c:pt>
                <c:pt idx="1">
                  <c:v>1961.25</c:v>
                </c:pt>
                <c:pt idx="2">
                  <c:v>1906.5</c:v>
                </c:pt>
                <c:pt idx="3">
                  <c:v>1834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4C6D-B6D7-17C4545655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 должности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1088487154111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03-4A1F-AF7F-1877314F3DDA}"/>
                </c:ext>
              </c:extLst>
            </c:dLbl>
            <c:dLbl>
              <c:idx val="1"/>
              <c:layout>
                <c:manualLayout>
                  <c:x val="2.6108848715411238E-2"/>
                  <c:y val="5.3074763117302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03-4A1F-AF7F-1877314F3DDA}"/>
                </c:ext>
              </c:extLst>
            </c:dLbl>
            <c:dLbl>
              <c:idx val="2"/>
              <c:layout>
                <c:manualLayout>
                  <c:x val="2.28452426259847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03-4A1F-AF7F-1877314F3DDA}"/>
                </c:ext>
              </c:extLst>
            </c:dLbl>
            <c:dLbl>
              <c:idx val="3"/>
              <c:layout>
                <c:manualLayout>
                  <c:x val="2.44770456706980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03-4A1F-AF7F-1877314F3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1373.25</c:v>
                </c:pt>
                <c:pt idx="1">
                  <c:v>1310.75</c:v>
                </c:pt>
                <c:pt idx="2">
                  <c:v>1288.25</c:v>
                </c:pt>
                <c:pt idx="3">
                  <c:v>1289.25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E-4C6D-B6D7-17C45456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4914512"/>
        <c:axId val="784909920"/>
      </c:barChart>
      <c:catAx>
        <c:axId val="784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09920"/>
        <c:crosses val="autoZero"/>
        <c:auto val="1"/>
        <c:lblAlgn val="ctr"/>
        <c:lblOffset val="100"/>
        <c:noMultiLvlLbl val="0"/>
      </c:catAx>
      <c:valAx>
        <c:axId val="784909920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0.93774</cdr:y>
    </cdr:from>
    <cdr:to>
      <cdr:x>0.55937</cdr:x>
      <cdr:y>0.98611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1A0AD1D6-65F2-4BC4-AA75-E3911EAE5DB7}"/>
            </a:ext>
          </a:extLst>
        </cdr:cNvPr>
        <cdr:cNvSpPr txBox="1"/>
      </cdr:nvSpPr>
      <cdr:spPr>
        <a:xfrm xmlns:a="http://schemas.openxmlformats.org/drawingml/2006/main">
          <a:off x="0" y="6430990"/>
          <a:ext cx="6819898" cy="331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dirty="0"/>
            <a:t>Источник: форма № 30 «Сведения о медицинской организации»</a:t>
          </a:r>
        </a:p>
        <a:p xmlns:a="http://schemas.openxmlformats.org/drawingml/2006/main">
          <a:pPr algn="l"/>
          <a:endParaRPr lang="ru-RU" sz="1600" dirty="0"/>
        </a:p>
      </cdr:txBody>
    </cdr:sp>
  </cdr:relSizeAnchor>
  <cdr:relSizeAnchor xmlns:cdr="http://schemas.openxmlformats.org/drawingml/2006/chartDrawing">
    <cdr:from>
      <cdr:x>0.6934</cdr:x>
      <cdr:y>0.08205</cdr:y>
    </cdr:from>
    <cdr:to>
      <cdr:x>0.73456</cdr:x>
      <cdr:y>0.12887</cdr:y>
    </cdr:to>
    <cdr:sp macro="" textlink="">
      <cdr:nvSpPr>
        <cdr:cNvPr id="70" name="TextBox 4">
          <a:extLst xmlns:a="http://schemas.openxmlformats.org/drawingml/2006/main">
            <a:ext uri="{FF2B5EF4-FFF2-40B4-BE49-F238E27FC236}">
              <a16:creationId xmlns:a16="http://schemas.microsoft.com/office/drawing/2014/main" id="{407EA02D-DC54-4E55-8D36-428D0FC20157}"/>
            </a:ext>
          </a:extLst>
        </cdr:cNvPr>
        <cdr:cNvSpPr txBox="1"/>
      </cdr:nvSpPr>
      <cdr:spPr>
        <a:xfrm xmlns:a="http://schemas.openxmlformats.org/drawingml/2006/main">
          <a:off x="11445500" y="600643"/>
          <a:ext cx="679265" cy="3427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>
              <a:solidFill>
                <a:schemeClr val="bg1"/>
              </a:solidFill>
            </a:rPr>
            <a:t>УФО</a:t>
          </a:r>
        </a:p>
      </cdr:txBody>
    </cdr:sp>
  </cdr:relSizeAnchor>
  <cdr:relSizeAnchor xmlns:cdr="http://schemas.openxmlformats.org/drawingml/2006/chartDrawing">
    <cdr:from>
      <cdr:x>0.56797</cdr:x>
      <cdr:y>0.08341</cdr:y>
    </cdr:from>
    <cdr:to>
      <cdr:x>0.62656</cdr:x>
      <cdr:y>0.13278</cdr:y>
    </cdr:to>
    <cdr:sp macro="" textlink="">
      <cdr:nvSpPr>
        <cdr:cNvPr id="76" name="TextBox 4">
          <a:extLst xmlns:a="http://schemas.openxmlformats.org/drawingml/2006/main">
            <a:ext uri="{FF2B5EF4-FFF2-40B4-BE49-F238E27FC236}">
              <a16:creationId xmlns:a16="http://schemas.microsoft.com/office/drawing/2014/main" id="{407EA02D-DC54-4E55-8D36-428D0FC20157}"/>
            </a:ext>
          </a:extLst>
        </cdr:cNvPr>
        <cdr:cNvSpPr txBox="1"/>
      </cdr:nvSpPr>
      <cdr:spPr>
        <a:xfrm xmlns:a="http://schemas.openxmlformats.org/drawingml/2006/main">
          <a:off x="6924676" y="572026"/>
          <a:ext cx="71437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ПФО</a:t>
          </a:r>
        </a:p>
      </cdr:txBody>
    </cdr:sp>
  </cdr:relSizeAnchor>
  <cdr:relSizeAnchor xmlns:cdr="http://schemas.openxmlformats.org/drawingml/2006/chartDrawing">
    <cdr:from>
      <cdr:x>0.04951</cdr:x>
      <cdr:y>0.00495</cdr:y>
    </cdr:from>
    <cdr:to>
      <cdr:x>0.94951</cdr:x>
      <cdr:y>0.05051</cdr:y>
    </cdr:to>
    <cdr:sp macro="" textlink="">
      <cdr:nvSpPr>
        <cdr:cNvPr id="77" name="TextBox 1">
          <a:extLst xmlns:a="http://schemas.openxmlformats.org/drawingml/2006/main">
            <a:ext uri="{FF2B5EF4-FFF2-40B4-BE49-F238E27FC236}">
              <a16:creationId xmlns:a16="http://schemas.microsoft.com/office/drawing/2014/main" id="{014ED0E8-B43B-4D01-8FA9-DB2B6BA02F3F}"/>
            </a:ext>
          </a:extLst>
        </cdr:cNvPr>
        <cdr:cNvSpPr txBox="1"/>
      </cdr:nvSpPr>
      <cdr:spPr>
        <a:xfrm xmlns:a="http://schemas.openxmlformats.org/drawingml/2006/main">
          <a:off x="603684" y="33947"/>
          <a:ext cx="10972798" cy="312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kern="1200" dirty="0">
              <a:ln w="66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rPr>
            <a:t>Центры профпатологии, РФ (2022 г.). Общее количество в РФ - 42.</a:t>
          </a:r>
        </a:p>
      </cdr:txBody>
    </cdr:sp>
  </cdr:relSizeAnchor>
  <cdr:relSizeAnchor xmlns:cdr="http://schemas.openxmlformats.org/drawingml/2006/chartDrawing">
    <cdr:from>
      <cdr:x>0.9041</cdr:x>
      <cdr:y>0.08478</cdr:y>
    </cdr:from>
    <cdr:to>
      <cdr:x>0.94106</cdr:x>
      <cdr:y>0.1316</cdr:y>
    </cdr:to>
    <cdr:sp macro="" textlink="">
      <cdr:nvSpPr>
        <cdr:cNvPr id="79" name="TextBox 4">
          <a:extLst xmlns:a="http://schemas.openxmlformats.org/drawingml/2006/main">
            <a:ext uri="{FF2B5EF4-FFF2-40B4-BE49-F238E27FC236}">
              <a16:creationId xmlns:a16="http://schemas.microsoft.com/office/drawing/2014/main" id="{9B0D650B-E522-4E62-AF94-140C04AC87F0}"/>
            </a:ext>
          </a:extLst>
        </cdr:cNvPr>
        <cdr:cNvSpPr txBox="1"/>
      </cdr:nvSpPr>
      <cdr:spPr>
        <a:xfrm xmlns:a="http://schemas.openxmlformats.org/drawingml/2006/main">
          <a:off x="11022803" y="581421"/>
          <a:ext cx="450617" cy="3210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ДФО</a:t>
          </a:r>
        </a:p>
      </cdr:txBody>
    </cdr:sp>
  </cdr:relSizeAnchor>
  <cdr:relSizeAnchor xmlns:cdr="http://schemas.openxmlformats.org/drawingml/2006/chartDrawing">
    <cdr:from>
      <cdr:x>0.6934</cdr:x>
      <cdr:y>0.08205</cdr:y>
    </cdr:from>
    <cdr:to>
      <cdr:x>0.74453</cdr:x>
      <cdr:y>0.13142</cdr:y>
    </cdr:to>
    <cdr:sp macro="" textlink="">
      <cdr:nvSpPr>
        <cdr:cNvPr id="81" name="TextBox 4">
          <a:extLst xmlns:a="http://schemas.openxmlformats.org/drawingml/2006/main">
            <a:ext uri="{FF2B5EF4-FFF2-40B4-BE49-F238E27FC236}">
              <a16:creationId xmlns:a16="http://schemas.microsoft.com/office/drawing/2014/main" id="{407EA02D-DC54-4E55-8D36-428D0FC20157}"/>
            </a:ext>
          </a:extLst>
        </cdr:cNvPr>
        <cdr:cNvSpPr txBox="1"/>
      </cdr:nvSpPr>
      <cdr:spPr>
        <a:xfrm xmlns:a="http://schemas.openxmlformats.org/drawingml/2006/main">
          <a:off x="8453933" y="562699"/>
          <a:ext cx="623393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>
              <a:solidFill>
                <a:schemeClr val="accent5">
                  <a:lumMod val="50000"/>
                </a:schemeClr>
              </a:solidFill>
            </a:rPr>
            <a:t>УФО</a:t>
          </a:r>
        </a:p>
      </cdr:txBody>
    </cdr:sp>
  </cdr:relSizeAnchor>
  <cdr:relSizeAnchor xmlns:cdr="http://schemas.openxmlformats.org/drawingml/2006/chartDrawing">
    <cdr:from>
      <cdr:x>0.79094</cdr:x>
      <cdr:y>0.08372</cdr:y>
    </cdr:from>
    <cdr:to>
      <cdr:x>0.84141</cdr:x>
      <cdr:y>0.13309</cdr:y>
    </cdr:to>
    <cdr:sp macro="" textlink="">
      <cdr:nvSpPr>
        <cdr:cNvPr id="82" name="TextBox 4">
          <a:extLst xmlns:a="http://schemas.openxmlformats.org/drawingml/2006/main">
            <a:ext uri="{FF2B5EF4-FFF2-40B4-BE49-F238E27FC236}">
              <a16:creationId xmlns:a16="http://schemas.microsoft.com/office/drawing/2014/main" id="{832D42A7-8A40-4993-93EF-B6A263C48263}"/>
            </a:ext>
          </a:extLst>
        </cdr:cNvPr>
        <cdr:cNvSpPr txBox="1"/>
      </cdr:nvSpPr>
      <cdr:spPr>
        <a:xfrm xmlns:a="http://schemas.openxmlformats.org/drawingml/2006/main">
          <a:off x="9643096" y="574159"/>
          <a:ext cx="615330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СФО</a:t>
          </a:r>
        </a:p>
      </cdr:txBody>
    </cdr:sp>
  </cdr:relSizeAnchor>
  <cdr:relSizeAnchor xmlns:cdr="http://schemas.openxmlformats.org/drawingml/2006/chartDrawing">
    <cdr:from>
      <cdr:x>0.45859</cdr:x>
      <cdr:y>0.08226</cdr:y>
    </cdr:from>
    <cdr:to>
      <cdr:x>0.51719</cdr:x>
      <cdr:y>0.13163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A74DB439-1392-91A2-6ABA-172FF7525493}"/>
            </a:ext>
          </a:extLst>
        </cdr:cNvPr>
        <cdr:cNvSpPr txBox="1"/>
      </cdr:nvSpPr>
      <cdr:spPr>
        <a:xfrm xmlns:a="http://schemas.openxmlformats.org/drawingml/2006/main">
          <a:off x="5591176" y="564144"/>
          <a:ext cx="71437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СКФО</a:t>
          </a:r>
        </a:p>
      </cdr:txBody>
    </cdr:sp>
  </cdr:relSizeAnchor>
  <cdr:relSizeAnchor xmlns:cdr="http://schemas.openxmlformats.org/drawingml/2006/chartDrawing">
    <cdr:from>
      <cdr:x>0.37227</cdr:x>
      <cdr:y>0.08226</cdr:y>
    </cdr:from>
    <cdr:to>
      <cdr:x>0.43086</cdr:x>
      <cdr:y>0.13163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A74DB439-1392-91A2-6ABA-172FF7525493}"/>
            </a:ext>
          </a:extLst>
        </cdr:cNvPr>
        <cdr:cNvSpPr txBox="1"/>
      </cdr:nvSpPr>
      <cdr:spPr>
        <a:xfrm xmlns:a="http://schemas.openxmlformats.org/drawingml/2006/main">
          <a:off x="4538664" y="564144"/>
          <a:ext cx="71437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ЮФО</a:t>
          </a:r>
        </a:p>
      </cdr:txBody>
    </cdr:sp>
  </cdr:relSizeAnchor>
  <cdr:relSizeAnchor xmlns:cdr="http://schemas.openxmlformats.org/drawingml/2006/chartDrawing">
    <cdr:from>
      <cdr:x>0.25781</cdr:x>
      <cdr:y>0.08226</cdr:y>
    </cdr:from>
    <cdr:to>
      <cdr:x>0.31641</cdr:x>
      <cdr:y>0.13163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A74DB439-1392-91A2-6ABA-172FF7525493}"/>
            </a:ext>
          </a:extLst>
        </cdr:cNvPr>
        <cdr:cNvSpPr txBox="1"/>
      </cdr:nvSpPr>
      <cdr:spPr>
        <a:xfrm xmlns:a="http://schemas.openxmlformats.org/drawingml/2006/main">
          <a:off x="3143252" y="564144"/>
          <a:ext cx="714375" cy="33855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СЗФО</a:t>
          </a:r>
        </a:p>
      </cdr:txBody>
    </cdr:sp>
  </cdr:relSizeAnchor>
  <cdr:relSizeAnchor xmlns:cdr="http://schemas.openxmlformats.org/drawingml/2006/chartDrawing">
    <cdr:from>
      <cdr:x>0.08867</cdr:x>
      <cdr:y>0.08226</cdr:y>
    </cdr:from>
    <cdr:to>
      <cdr:x>0.14727</cdr:x>
      <cdr:y>0.13163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F3CC56B-3ED1-47A6-E466-2E18342B6832}"/>
            </a:ext>
          </a:extLst>
        </cdr:cNvPr>
        <cdr:cNvSpPr txBox="1"/>
      </cdr:nvSpPr>
      <cdr:spPr>
        <a:xfrm xmlns:a="http://schemas.openxmlformats.org/drawingml/2006/main">
          <a:off x="1081089" y="564144"/>
          <a:ext cx="71437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ЦФО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0.09307</cdr:x>
      <cdr:y>0.46038</cdr:y>
    </cdr:from>
    <cdr:to>
      <cdr:x>0.99156</cdr:x>
      <cdr:y>0.46038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27EFC8CC-3F00-41D3-8F39-553090EF2642}"/>
            </a:ext>
          </a:extLst>
        </cdr:cNvPr>
        <cdr:cNvCxnSpPr/>
      </cdr:nvCxnSpPr>
      <cdr:spPr>
        <a:xfrm xmlns:a="http://schemas.openxmlformats.org/drawingml/2006/main">
          <a:off x="501056" y="1259150"/>
          <a:ext cx="48372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0.2229</cdr:x>
      <cdr:y>0.24787</cdr:y>
    </cdr:from>
    <cdr:to>
      <cdr:x>0.81177</cdr:x>
      <cdr:y>0.46171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F3BD33C2-A08A-2179-CA91-B417471EB565}"/>
            </a:ext>
          </a:extLst>
        </cdr:cNvPr>
        <cdr:cNvCxnSpPr/>
      </cdr:nvCxnSpPr>
      <cdr:spPr>
        <a:xfrm xmlns:a="http://schemas.openxmlformats.org/drawingml/2006/main">
          <a:off x="1162004" y="630869"/>
          <a:ext cx="3069772" cy="544286"/>
        </a:xfrm>
        <a:prstGeom xmlns:a="http://schemas.openxmlformats.org/drawingml/2006/main" prst="line">
          <a:avLst/>
        </a:prstGeom>
        <a:ln xmlns:a="http://schemas.openxmlformats.org/drawingml/2006/main" w="22225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0.94883</cdr:y>
    </cdr:from>
    <cdr:to>
      <cdr:x>0.48349</cdr:x>
      <cdr:y>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1A0AD1D6-65F2-4BC4-AA75-E3911EAE5DB7}"/>
            </a:ext>
          </a:extLst>
        </cdr:cNvPr>
        <cdr:cNvSpPr txBox="1"/>
      </cdr:nvSpPr>
      <cdr:spPr>
        <a:xfrm xmlns:a="http://schemas.openxmlformats.org/drawingml/2006/main">
          <a:off x="-76199" y="6199827"/>
          <a:ext cx="5857876" cy="33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dirty="0"/>
            <a:t>Источник: форма № 30 «Сведения о медицинской организации»</a:t>
          </a:r>
        </a:p>
        <a:p xmlns:a="http://schemas.openxmlformats.org/drawingml/2006/main">
          <a:pPr algn="r"/>
          <a:endParaRPr lang="ru-RU" sz="1600" dirty="0"/>
        </a:p>
      </cdr:txBody>
    </cdr:sp>
  </cdr:relSizeAnchor>
  <cdr:relSizeAnchor xmlns:cdr="http://schemas.openxmlformats.org/drawingml/2006/chartDrawing">
    <cdr:from>
      <cdr:x>0.56002</cdr:x>
      <cdr:y>0.0873</cdr:y>
    </cdr:from>
    <cdr:to>
      <cdr:x>0.62264</cdr:x>
      <cdr:y>0.13911</cdr:y>
    </cdr:to>
    <cdr:sp macro="" textlink="">
      <cdr:nvSpPr>
        <cdr:cNvPr id="76" name="TextBox 4">
          <a:extLst xmlns:a="http://schemas.openxmlformats.org/drawingml/2006/main">
            <a:ext uri="{FF2B5EF4-FFF2-40B4-BE49-F238E27FC236}">
              <a16:creationId xmlns:a16="http://schemas.microsoft.com/office/drawing/2014/main" id="{407EA02D-DC54-4E55-8D36-428D0FC20157}"/>
            </a:ext>
          </a:extLst>
        </cdr:cNvPr>
        <cdr:cNvSpPr txBox="1"/>
      </cdr:nvSpPr>
      <cdr:spPr>
        <a:xfrm xmlns:a="http://schemas.openxmlformats.org/drawingml/2006/main">
          <a:off x="6785066" y="570413"/>
          <a:ext cx="75873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ПФО</a:t>
          </a:r>
        </a:p>
      </cdr:txBody>
    </cdr:sp>
  </cdr:relSizeAnchor>
  <cdr:relSizeAnchor xmlns:cdr="http://schemas.openxmlformats.org/drawingml/2006/chartDrawing">
    <cdr:from>
      <cdr:x>0.01406</cdr:x>
      <cdr:y>0</cdr:y>
    </cdr:from>
    <cdr:to>
      <cdr:x>0.97965</cdr:x>
      <cdr:y>0.05085</cdr:y>
    </cdr:to>
    <cdr:sp macro="" textlink="">
      <cdr:nvSpPr>
        <cdr:cNvPr id="77" name="TextBox 1">
          <a:extLst xmlns:a="http://schemas.openxmlformats.org/drawingml/2006/main">
            <a:ext uri="{FF2B5EF4-FFF2-40B4-BE49-F238E27FC236}">
              <a16:creationId xmlns:a16="http://schemas.microsoft.com/office/drawing/2014/main" id="{014ED0E8-B43B-4D01-8FA9-DB2B6BA02F3F}"/>
            </a:ext>
          </a:extLst>
        </cdr:cNvPr>
        <cdr:cNvSpPr txBox="1"/>
      </cdr:nvSpPr>
      <cdr:spPr>
        <a:xfrm xmlns:a="http://schemas.openxmlformats.org/drawingml/2006/main">
          <a:off x="170353" y="-161925"/>
          <a:ext cx="11698896" cy="332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kern="1200" dirty="0">
              <a:ln w="66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rPr>
            <a:t>Число физических лиц основных работников на занятых должностях врачей-профпатологов, РФ (2022 г.). Общее количество в РФ - 648. </a:t>
          </a:r>
        </a:p>
      </cdr:txBody>
    </cdr:sp>
  </cdr:relSizeAnchor>
  <cdr:relSizeAnchor xmlns:cdr="http://schemas.openxmlformats.org/drawingml/2006/chartDrawing">
    <cdr:from>
      <cdr:x>0.88991</cdr:x>
      <cdr:y>0.08786</cdr:y>
    </cdr:from>
    <cdr:to>
      <cdr:x>0.94418</cdr:x>
      <cdr:y>0.13967</cdr:y>
    </cdr:to>
    <cdr:sp macro="" textlink="">
      <cdr:nvSpPr>
        <cdr:cNvPr id="79" name="TextBox 4">
          <a:extLst xmlns:a="http://schemas.openxmlformats.org/drawingml/2006/main">
            <a:ext uri="{FF2B5EF4-FFF2-40B4-BE49-F238E27FC236}">
              <a16:creationId xmlns:a16="http://schemas.microsoft.com/office/drawing/2014/main" id="{9B0D650B-E522-4E62-AF94-140C04AC87F0}"/>
            </a:ext>
          </a:extLst>
        </cdr:cNvPr>
        <cdr:cNvSpPr txBox="1"/>
      </cdr:nvSpPr>
      <cdr:spPr>
        <a:xfrm xmlns:a="http://schemas.openxmlformats.org/drawingml/2006/main">
          <a:off x="10781938" y="574073"/>
          <a:ext cx="65758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ДФО</a:t>
          </a:r>
        </a:p>
      </cdr:txBody>
    </cdr:sp>
  </cdr:relSizeAnchor>
  <cdr:relSizeAnchor xmlns:cdr="http://schemas.openxmlformats.org/drawingml/2006/chartDrawing">
    <cdr:from>
      <cdr:x>0.69615</cdr:x>
      <cdr:y>0.0878</cdr:y>
    </cdr:from>
    <cdr:to>
      <cdr:x>0.74725</cdr:x>
      <cdr:y>0.13725</cdr:y>
    </cdr:to>
    <cdr:sp macro="" textlink="">
      <cdr:nvSpPr>
        <cdr:cNvPr id="81" name="TextBox 4">
          <a:extLst xmlns:a="http://schemas.openxmlformats.org/drawingml/2006/main">
            <a:ext uri="{FF2B5EF4-FFF2-40B4-BE49-F238E27FC236}">
              <a16:creationId xmlns:a16="http://schemas.microsoft.com/office/drawing/2014/main" id="{407EA02D-DC54-4E55-8D36-428D0FC20157}"/>
            </a:ext>
          </a:extLst>
        </cdr:cNvPr>
        <cdr:cNvSpPr txBox="1"/>
      </cdr:nvSpPr>
      <cdr:spPr>
        <a:xfrm xmlns:a="http://schemas.openxmlformats.org/drawingml/2006/main">
          <a:off x="8434389" y="573673"/>
          <a:ext cx="619123" cy="3231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>
              <a:solidFill>
                <a:schemeClr val="accent5">
                  <a:lumMod val="50000"/>
                </a:schemeClr>
              </a:solidFill>
            </a:rPr>
            <a:t>УФО</a:t>
          </a:r>
          <a:endParaRPr lang="ru-RU" sz="17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0.76947</cdr:x>
      <cdr:y>0.08973</cdr:y>
    </cdr:from>
    <cdr:to>
      <cdr:x>0.82233</cdr:x>
      <cdr:y>0.14154</cdr:y>
    </cdr:to>
    <cdr:sp macro="" textlink="">
      <cdr:nvSpPr>
        <cdr:cNvPr id="82" name="TextBox 4">
          <a:extLst xmlns:a="http://schemas.openxmlformats.org/drawingml/2006/main">
            <a:ext uri="{FF2B5EF4-FFF2-40B4-BE49-F238E27FC236}">
              <a16:creationId xmlns:a16="http://schemas.microsoft.com/office/drawing/2014/main" id="{832D42A7-8A40-4993-93EF-B6A263C48263}"/>
            </a:ext>
          </a:extLst>
        </cdr:cNvPr>
        <cdr:cNvSpPr txBox="1"/>
      </cdr:nvSpPr>
      <cdr:spPr>
        <a:xfrm xmlns:a="http://schemas.openxmlformats.org/drawingml/2006/main">
          <a:off x="9322690" y="586287"/>
          <a:ext cx="640461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СФО</a:t>
          </a:r>
        </a:p>
      </cdr:txBody>
    </cdr:sp>
  </cdr:relSizeAnchor>
  <cdr:relSizeAnchor xmlns:cdr="http://schemas.openxmlformats.org/drawingml/2006/chartDrawing">
    <cdr:from>
      <cdr:x>0.44393</cdr:x>
      <cdr:y>0.08924</cdr:y>
    </cdr:from>
    <cdr:to>
      <cdr:x>0.50655</cdr:x>
      <cdr:y>0.14105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0CA2EC13-5B5E-10FD-217D-650361BEBE28}"/>
            </a:ext>
          </a:extLst>
        </cdr:cNvPr>
        <cdr:cNvSpPr txBox="1"/>
      </cdr:nvSpPr>
      <cdr:spPr>
        <a:xfrm xmlns:a="http://schemas.openxmlformats.org/drawingml/2006/main">
          <a:off x="5378541" y="583113"/>
          <a:ext cx="75873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СКФО</a:t>
          </a:r>
        </a:p>
      </cdr:txBody>
    </cdr:sp>
  </cdr:relSizeAnchor>
  <cdr:relSizeAnchor xmlns:cdr="http://schemas.openxmlformats.org/drawingml/2006/chartDrawing">
    <cdr:from>
      <cdr:x>0.35666</cdr:x>
      <cdr:y>0.08633</cdr:y>
    </cdr:from>
    <cdr:to>
      <cdr:x>0.41929</cdr:x>
      <cdr:y>0.13814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0CA2EC13-5B5E-10FD-217D-650361BEBE28}"/>
            </a:ext>
          </a:extLst>
        </cdr:cNvPr>
        <cdr:cNvSpPr txBox="1"/>
      </cdr:nvSpPr>
      <cdr:spPr>
        <a:xfrm xmlns:a="http://schemas.openxmlformats.org/drawingml/2006/main">
          <a:off x="4321266" y="564063"/>
          <a:ext cx="75873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ЮФО</a:t>
          </a:r>
        </a:p>
      </cdr:txBody>
    </cdr:sp>
  </cdr:relSizeAnchor>
  <cdr:relSizeAnchor xmlns:cdr="http://schemas.openxmlformats.org/drawingml/2006/chartDrawing">
    <cdr:from>
      <cdr:x>0.24267</cdr:x>
      <cdr:y>0.08633</cdr:y>
    </cdr:from>
    <cdr:to>
      <cdr:x>0.30529</cdr:x>
      <cdr:y>0.13814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0CA2EC13-5B5E-10FD-217D-650361BEBE28}"/>
            </a:ext>
          </a:extLst>
        </cdr:cNvPr>
        <cdr:cNvSpPr txBox="1"/>
      </cdr:nvSpPr>
      <cdr:spPr>
        <a:xfrm xmlns:a="http://schemas.openxmlformats.org/drawingml/2006/main">
          <a:off x="2940141" y="564063"/>
          <a:ext cx="758734" cy="33855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СЗФО</a:t>
          </a:r>
        </a:p>
      </cdr:txBody>
    </cdr:sp>
  </cdr:relSizeAnchor>
  <cdr:relSizeAnchor xmlns:cdr="http://schemas.openxmlformats.org/drawingml/2006/chartDrawing">
    <cdr:from>
      <cdr:x>0.09487</cdr:x>
      <cdr:y>0.08195</cdr:y>
    </cdr:from>
    <cdr:to>
      <cdr:x>0.15749</cdr:x>
      <cdr:y>0.13377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CA2EC13-5B5E-10FD-217D-650361BEBE28}"/>
            </a:ext>
          </a:extLst>
        </cdr:cNvPr>
        <cdr:cNvSpPr txBox="1"/>
      </cdr:nvSpPr>
      <cdr:spPr>
        <a:xfrm xmlns:a="http://schemas.openxmlformats.org/drawingml/2006/main">
          <a:off x="1149441" y="535488"/>
          <a:ext cx="75873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5">
                  <a:lumMod val="50000"/>
                </a:schemeClr>
              </a:solidFill>
            </a:rPr>
            <a:t>ЦФО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0F67992-7FFA-4F13-94B4-5B7D71C7F1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7A5914-4514-47F3-9D66-39D8CC9C7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110D-53AD-4644-A7D9-A89E361C8C8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2292D8-9A66-4B0A-B602-549BE3841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694D32-ADF3-4F33-B908-8F40F4EF69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31252-544F-48F3-B518-0B4D8BC74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4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6C66-B1B1-4D16-8338-AE686DA0ED97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20"/>
            <a:ext cx="5438775" cy="4467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60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60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B290-510D-479F-9495-3D52D6E34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3F73A-4B9B-42EA-80F4-6B408F14F9D3}"/>
              </a:ext>
            </a:extLst>
          </p:cNvPr>
          <p:cNvSpPr txBox="1"/>
          <p:nvPr userDrawn="1"/>
        </p:nvSpPr>
        <p:spPr>
          <a:xfrm>
            <a:off x="0" y="2430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ФЕДЕРАЛЬНОЕ ГОСУДАРСТВЕННОЕ БЮДЖЕТНОЕ НАУЧНОЕ УЧРЕЖДЕНИЕ</a:t>
            </a:r>
            <a:br>
              <a:rPr lang="en-US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«НАУЧНО-ИССЛЕДОВАТЕЛЬСКИЙ ИНСТИТУТ МЕДИЦИНЫ ТРУДА</a:t>
            </a:r>
            <a:br>
              <a:rPr lang="en-US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ИМЕНИ АКАДЕМИКА </a:t>
            </a:r>
            <a:r>
              <a:rPr lang="ru-RU" sz="1600" b="1" dirty="0" err="1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Н.Ф</a:t>
            </a:r>
            <a:r>
              <a:rPr lang="ru-RU" sz="16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itchFamily="34" charset="0"/>
              </a:rPr>
              <a:t>. ИЗМЕРОВА»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53B5F63-D4BB-48BC-9F16-4E9B73D9E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36" y="2597493"/>
            <a:ext cx="11120928" cy="184981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 b="1" cap="none" baseline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D0DF6F4-8199-4A99-9022-527A220C4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22850"/>
            <a:ext cx="12192000" cy="3810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F6AB086-770B-47D8-B091-70C0A132CF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05000"/>
            <a:ext cx="12192000" cy="5913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Место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980CF8A9-B97C-4FF9-99A5-99697E1F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97463"/>
            <a:ext cx="12192000" cy="164200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</a:defRPr>
            </a:lvl2pPr>
          </a:lstStyle>
          <a:p>
            <a:pPr lvl="0"/>
            <a:r>
              <a:rPr lang="ru-RU" dirty="0"/>
              <a:t>ФИО</a:t>
            </a:r>
          </a:p>
          <a:p>
            <a:pPr lvl="1"/>
            <a:r>
              <a:rPr lang="ru-RU" dirty="0"/>
              <a:t>Должность, регалии</a:t>
            </a:r>
          </a:p>
        </p:txBody>
      </p:sp>
    </p:spTree>
    <p:extLst>
      <p:ext uri="{BB962C8B-B14F-4D97-AF65-F5344CB8AC3E}">
        <p14:creationId xmlns:p14="http://schemas.microsoft.com/office/powerpoint/2010/main" val="165749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455A2-DEA0-451F-B15E-FFC0D094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292"/>
          </a:xfrm>
          <a:prstGeom prst="rect">
            <a:avLst/>
          </a:prstGeom>
        </p:spPr>
        <p:txBody>
          <a:bodyPr lIns="180000" tIns="180000" rIns="180000" bIns="180000" anchor="ctr" anchorCtr="1">
            <a:spAutoFit/>
          </a:bodyPr>
          <a:lstStyle>
            <a:lvl1pPr>
              <a:lnSpc>
                <a:spcPct val="100000"/>
              </a:lnSpc>
              <a:defRPr sz="2000" b="1" cap="none" spc="0" baseline="0">
                <a:ln w="66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67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D6D69B-7FBB-480B-A87C-FE6856924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679D97A-046D-422F-BD55-439CA9A7A5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Дата">
            <a:extLst>
              <a:ext uri="{FF2B5EF4-FFF2-40B4-BE49-F238E27FC236}">
                <a16:creationId xmlns:a16="http://schemas.microsoft.com/office/drawing/2014/main" id="{774F64A4-677B-4023-839B-AC037C75A22E}"/>
              </a:ext>
            </a:extLst>
          </p:cNvPr>
          <p:cNvSpPr txBox="1">
            <a:spLocks/>
          </p:cNvSpPr>
          <p:nvPr userDrawn="1"/>
        </p:nvSpPr>
        <p:spPr>
          <a:xfrm>
            <a:off x="10733766" y="6765667"/>
            <a:ext cx="1458234" cy="92333"/>
          </a:xfrm>
          <a:prstGeom prst="rect">
            <a:avLst/>
          </a:prstGeom>
        </p:spPr>
        <p:txBody>
          <a:bodyPr wrap="square" lIns="0" tIns="0" rIns="7200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23</a:t>
            </a:r>
            <a:r>
              <a:rPr lang="ru-RU" sz="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.04.2021</a:t>
            </a:r>
          </a:p>
        </p:txBody>
      </p:sp>
    </p:spTree>
    <p:extLst>
      <p:ext uri="{BB962C8B-B14F-4D97-AF65-F5344CB8AC3E}">
        <p14:creationId xmlns:p14="http://schemas.microsoft.com/office/powerpoint/2010/main" val="134799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6045D-56B7-4B91-BBEF-9B893FC30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9D97A-046D-422F-BD55-439CA9A7A5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86B40B-30E8-41F1-9008-D13D7549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74" y="0"/>
            <a:ext cx="11880851" cy="760959"/>
          </a:xfrm>
          <a:prstGeom prst="rect">
            <a:avLst/>
          </a:prstGeom>
        </p:spPr>
        <p:txBody>
          <a:bodyPr vert="horz" lIns="72000" tIns="72000" rIns="72000" bIns="72000" rtlCol="0" anchor="ctr">
            <a:spAutoFit/>
          </a:bodyPr>
          <a:lstStyle>
            <a:lvl1pPr>
              <a:defRPr spc="0" baseline="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10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87F5D-DF2E-2046-4F4B-F3A4E498C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35C11-42E9-4FA2-1093-29B32EBE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B9A43-3417-404A-B3AC-1065F55A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5FCC-4659-47F2-9C21-9D9D1F429B9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70668-8103-627A-519B-5B80A746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45DB1-B6BE-A9F2-02F2-5CDFF70E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FFE2-90D2-4782-B873-2B477DE1F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F17204-532E-48B8-82CC-C16A71B2C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27928"/>
            <a:ext cx="2743200" cy="330072"/>
          </a:xfrm>
          <a:prstGeom prst="rect">
            <a:avLst/>
          </a:prstGeom>
        </p:spPr>
        <p:txBody>
          <a:bodyPr vert="horz" lIns="72000" tIns="72000" rIns="72000" bIns="72000" rtlCol="0" anchor="ctr">
            <a:spAutoFit/>
          </a:bodyPr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679D97A-046D-422F-BD55-439CA9A7A5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2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6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kern="1200" cap="all" baseline="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795B-7EF7-4FD8-9AD5-0570F98D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0" y="2988248"/>
            <a:ext cx="11120928" cy="881503"/>
          </a:xfrm>
        </p:spPr>
        <p:txBody>
          <a:bodyPr>
            <a:normAutofit fontScale="90000"/>
          </a:bodyPr>
          <a:lstStyle/>
          <a:p>
            <a:r>
              <a:rPr lang="ru-RU" dirty="0"/>
              <a:t>Новые подходы к оценке показателей деятельности в медицине труда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62E4E-5034-410B-8E1D-CEB311499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76358"/>
            <a:ext cx="12192000" cy="381001"/>
          </a:xfrm>
        </p:spPr>
        <p:txBody>
          <a:bodyPr/>
          <a:lstStyle/>
          <a:p>
            <a:r>
              <a:rPr lang="ru-RU" sz="1800" dirty="0"/>
              <a:t>г. Санкт-Петербург, 23 мая 2024 года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8C0490-4BC0-476C-85FB-C478B7EE4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777613"/>
            <a:ext cx="12192000" cy="884070"/>
          </a:xfrm>
        </p:spPr>
        <p:txBody>
          <a:bodyPr lIns="72000" tIns="72000" rIns="72000" bIns="7200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Всероссийская научно-практическая конференция с международным участием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«Медицина труда: проблемы сохранения профессионального здоровья в России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 рубеже первой и второй четверти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XXI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века»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9453E-253E-4056-AD9C-A09B8B1FFB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624103"/>
            <a:ext cx="12192000" cy="795089"/>
          </a:xfrm>
        </p:spPr>
        <p:txBody>
          <a:bodyPr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С.С. </a:t>
            </a:r>
            <a:r>
              <a:rPr lang="ru-R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Землякова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920"/>
              </a:lnSpc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</a:rPr>
              <a:t>заведующий научно-организационным отделом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ФГБНУ «НИИ МТ», </a:t>
            </a:r>
            <a:r>
              <a:rPr lang="ru-RU" sz="1800" b="0" dirty="0">
                <a:solidFill>
                  <a:schemeClr val="tx1"/>
                </a:solidFill>
              </a:rPr>
              <a:t>к.м.н., доцент</a:t>
            </a:r>
          </a:p>
          <a:p>
            <a:pPr>
              <a:spcAft>
                <a:spcPts val="0"/>
              </a:spcAft>
            </a:pPr>
            <a:endParaRPr lang="ru-RU" sz="14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3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735"/>
            <a:ext cx="12192000" cy="732848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Кадровая обеспеченность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4F0DF5-97DF-4EFF-B58A-916C37FD898E}"/>
              </a:ext>
            </a:extLst>
          </p:cNvPr>
          <p:cNvSpPr/>
          <p:nvPr/>
        </p:nvSpPr>
        <p:spPr bwMode="auto">
          <a:xfrm>
            <a:off x="1985448" y="119353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8930D45-2F5B-47F4-977A-1CD9F852E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982476"/>
              </p:ext>
            </p:extLst>
          </p:nvPr>
        </p:nvGraphicFramePr>
        <p:xfrm>
          <a:off x="6387802" y="3806086"/>
          <a:ext cx="5383801" cy="27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C5BAB62-FF3D-4BF8-AB29-C621E0A6C982}"/>
              </a:ext>
            </a:extLst>
          </p:cNvPr>
          <p:cNvSpPr txBox="1"/>
          <p:nvPr/>
        </p:nvSpPr>
        <p:spPr>
          <a:xfrm>
            <a:off x="170089" y="526846"/>
            <a:ext cx="7220828" cy="28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Число должностей врачей-профпатологов в РФ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F4440C-D067-446B-A804-607D90525A46}"/>
              </a:ext>
            </a:extLst>
          </p:cNvPr>
          <p:cNvSpPr txBox="1"/>
          <p:nvPr/>
        </p:nvSpPr>
        <p:spPr>
          <a:xfrm>
            <a:off x="313541" y="3429000"/>
            <a:ext cx="5299529" cy="48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Укомплектованность </a:t>
            </a:r>
            <a:br>
              <a:rPr lang="ru-RU" b="1" dirty="0"/>
            </a:br>
            <a:r>
              <a:rPr lang="ru-RU" b="1" dirty="0"/>
              <a:t>врачами-профпатологами в РФ (%)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DA47D-D495-4129-BE38-DDC25F089B1F}"/>
              </a:ext>
            </a:extLst>
          </p:cNvPr>
          <p:cNvSpPr txBox="1"/>
          <p:nvPr/>
        </p:nvSpPr>
        <p:spPr>
          <a:xfrm>
            <a:off x="6810370" y="3360545"/>
            <a:ext cx="5068089" cy="48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Укомплектованность  врачами-профпатологами по федеральным округам в 2022 году (%)</a:t>
            </a:r>
          </a:p>
        </p:txBody>
      </p:sp>
      <p:sp>
        <p:nvSpPr>
          <p:cNvPr id="33" name="Скругленный прямоугольник 30">
            <a:extLst>
              <a:ext uri="{FF2B5EF4-FFF2-40B4-BE49-F238E27FC236}">
                <a16:creationId xmlns:a16="http://schemas.microsoft.com/office/drawing/2014/main" id="{E8DF2AC1-58BF-4056-81E3-0AD10D393336}"/>
              </a:ext>
            </a:extLst>
          </p:cNvPr>
          <p:cNvSpPr/>
          <p:nvPr/>
        </p:nvSpPr>
        <p:spPr bwMode="auto">
          <a:xfrm>
            <a:off x="4802273" y="810346"/>
            <a:ext cx="1220666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- 7,9%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4EC76A82-8D79-4122-AF0F-A78DCD415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4603"/>
              </p:ext>
            </p:extLst>
          </p:nvPr>
        </p:nvGraphicFramePr>
        <p:xfrm>
          <a:off x="170090" y="883654"/>
          <a:ext cx="7003068" cy="23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15709B4D-C236-48EE-BC78-EE542338B8A4}"/>
              </a:ext>
            </a:extLst>
          </p:cNvPr>
          <p:cNvSpPr/>
          <p:nvPr/>
        </p:nvSpPr>
        <p:spPr>
          <a:xfrm rot="10800000">
            <a:off x="4997974" y="906694"/>
            <a:ext cx="202504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0">
            <a:extLst>
              <a:ext uri="{FF2B5EF4-FFF2-40B4-BE49-F238E27FC236}">
                <a16:creationId xmlns:a16="http://schemas.microsoft.com/office/drawing/2014/main" id="{17EAE938-41B7-44DE-A5BB-8E15C24BA8C5}"/>
              </a:ext>
            </a:extLst>
          </p:cNvPr>
          <p:cNvSpPr/>
          <p:nvPr/>
        </p:nvSpPr>
        <p:spPr bwMode="auto">
          <a:xfrm>
            <a:off x="4802273" y="1778713"/>
            <a:ext cx="1220666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- 6,1%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49C5B510-FE26-40EC-A8E7-00674E5B6475}"/>
              </a:ext>
            </a:extLst>
          </p:cNvPr>
          <p:cNvSpPr/>
          <p:nvPr/>
        </p:nvSpPr>
        <p:spPr>
          <a:xfrm rot="10800000">
            <a:off x="5045806" y="1885118"/>
            <a:ext cx="200417" cy="18160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0025ACC1-ECE8-4903-91E6-07AF2C05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22475"/>
              </p:ext>
            </p:extLst>
          </p:nvPr>
        </p:nvGraphicFramePr>
        <p:xfrm>
          <a:off x="76958" y="3601893"/>
          <a:ext cx="5772695" cy="292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3D217DE-4A93-460A-9474-2E3CD0B6D67E}"/>
              </a:ext>
            </a:extLst>
          </p:cNvPr>
          <p:cNvSpPr txBox="1"/>
          <p:nvPr/>
        </p:nvSpPr>
        <p:spPr>
          <a:xfrm>
            <a:off x="3912528" y="6540311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09F873E-5B30-9AAA-79F5-659E728FD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754115"/>
              </p:ext>
            </p:extLst>
          </p:nvPr>
        </p:nvGraphicFramePr>
        <p:xfrm>
          <a:off x="7023296" y="670912"/>
          <a:ext cx="5068089" cy="27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01B5DE4-52B7-B2D5-5EB9-5D7BC8E629BB}"/>
              </a:ext>
            </a:extLst>
          </p:cNvPr>
          <p:cNvCxnSpPr>
            <a:cxnSpLocks/>
          </p:cNvCxnSpPr>
          <p:nvPr/>
        </p:nvCxnSpPr>
        <p:spPr>
          <a:xfrm>
            <a:off x="8337276" y="1148392"/>
            <a:ext cx="1914071" cy="39093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2DB91BA-0C27-25B7-E558-B5FAD957663E}"/>
              </a:ext>
            </a:extLst>
          </p:cNvPr>
          <p:cNvCxnSpPr>
            <a:cxnSpLocks/>
          </p:cNvCxnSpPr>
          <p:nvPr/>
        </p:nvCxnSpPr>
        <p:spPr>
          <a:xfrm>
            <a:off x="8708994" y="2151661"/>
            <a:ext cx="2086253" cy="253265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30">
            <a:extLst>
              <a:ext uri="{FF2B5EF4-FFF2-40B4-BE49-F238E27FC236}">
                <a16:creationId xmlns:a16="http://schemas.microsoft.com/office/drawing/2014/main" id="{5E25A121-2E7E-E32D-0213-0FD152F358B1}"/>
              </a:ext>
            </a:extLst>
          </p:cNvPr>
          <p:cNvSpPr/>
          <p:nvPr/>
        </p:nvSpPr>
        <p:spPr bwMode="auto">
          <a:xfrm>
            <a:off x="8823116" y="963635"/>
            <a:ext cx="738134" cy="24039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0917B"/>
                </a:solidFill>
                <a:latin typeface="Arial" pitchFamily="34" charset="0"/>
              </a:rPr>
              <a:t>71,4%</a:t>
            </a:r>
          </a:p>
        </p:txBody>
      </p:sp>
      <p:sp>
        <p:nvSpPr>
          <p:cNvPr id="16" name="Скругленный прямоугольник 30">
            <a:extLst>
              <a:ext uri="{FF2B5EF4-FFF2-40B4-BE49-F238E27FC236}">
                <a16:creationId xmlns:a16="http://schemas.microsoft.com/office/drawing/2014/main" id="{4F106F01-7DAE-325B-8689-F88912E8F884}"/>
              </a:ext>
            </a:extLst>
          </p:cNvPr>
          <p:cNvSpPr/>
          <p:nvPr/>
        </p:nvSpPr>
        <p:spPr bwMode="auto">
          <a:xfrm>
            <a:off x="9170293" y="1978612"/>
            <a:ext cx="774093" cy="21875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accent6"/>
                </a:solidFill>
                <a:latin typeface="Arial" pitchFamily="34" charset="0"/>
              </a:rPr>
              <a:t>58,8%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85DFE4-40AA-C54D-0689-97967B882CFF}"/>
              </a:ext>
            </a:extLst>
          </p:cNvPr>
          <p:cNvSpPr txBox="1"/>
          <p:nvPr/>
        </p:nvSpPr>
        <p:spPr>
          <a:xfrm>
            <a:off x="8065297" y="166417"/>
            <a:ext cx="3614731" cy="48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Укомплектованность </a:t>
            </a:r>
            <a:br>
              <a:rPr lang="ru-RU" b="1" dirty="0"/>
            </a:br>
            <a:r>
              <a:rPr lang="ru-RU" b="1" dirty="0"/>
              <a:t>врачами-профпатологами в 2022г.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D30DE6D-FD66-938A-D983-B1E6781AF8C0}"/>
              </a:ext>
            </a:extLst>
          </p:cNvPr>
          <p:cNvSpPr/>
          <p:nvPr/>
        </p:nvSpPr>
        <p:spPr>
          <a:xfrm>
            <a:off x="7893241" y="4282463"/>
            <a:ext cx="512041" cy="502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06C08DF-5837-EB8C-D1FD-1547B841FB87}"/>
              </a:ext>
            </a:extLst>
          </p:cNvPr>
          <p:cNvCxnSpPr>
            <a:cxnSpLocks/>
          </p:cNvCxnSpPr>
          <p:nvPr/>
        </p:nvCxnSpPr>
        <p:spPr>
          <a:xfrm>
            <a:off x="9246149" y="2506830"/>
            <a:ext cx="2117268" cy="42162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30">
            <a:extLst>
              <a:ext uri="{FF2B5EF4-FFF2-40B4-BE49-F238E27FC236}">
                <a16:creationId xmlns:a16="http://schemas.microsoft.com/office/drawing/2014/main" id="{2A8610BA-D6A8-400B-5692-CDB81CAAF5AA}"/>
              </a:ext>
            </a:extLst>
          </p:cNvPr>
          <p:cNvSpPr/>
          <p:nvPr/>
        </p:nvSpPr>
        <p:spPr bwMode="auto">
          <a:xfrm>
            <a:off x="9365073" y="2539973"/>
            <a:ext cx="774093" cy="21875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/>
                </a:solidFill>
                <a:latin typeface="Arial" pitchFamily="34" charset="0"/>
              </a:rPr>
              <a:t>89,5%</a:t>
            </a:r>
          </a:p>
        </p:txBody>
      </p:sp>
    </p:spTree>
    <p:extLst>
      <p:ext uri="{BB962C8B-B14F-4D97-AF65-F5344CB8AC3E}">
        <p14:creationId xmlns:p14="http://schemas.microsoft.com/office/powerpoint/2010/main" val="197439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78"/>
            <a:ext cx="12192000" cy="732848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Кадровая обеспеченность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F4440C-D067-446B-A804-607D90525A46}"/>
              </a:ext>
            </a:extLst>
          </p:cNvPr>
          <p:cNvSpPr txBox="1"/>
          <p:nvPr/>
        </p:nvSpPr>
        <p:spPr>
          <a:xfrm>
            <a:off x="373834" y="627868"/>
            <a:ext cx="5149556" cy="48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Число физических лиц основных работников на занятых должностях врачей-профпатологов в РФ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DA47D-D495-4129-BE38-DDC25F089B1F}"/>
              </a:ext>
            </a:extLst>
          </p:cNvPr>
          <p:cNvSpPr txBox="1"/>
          <p:nvPr/>
        </p:nvSpPr>
        <p:spPr>
          <a:xfrm>
            <a:off x="6575396" y="819018"/>
            <a:ext cx="5149556" cy="48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Распределение врачей-профпатологов по наличию  квалификационной категории в 2022 году (%)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4FE5F6-DFDE-45CB-B764-7E9FD2B12110}"/>
              </a:ext>
            </a:extLst>
          </p:cNvPr>
          <p:cNvSpPr txBox="1"/>
          <p:nvPr/>
        </p:nvSpPr>
        <p:spPr>
          <a:xfrm>
            <a:off x="280506" y="3719461"/>
            <a:ext cx="5079506" cy="41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b="1" dirty="0"/>
              <a:t>Число физических лиц основных работников на занятых должностях врачей-профпатологов по федеральным округам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4E4A272A-C4C9-4019-9E82-08CEF566942E}"/>
              </a:ext>
            </a:extLst>
          </p:cNvPr>
          <p:cNvGraphicFramePr/>
          <p:nvPr/>
        </p:nvGraphicFramePr>
        <p:xfrm>
          <a:off x="537212" y="1087641"/>
          <a:ext cx="4822800" cy="245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E06A8B-760C-489E-B47C-8D8144F0C859}"/>
              </a:ext>
            </a:extLst>
          </p:cNvPr>
          <p:cNvSpPr txBox="1"/>
          <p:nvPr/>
        </p:nvSpPr>
        <p:spPr>
          <a:xfrm>
            <a:off x="6575396" y="6427551"/>
            <a:ext cx="476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sp>
        <p:nvSpPr>
          <p:cNvPr id="5" name="Скругленный прямоугольник 30">
            <a:extLst>
              <a:ext uri="{FF2B5EF4-FFF2-40B4-BE49-F238E27FC236}">
                <a16:creationId xmlns:a16="http://schemas.microsoft.com/office/drawing/2014/main" id="{F1C75C9D-9F84-A7FD-BF83-0B6D53421214}"/>
              </a:ext>
            </a:extLst>
          </p:cNvPr>
          <p:cNvSpPr/>
          <p:nvPr/>
        </p:nvSpPr>
        <p:spPr bwMode="auto">
          <a:xfrm>
            <a:off x="3162510" y="1385296"/>
            <a:ext cx="1220666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- 4,1%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413C85E4-7DFE-F921-28F5-5319BD0F4BC2}"/>
              </a:ext>
            </a:extLst>
          </p:cNvPr>
          <p:cNvSpPr/>
          <p:nvPr/>
        </p:nvSpPr>
        <p:spPr>
          <a:xfrm rot="10800000">
            <a:off x="3277344" y="1506166"/>
            <a:ext cx="202504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8EA5E4C-7B03-861A-B4AB-313E78794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525786"/>
              </p:ext>
            </p:extLst>
          </p:nvPr>
        </p:nvGraphicFramePr>
        <p:xfrm>
          <a:off x="5264458" y="1369800"/>
          <a:ext cx="6795036" cy="45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B045EAE-A6F0-FDAA-30D7-EA9BFBD31729}"/>
              </a:ext>
            </a:extLst>
          </p:cNvPr>
          <p:cNvGraphicFramePr/>
          <p:nvPr/>
        </p:nvGraphicFramePr>
        <p:xfrm>
          <a:off x="132506" y="3998881"/>
          <a:ext cx="5546842" cy="280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111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90046"/>
              </p:ext>
            </p:extLst>
          </p:nvPr>
        </p:nvGraphicFramePr>
        <p:xfrm>
          <a:off x="76199" y="0"/>
          <a:ext cx="12115801" cy="669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2B91067-C49F-79BB-EDBA-66A0F7477F4E}"/>
              </a:ext>
            </a:extLst>
          </p:cNvPr>
          <p:cNvCxnSpPr/>
          <p:nvPr/>
        </p:nvCxnSpPr>
        <p:spPr>
          <a:xfrm>
            <a:off x="2838450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91F576E-CBB5-B653-2ECC-47B41DEF18E8}"/>
              </a:ext>
            </a:extLst>
          </p:cNvPr>
          <p:cNvCxnSpPr/>
          <p:nvPr/>
        </p:nvCxnSpPr>
        <p:spPr>
          <a:xfrm>
            <a:off x="4305300" y="838200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DDD04C8-C1B9-67A9-4E61-AA20AE5CF4EF}"/>
              </a:ext>
            </a:extLst>
          </p:cNvPr>
          <p:cNvCxnSpPr/>
          <p:nvPr/>
        </p:nvCxnSpPr>
        <p:spPr>
          <a:xfrm>
            <a:off x="5419725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20BB451-5AD2-8C0E-20A4-D2CF745ED2E9}"/>
              </a:ext>
            </a:extLst>
          </p:cNvPr>
          <p:cNvCxnSpPr/>
          <p:nvPr/>
        </p:nvCxnSpPr>
        <p:spPr>
          <a:xfrm>
            <a:off x="6438900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4CD219C-465E-F775-88D3-D8060416706C}"/>
              </a:ext>
            </a:extLst>
          </p:cNvPr>
          <p:cNvCxnSpPr/>
          <p:nvPr/>
        </p:nvCxnSpPr>
        <p:spPr>
          <a:xfrm>
            <a:off x="8286750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717DB3D-9841-1BC8-3E76-6950D6F62591}"/>
              </a:ext>
            </a:extLst>
          </p:cNvPr>
          <p:cNvCxnSpPr/>
          <p:nvPr/>
        </p:nvCxnSpPr>
        <p:spPr>
          <a:xfrm>
            <a:off x="9183236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AFBEB06-B371-1C47-8540-B465F19AC4A5}"/>
              </a:ext>
            </a:extLst>
          </p:cNvPr>
          <p:cNvCxnSpPr/>
          <p:nvPr/>
        </p:nvCxnSpPr>
        <p:spPr>
          <a:xfrm>
            <a:off x="10491744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A7D1727-0A7D-9DA0-2640-B8D06DDF873D}"/>
              </a:ext>
            </a:extLst>
          </p:cNvPr>
          <p:cNvCxnSpPr/>
          <p:nvPr/>
        </p:nvCxnSpPr>
        <p:spPr>
          <a:xfrm>
            <a:off x="11982450" y="838197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7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5ECC665-E809-B57E-5AF8-7A9623BB7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67094"/>
              </p:ext>
            </p:extLst>
          </p:nvPr>
        </p:nvGraphicFramePr>
        <p:xfrm>
          <a:off x="-410" y="771525"/>
          <a:ext cx="12192000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C23D8-3FAC-164E-28E7-2B96160CAE5A}"/>
              </a:ext>
            </a:extLst>
          </p:cNvPr>
          <p:cNvSpPr txBox="1">
            <a:spLocks/>
          </p:cNvSpPr>
          <p:nvPr/>
        </p:nvSpPr>
        <p:spPr>
          <a:xfrm>
            <a:off x="91736" y="33384"/>
            <a:ext cx="11814514" cy="738142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cap="none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Уровень профессиональной заболеваемости в зависимости от удельного веса работников, занятых на работах с вредными и (или) опасными условиями труда, РФ, 2022 г.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5DB8BFE-6376-A722-F0BD-3A16B5F2F7EB}"/>
              </a:ext>
            </a:extLst>
          </p:cNvPr>
          <p:cNvSpPr txBox="1"/>
          <p:nvPr/>
        </p:nvSpPr>
        <p:spPr>
          <a:xfrm>
            <a:off x="91736" y="6132577"/>
            <a:ext cx="11931587" cy="6277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Источники: Государственный доклад «О состоянии санитарно-эпидемиологического благополучия населения Российской Федерации в 2022 году»,</a:t>
            </a:r>
          </a:p>
          <a:p>
            <a:r>
              <a:rPr lang="ru-RU" sz="1400" dirty="0"/>
              <a:t>данные Росстата</a:t>
            </a:r>
          </a:p>
          <a:p>
            <a:endParaRPr lang="ru-RU" sz="1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4F009C3-6E16-47D6-A722-878307A53C52}"/>
              </a:ext>
            </a:extLst>
          </p:cNvPr>
          <p:cNvSpPr/>
          <p:nvPr/>
        </p:nvSpPr>
        <p:spPr>
          <a:xfrm rot="8194933">
            <a:off x="5277404" y="4386728"/>
            <a:ext cx="1246119" cy="506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5E4BBD5-15D5-4D1A-A87C-BD041CFB0FD7}"/>
              </a:ext>
            </a:extLst>
          </p:cNvPr>
          <p:cNvSpPr/>
          <p:nvPr/>
        </p:nvSpPr>
        <p:spPr>
          <a:xfrm rot="8194933">
            <a:off x="6853018" y="4360384"/>
            <a:ext cx="1127644" cy="423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83DB51D-3415-4DC1-8221-B6A47E501F80}"/>
              </a:ext>
            </a:extLst>
          </p:cNvPr>
          <p:cNvSpPr/>
          <p:nvPr/>
        </p:nvSpPr>
        <p:spPr>
          <a:xfrm rot="8194933">
            <a:off x="2927066" y="4448830"/>
            <a:ext cx="1221737" cy="506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4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5ECC665-E809-B57E-5AF8-7A9623BB7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873915"/>
              </p:ext>
            </p:extLst>
          </p:nvPr>
        </p:nvGraphicFramePr>
        <p:xfrm>
          <a:off x="0" y="725425"/>
          <a:ext cx="11843088" cy="540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CACF9914-7FC0-1665-3BE5-AA2BE439CE4E}"/>
              </a:ext>
            </a:extLst>
          </p:cNvPr>
          <p:cNvSpPr txBox="1"/>
          <p:nvPr/>
        </p:nvSpPr>
        <p:spPr>
          <a:xfrm>
            <a:off x="91736" y="6132577"/>
            <a:ext cx="11931587" cy="6277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Источники: Государственный доклад «О состоянии санитарно-эпидемиологического благополучия населения Российской Федерации в 2022 году»,</a:t>
            </a:r>
          </a:p>
          <a:p>
            <a:r>
              <a:rPr lang="ru-RU" sz="1400" dirty="0"/>
              <a:t>форма № 30 «Сведения о медицинской организации»</a:t>
            </a:r>
          </a:p>
          <a:p>
            <a:endParaRPr lang="ru-RU" sz="1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8918DB-D10E-EFE6-2460-24670530DC47}"/>
              </a:ext>
            </a:extLst>
          </p:cNvPr>
          <p:cNvSpPr txBox="1">
            <a:spLocks/>
          </p:cNvSpPr>
          <p:nvPr/>
        </p:nvSpPr>
        <p:spPr>
          <a:xfrm>
            <a:off x="91736" y="33383"/>
            <a:ext cx="12007708" cy="692041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cap="none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Уровень профессиональной заболеваемости в субъектах РФ в зависимости от количества врачей-профпатологов, РФ, 2022 г.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BD190D8-CF30-AF0D-7761-9A09F3B331ED}"/>
              </a:ext>
            </a:extLst>
          </p:cNvPr>
          <p:cNvSpPr/>
          <p:nvPr/>
        </p:nvSpPr>
        <p:spPr>
          <a:xfrm rot="8194933">
            <a:off x="1585584" y="4152425"/>
            <a:ext cx="1420236" cy="431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217E6A0-7EEC-3993-3C31-C2ED8A1CAA50}"/>
              </a:ext>
            </a:extLst>
          </p:cNvPr>
          <p:cNvSpPr/>
          <p:nvPr/>
        </p:nvSpPr>
        <p:spPr>
          <a:xfrm rot="8194933">
            <a:off x="2116749" y="4187691"/>
            <a:ext cx="1420236" cy="354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8F9B7FA-7E92-ADDF-E80A-100744DC22BE}"/>
              </a:ext>
            </a:extLst>
          </p:cNvPr>
          <p:cNvSpPr/>
          <p:nvPr/>
        </p:nvSpPr>
        <p:spPr>
          <a:xfrm rot="8194933">
            <a:off x="4302136" y="4187689"/>
            <a:ext cx="1420236" cy="354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9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333"/>
            <a:ext cx="12192000" cy="732848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Использование коечного фонда в РФ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4F0DF5-97DF-4EFF-B58A-916C37FD898E}"/>
              </a:ext>
            </a:extLst>
          </p:cNvPr>
          <p:cNvSpPr/>
          <p:nvPr/>
        </p:nvSpPr>
        <p:spPr bwMode="auto">
          <a:xfrm>
            <a:off x="1985448" y="119353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5BAB62-FF3D-4BF8-AB29-C621E0A6C982}"/>
              </a:ext>
            </a:extLst>
          </p:cNvPr>
          <p:cNvSpPr txBox="1"/>
          <p:nvPr/>
        </p:nvSpPr>
        <p:spPr>
          <a:xfrm>
            <a:off x="396679" y="561130"/>
            <a:ext cx="5576389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/>
              <a:t>Количество лечившихся пациентов </a:t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err="1"/>
              <a:t>профпатологических</a:t>
            </a:r>
            <a:r>
              <a:rPr lang="ru-RU" sz="2000" b="1" dirty="0"/>
              <a:t> койках в РФ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8" name="Скругленный прямоугольник 30">
            <a:extLst>
              <a:ext uri="{FF2B5EF4-FFF2-40B4-BE49-F238E27FC236}">
                <a16:creationId xmlns:a16="http://schemas.microsoft.com/office/drawing/2014/main" id="{F436723C-DDF3-44F1-BA9E-7C78565D6FCE}"/>
              </a:ext>
            </a:extLst>
          </p:cNvPr>
          <p:cNvSpPr/>
          <p:nvPr/>
        </p:nvSpPr>
        <p:spPr bwMode="auto">
          <a:xfrm>
            <a:off x="3260157" y="1339061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latin typeface="Arial" pitchFamily="34" charset="0"/>
              </a:rPr>
              <a:t>7,3%</a:t>
            </a: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A1D52141-0A27-456B-967A-FF32FDD0F007}"/>
              </a:ext>
            </a:extLst>
          </p:cNvPr>
          <p:cNvSpPr/>
          <p:nvPr/>
        </p:nvSpPr>
        <p:spPr>
          <a:xfrm rot="10800000">
            <a:off x="3414284" y="1429874"/>
            <a:ext cx="166649" cy="180252"/>
          </a:xfrm>
          <a:prstGeom prst="triangl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2AA502-9776-47A3-AECA-C6D55DBDB3B1}"/>
              </a:ext>
            </a:extLst>
          </p:cNvPr>
          <p:cNvSpPr txBox="1"/>
          <p:nvPr/>
        </p:nvSpPr>
        <p:spPr>
          <a:xfrm>
            <a:off x="852150" y="3685815"/>
            <a:ext cx="11191456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/>
              <a:t>Средняя занятость </a:t>
            </a:r>
            <a:r>
              <a:rPr lang="ru-RU" sz="2000" b="1" dirty="0" err="1"/>
              <a:t>профпатологической</a:t>
            </a:r>
            <a:r>
              <a:rPr lang="ru-RU" sz="2000" b="1" dirty="0"/>
              <a:t> койки (дней)</a:t>
            </a:r>
          </a:p>
        </p:txBody>
      </p:sp>
      <p:sp>
        <p:nvSpPr>
          <p:cNvPr id="62" name="Скругленный прямоугольник 30">
            <a:extLst>
              <a:ext uri="{FF2B5EF4-FFF2-40B4-BE49-F238E27FC236}">
                <a16:creationId xmlns:a16="http://schemas.microsoft.com/office/drawing/2014/main" id="{ABE63F05-2239-429D-8268-C5230F2C55BF}"/>
              </a:ext>
            </a:extLst>
          </p:cNvPr>
          <p:cNvSpPr/>
          <p:nvPr/>
        </p:nvSpPr>
        <p:spPr bwMode="auto">
          <a:xfrm>
            <a:off x="569318" y="4081574"/>
            <a:ext cx="826719" cy="2671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- 11,0%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855E9A9C-52B8-4301-B583-3CC0496E10E4}"/>
              </a:ext>
            </a:extLst>
          </p:cNvPr>
          <p:cNvGraphicFramePr/>
          <p:nvPr/>
        </p:nvGraphicFramePr>
        <p:xfrm>
          <a:off x="62148" y="4297867"/>
          <a:ext cx="8914072" cy="253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" name="Скругленный прямоугольник 30">
            <a:extLst>
              <a:ext uri="{FF2B5EF4-FFF2-40B4-BE49-F238E27FC236}">
                <a16:creationId xmlns:a16="http://schemas.microsoft.com/office/drawing/2014/main" id="{A5CE24D1-8794-4530-AE1C-C916D3B72030}"/>
              </a:ext>
            </a:extLst>
          </p:cNvPr>
          <p:cNvSpPr/>
          <p:nvPr/>
        </p:nvSpPr>
        <p:spPr bwMode="auto">
          <a:xfrm>
            <a:off x="1462771" y="4120072"/>
            <a:ext cx="744835" cy="22864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- 14,5%</a:t>
            </a:r>
          </a:p>
        </p:txBody>
      </p:sp>
      <p:sp>
        <p:nvSpPr>
          <p:cNvPr id="67" name="Скругленный прямоугольник 30">
            <a:extLst>
              <a:ext uri="{FF2B5EF4-FFF2-40B4-BE49-F238E27FC236}">
                <a16:creationId xmlns:a16="http://schemas.microsoft.com/office/drawing/2014/main" id="{06D60CEF-9B80-4470-A92E-6002B4D86743}"/>
              </a:ext>
            </a:extLst>
          </p:cNvPr>
          <p:cNvSpPr/>
          <p:nvPr/>
        </p:nvSpPr>
        <p:spPr bwMode="auto">
          <a:xfrm>
            <a:off x="2344668" y="4032744"/>
            <a:ext cx="767648" cy="26689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- 4,1%</a:t>
            </a:r>
          </a:p>
        </p:txBody>
      </p:sp>
      <p:sp>
        <p:nvSpPr>
          <p:cNvPr id="69" name="Скругленный прямоугольник 30">
            <a:extLst>
              <a:ext uri="{FF2B5EF4-FFF2-40B4-BE49-F238E27FC236}">
                <a16:creationId xmlns:a16="http://schemas.microsoft.com/office/drawing/2014/main" id="{C3D9386B-77C9-4C62-AD10-8E144857763D}"/>
              </a:ext>
            </a:extLst>
          </p:cNvPr>
          <p:cNvSpPr/>
          <p:nvPr/>
        </p:nvSpPr>
        <p:spPr bwMode="auto">
          <a:xfrm>
            <a:off x="4038619" y="4899033"/>
            <a:ext cx="866058" cy="30777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rgbClr val="FF0000"/>
                </a:solidFill>
                <a:latin typeface="Arial" pitchFamily="34" charset="0"/>
              </a:rPr>
              <a:t>+1,5%</a:t>
            </a: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25C10567-8DF8-4C2B-B5D5-6094EDBCE477}"/>
              </a:ext>
            </a:extLst>
          </p:cNvPr>
          <p:cNvSpPr/>
          <p:nvPr/>
        </p:nvSpPr>
        <p:spPr>
          <a:xfrm>
            <a:off x="4156259" y="4960839"/>
            <a:ext cx="108436" cy="1750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30">
            <a:extLst>
              <a:ext uri="{FF2B5EF4-FFF2-40B4-BE49-F238E27FC236}">
                <a16:creationId xmlns:a16="http://schemas.microsoft.com/office/drawing/2014/main" id="{8738B476-D7F8-4B58-810C-5AF8ECC8345A}"/>
              </a:ext>
            </a:extLst>
          </p:cNvPr>
          <p:cNvSpPr/>
          <p:nvPr/>
        </p:nvSpPr>
        <p:spPr bwMode="auto">
          <a:xfrm>
            <a:off x="4882252" y="4127924"/>
            <a:ext cx="866057" cy="28282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- 8,6%</a:t>
            </a:r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8D668EDA-D604-4CEE-A97E-F2AEE0A5F23A}"/>
              </a:ext>
            </a:extLst>
          </p:cNvPr>
          <p:cNvSpPr/>
          <p:nvPr/>
        </p:nvSpPr>
        <p:spPr>
          <a:xfrm rot="10800000">
            <a:off x="5064487" y="4237576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30">
            <a:extLst>
              <a:ext uri="{FF2B5EF4-FFF2-40B4-BE49-F238E27FC236}">
                <a16:creationId xmlns:a16="http://schemas.microsoft.com/office/drawing/2014/main" id="{7BF71499-2126-4220-A5CF-9667F369AD1B}"/>
              </a:ext>
            </a:extLst>
          </p:cNvPr>
          <p:cNvSpPr/>
          <p:nvPr/>
        </p:nvSpPr>
        <p:spPr bwMode="auto">
          <a:xfrm>
            <a:off x="6757210" y="4023452"/>
            <a:ext cx="858399" cy="31059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- 17,2%</a:t>
            </a:r>
          </a:p>
        </p:txBody>
      </p:sp>
      <p:sp>
        <p:nvSpPr>
          <p:cNvPr id="79" name="Скругленный прямоугольник 30">
            <a:extLst>
              <a:ext uri="{FF2B5EF4-FFF2-40B4-BE49-F238E27FC236}">
                <a16:creationId xmlns:a16="http://schemas.microsoft.com/office/drawing/2014/main" id="{F62445AB-380E-488A-A4D4-7E4CFFB0BF8F}"/>
              </a:ext>
            </a:extLst>
          </p:cNvPr>
          <p:cNvSpPr/>
          <p:nvPr/>
        </p:nvSpPr>
        <p:spPr bwMode="auto">
          <a:xfrm>
            <a:off x="5848437" y="4072980"/>
            <a:ext cx="827363" cy="25616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- 4,6%</a:t>
            </a:r>
          </a:p>
        </p:txBody>
      </p:sp>
      <p:sp>
        <p:nvSpPr>
          <p:cNvPr id="81" name="Скругленный прямоугольник 30">
            <a:extLst>
              <a:ext uri="{FF2B5EF4-FFF2-40B4-BE49-F238E27FC236}">
                <a16:creationId xmlns:a16="http://schemas.microsoft.com/office/drawing/2014/main" id="{780369DF-033F-4D92-8CB3-B75305BF1249}"/>
              </a:ext>
            </a:extLst>
          </p:cNvPr>
          <p:cNvSpPr/>
          <p:nvPr/>
        </p:nvSpPr>
        <p:spPr bwMode="auto">
          <a:xfrm>
            <a:off x="7634994" y="3987035"/>
            <a:ext cx="823136" cy="32876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- 14,7%</a:t>
            </a:r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D5DC0E4A-1E17-4935-8DC5-7A1B46E6D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528471"/>
              </p:ext>
            </p:extLst>
          </p:nvPr>
        </p:nvGraphicFramePr>
        <p:xfrm>
          <a:off x="37450" y="1086186"/>
          <a:ext cx="6029082" cy="260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426F0E7C-C929-44BB-9C87-D8E4365D521C}"/>
              </a:ext>
            </a:extLst>
          </p:cNvPr>
          <p:cNvGraphicFramePr/>
          <p:nvPr/>
        </p:nvGraphicFramePr>
        <p:xfrm>
          <a:off x="6314059" y="1092176"/>
          <a:ext cx="5840491" cy="260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7030139-DEE2-47A1-9804-9BCC8343C6A2}"/>
              </a:ext>
            </a:extLst>
          </p:cNvPr>
          <p:cNvSpPr txBox="1"/>
          <p:nvPr/>
        </p:nvSpPr>
        <p:spPr>
          <a:xfrm>
            <a:off x="6374701" y="541418"/>
            <a:ext cx="5576389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/>
              <a:t>Среднегодовое количество </a:t>
            </a:r>
            <a:br>
              <a:rPr lang="ru-RU" sz="2000" b="1" dirty="0"/>
            </a:br>
            <a:r>
              <a:rPr lang="ru-RU" sz="2000" b="1" dirty="0" err="1"/>
              <a:t>профпатологических</a:t>
            </a:r>
            <a:r>
              <a:rPr lang="ru-RU" sz="2000" b="1" dirty="0"/>
              <a:t> коек в РФ</a:t>
            </a:r>
          </a:p>
        </p:txBody>
      </p:sp>
      <p:sp>
        <p:nvSpPr>
          <p:cNvPr id="60" name="Скругленный прямоугольник 30">
            <a:extLst>
              <a:ext uri="{FF2B5EF4-FFF2-40B4-BE49-F238E27FC236}">
                <a16:creationId xmlns:a16="http://schemas.microsoft.com/office/drawing/2014/main" id="{EE28C911-7855-4EDB-AC5A-974B8D28CFA3}"/>
              </a:ext>
            </a:extLst>
          </p:cNvPr>
          <p:cNvSpPr/>
          <p:nvPr/>
        </p:nvSpPr>
        <p:spPr bwMode="auto">
          <a:xfrm>
            <a:off x="9790188" y="1152587"/>
            <a:ext cx="1145777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rgbClr val="C00000"/>
                </a:solidFill>
                <a:latin typeface="Arial" pitchFamily="34" charset="0"/>
              </a:rPr>
              <a:t>- 5,5%</a:t>
            </a:r>
          </a:p>
        </p:txBody>
      </p: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02A03CDC-D9AB-4ABF-877B-921824F33162}"/>
              </a:ext>
            </a:extLst>
          </p:cNvPr>
          <p:cNvSpPr/>
          <p:nvPr/>
        </p:nvSpPr>
        <p:spPr>
          <a:xfrm rot="10800000">
            <a:off x="10008412" y="1264787"/>
            <a:ext cx="166649" cy="1802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48F4B7-185E-4D90-A772-DA6370D9886F}"/>
              </a:ext>
            </a:extLst>
          </p:cNvPr>
          <p:cNvSpPr txBox="1"/>
          <p:nvPr/>
        </p:nvSpPr>
        <p:spPr>
          <a:xfrm>
            <a:off x="99111" y="6487865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EDCAF52-FA15-842F-FDF2-FC775AF28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496713"/>
              </p:ext>
            </p:extLst>
          </p:nvPr>
        </p:nvGraphicFramePr>
        <p:xfrm>
          <a:off x="8767984" y="4390590"/>
          <a:ext cx="3396462" cy="243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30">
            <a:extLst>
              <a:ext uri="{FF2B5EF4-FFF2-40B4-BE49-F238E27FC236}">
                <a16:creationId xmlns:a16="http://schemas.microsoft.com/office/drawing/2014/main" id="{6BCA9212-4023-63B4-25D2-0860D1E5A411}"/>
              </a:ext>
            </a:extLst>
          </p:cNvPr>
          <p:cNvSpPr/>
          <p:nvPr/>
        </p:nvSpPr>
        <p:spPr bwMode="auto">
          <a:xfrm>
            <a:off x="10817380" y="3925147"/>
            <a:ext cx="1004538" cy="32484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</a:t>
            </a:r>
            <a:r>
              <a:rPr lang="ru-RU" sz="1200" b="1" kern="0" dirty="0">
                <a:solidFill>
                  <a:srgbClr val="C00000"/>
                </a:solidFill>
                <a:latin typeface="Arial" pitchFamily="34" charset="0"/>
              </a:rPr>
              <a:t>+ 5,4%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D7C311-0B51-D32B-5B9E-AA0999F96A2F}"/>
              </a:ext>
            </a:extLst>
          </p:cNvPr>
          <p:cNvSpPr/>
          <p:nvPr/>
        </p:nvSpPr>
        <p:spPr>
          <a:xfrm>
            <a:off x="8546768" y="3920807"/>
            <a:ext cx="3598318" cy="287483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30">
            <a:extLst>
              <a:ext uri="{FF2B5EF4-FFF2-40B4-BE49-F238E27FC236}">
                <a16:creationId xmlns:a16="http://schemas.microsoft.com/office/drawing/2014/main" id="{1C796606-4ACD-D2EC-576F-C3EE0764DBD7}"/>
              </a:ext>
            </a:extLst>
          </p:cNvPr>
          <p:cNvSpPr/>
          <p:nvPr/>
        </p:nvSpPr>
        <p:spPr bwMode="auto">
          <a:xfrm>
            <a:off x="9504689" y="3938916"/>
            <a:ext cx="978780" cy="3531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2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- 4,1%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172712D-DDC7-9E26-3CEC-EEB56F832573}"/>
              </a:ext>
            </a:extLst>
          </p:cNvPr>
          <p:cNvSpPr/>
          <p:nvPr/>
        </p:nvSpPr>
        <p:spPr>
          <a:xfrm>
            <a:off x="2344667" y="5985830"/>
            <a:ext cx="691495" cy="502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0DCDE2D-4E6A-4F51-838C-7F31C38A5F70}"/>
              </a:ext>
            </a:extLst>
          </p:cNvPr>
          <p:cNvSpPr/>
          <p:nvPr/>
        </p:nvSpPr>
        <p:spPr>
          <a:xfrm rot="10800000">
            <a:off x="5989131" y="4164444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0413DCE5-CC08-454C-9B7C-6A2C8F4E01F7}"/>
              </a:ext>
            </a:extLst>
          </p:cNvPr>
          <p:cNvSpPr/>
          <p:nvPr/>
        </p:nvSpPr>
        <p:spPr>
          <a:xfrm rot="10800000">
            <a:off x="6881784" y="4147107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BB6F3C4E-0488-442F-B5AF-80DDCAD549CD}"/>
              </a:ext>
            </a:extLst>
          </p:cNvPr>
          <p:cNvSpPr/>
          <p:nvPr/>
        </p:nvSpPr>
        <p:spPr>
          <a:xfrm rot="10800000">
            <a:off x="7723633" y="4120072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867B6273-6C61-44C0-B6AB-908A4FA44EB6}"/>
              </a:ext>
            </a:extLst>
          </p:cNvPr>
          <p:cNvSpPr/>
          <p:nvPr/>
        </p:nvSpPr>
        <p:spPr>
          <a:xfrm rot="10800000">
            <a:off x="2449011" y="4120119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8440AF38-428B-4BC7-878A-6B53B552C285}"/>
              </a:ext>
            </a:extLst>
          </p:cNvPr>
          <p:cNvSpPr/>
          <p:nvPr/>
        </p:nvSpPr>
        <p:spPr>
          <a:xfrm rot="10800000">
            <a:off x="1516052" y="4197200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1838A662-6148-4753-99AF-88E1DD119C2D}"/>
              </a:ext>
            </a:extLst>
          </p:cNvPr>
          <p:cNvSpPr/>
          <p:nvPr/>
        </p:nvSpPr>
        <p:spPr>
          <a:xfrm rot="10800000">
            <a:off x="665461" y="4156489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3B57B93E-700A-4758-BAE3-A3CE793087C5}"/>
              </a:ext>
            </a:extLst>
          </p:cNvPr>
          <p:cNvSpPr/>
          <p:nvPr/>
        </p:nvSpPr>
        <p:spPr>
          <a:xfrm rot="10800000">
            <a:off x="9727434" y="4052229"/>
            <a:ext cx="125507" cy="131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D676A7E4-964D-8E72-0D04-37666535B84E}"/>
              </a:ext>
            </a:extLst>
          </p:cNvPr>
          <p:cNvSpPr/>
          <p:nvPr/>
        </p:nvSpPr>
        <p:spPr>
          <a:xfrm>
            <a:off x="10976567" y="3970698"/>
            <a:ext cx="108436" cy="1750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4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78"/>
            <a:ext cx="12192000" cy="555284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Использование коечного фонда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4F0DF5-97DF-4EFF-B58A-916C37FD898E}"/>
              </a:ext>
            </a:extLst>
          </p:cNvPr>
          <p:cNvSpPr/>
          <p:nvPr/>
        </p:nvSpPr>
        <p:spPr bwMode="auto">
          <a:xfrm>
            <a:off x="1985448" y="119353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5BAB62-FF3D-4BF8-AB29-C621E0A6C982}"/>
              </a:ext>
            </a:extLst>
          </p:cNvPr>
          <p:cNvSpPr txBox="1"/>
          <p:nvPr/>
        </p:nvSpPr>
        <p:spPr>
          <a:xfrm>
            <a:off x="549498" y="728800"/>
            <a:ext cx="11191456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/>
              <a:t>Оборот </a:t>
            </a:r>
            <a:r>
              <a:rPr lang="ru-RU" sz="2000" b="1" dirty="0" err="1"/>
              <a:t>профпатологической</a:t>
            </a:r>
            <a:r>
              <a:rPr lang="ru-RU" sz="2000" b="1" dirty="0"/>
              <a:t> койки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Скругленный прямоугольник 30">
            <a:extLst>
              <a:ext uri="{FF2B5EF4-FFF2-40B4-BE49-F238E27FC236}">
                <a16:creationId xmlns:a16="http://schemas.microsoft.com/office/drawing/2014/main" id="{E8DF2AC1-58BF-4056-81E3-0AD10D393336}"/>
              </a:ext>
            </a:extLst>
          </p:cNvPr>
          <p:cNvSpPr/>
          <p:nvPr/>
        </p:nvSpPr>
        <p:spPr bwMode="auto">
          <a:xfrm>
            <a:off x="2362067" y="1108644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- 2,4%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4EC76A82-8D79-4122-AF0F-A78DCD415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628147"/>
              </p:ext>
            </p:extLst>
          </p:nvPr>
        </p:nvGraphicFramePr>
        <p:xfrm>
          <a:off x="580147" y="1066128"/>
          <a:ext cx="11463459" cy="260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15709B4D-C236-48EE-BC78-EE542338B8A4}"/>
              </a:ext>
            </a:extLst>
          </p:cNvPr>
          <p:cNvSpPr/>
          <p:nvPr/>
        </p:nvSpPr>
        <p:spPr>
          <a:xfrm rot="10800000">
            <a:off x="2455691" y="1234377"/>
            <a:ext cx="166649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2AA502-9776-47A3-AECA-C6D55DBDB3B1}"/>
              </a:ext>
            </a:extLst>
          </p:cNvPr>
          <p:cNvSpPr txBox="1"/>
          <p:nvPr/>
        </p:nvSpPr>
        <p:spPr>
          <a:xfrm>
            <a:off x="580147" y="3719292"/>
            <a:ext cx="11191456" cy="31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/>
              <a:t>Средняя длительность пребывания пациента на </a:t>
            </a:r>
            <a:r>
              <a:rPr lang="ru-RU" sz="2000" b="1" dirty="0" err="1"/>
              <a:t>профпатологической</a:t>
            </a:r>
            <a:r>
              <a:rPr lang="ru-RU" sz="2000" b="1" dirty="0"/>
              <a:t> койке (дней)</a:t>
            </a:r>
          </a:p>
        </p:txBody>
      </p:sp>
      <p:sp>
        <p:nvSpPr>
          <p:cNvPr id="62" name="Скругленный прямоугольник 30">
            <a:extLst>
              <a:ext uri="{FF2B5EF4-FFF2-40B4-BE49-F238E27FC236}">
                <a16:creationId xmlns:a16="http://schemas.microsoft.com/office/drawing/2014/main" id="{ABE63F05-2239-429D-8268-C5230F2C55BF}"/>
              </a:ext>
            </a:extLst>
          </p:cNvPr>
          <p:cNvSpPr/>
          <p:nvPr/>
        </p:nvSpPr>
        <p:spPr bwMode="auto">
          <a:xfrm>
            <a:off x="2144283" y="4234184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- 8.7%</a:t>
            </a:r>
          </a:p>
        </p:txBody>
      </p:sp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855E9A9C-52B8-4301-B583-3CC0496E1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674606"/>
              </p:ext>
            </p:extLst>
          </p:nvPr>
        </p:nvGraphicFramePr>
        <p:xfrm>
          <a:off x="451212" y="4421462"/>
          <a:ext cx="11463459" cy="23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5224D088-2DC1-47F8-BE68-F00C9FF88770}"/>
              </a:ext>
            </a:extLst>
          </p:cNvPr>
          <p:cNvSpPr/>
          <p:nvPr/>
        </p:nvSpPr>
        <p:spPr>
          <a:xfrm rot="10800000">
            <a:off x="2262232" y="4337323"/>
            <a:ext cx="166649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950C7B-377D-49AD-8570-48C140AAAFB5}"/>
              </a:ext>
            </a:extLst>
          </p:cNvPr>
          <p:cNvSpPr txBox="1"/>
          <p:nvPr/>
        </p:nvSpPr>
        <p:spPr>
          <a:xfrm>
            <a:off x="146676" y="6430870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sp>
        <p:nvSpPr>
          <p:cNvPr id="5" name="Скругленный прямоугольник 30">
            <a:extLst>
              <a:ext uri="{FF2B5EF4-FFF2-40B4-BE49-F238E27FC236}">
                <a16:creationId xmlns:a16="http://schemas.microsoft.com/office/drawing/2014/main" id="{5274EB50-551C-B68F-5AF0-C02F17624F4E}"/>
              </a:ext>
            </a:extLst>
          </p:cNvPr>
          <p:cNvSpPr/>
          <p:nvPr/>
        </p:nvSpPr>
        <p:spPr bwMode="auto">
          <a:xfrm>
            <a:off x="6014058" y="1135963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rgbClr val="C00000"/>
                </a:solidFill>
                <a:latin typeface="Arial" pitchFamily="34" charset="0"/>
              </a:rPr>
              <a:t>+ 6,3%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3EEE3E1D-D111-2F4E-C246-7F3507C6A4B7}"/>
              </a:ext>
            </a:extLst>
          </p:cNvPr>
          <p:cNvSpPr/>
          <p:nvPr/>
        </p:nvSpPr>
        <p:spPr>
          <a:xfrm>
            <a:off x="6145226" y="1216867"/>
            <a:ext cx="166649" cy="1802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0">
            <a:extLst>
              <a:ext uri="{FF2B5EF4-FFF2-40B4-BE49-F238E27FC236}">
                <a16:creationId xmlns:a16="http://schemas.microsoft.com/office/drawing/2014/main" id="{4B433833-B82D-FB07-1610-8AA417003A8F}"/>
              </a:ext>
            </a:extLst>
          </p:cNvPr>
          <p:cNvSpPr/>
          <p:nvPr/>
        </p:nvSpPr>
        <p:spPr bwMode="auto">
          <a:xfrm>
            <a:off x="6096000" y="4104738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- 1,4 %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D723D79E-78EB-9040-AC8F-49600B8A4577}"/>
              </a:ext>
            </a:extLst>
          </p:cNvPr>
          <p:cNvSpPr/>
          <p:nvPr/>
        </p:nvSpPr>
        <p:spPr>
          <a:xfrm rot="10800000">
            <a:off x="6228551" y="4195946"/>
            <a:ext cx="166649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30">
            <a:extLst>
              <a:ext uri="{FF2B5EF4-FFF2-40B4-BE49-F238E27FC236}">
                <a16:creationId xmlns:a16="http://schemas.microsoft.com/office/drawing/2014/main" id="{62058F3E-1288-49D2-7E8D-54119D9FDCBE}"/>
              </a:ext>
            </a:extLst>
          </p:cNvPr>
          <p:cNvSpPr/>
          <p:nvPr/>
        </p:nvSpPr>
        <p:spPr bwMode="auto">
          <a:xfrm>
            <a:off x="9651746" y="4160140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- 1,4 %</a:t>
            </a: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04787CA9-9487-9DFF-87E8-A41423EA2926}"/>
              </a:ext>
            </a:extLst>
          </p:cNvPr>
          <p:cNvSpPr/>
          <p:nvPr/>
        </p:nvSpPr>
        <p:spPr>
          <a:xfrm rot="10800000">
            <a:off x="9763120" y="4276702"/>
            <a:ext cx="166649" cy="1802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30">
            <a:extLst>
              <a:ext uri="{FF2B5EF4-FFF2-40B4-BE49-F238E27FC236}">
                <a16:creationId xmlns:a16="http://schemas.microsoft.com/office/drawing/2014/main" id="{CD0D6D6C-EEA1-AC46-C391-E1EFF58A78D1}"/>
              </a:ext>
            </a:extLst>
          </p:cNvPr>
          <p:cNvSpPr/>
          <p:nvPr/>
        </p:nvSpPr>
        <p:spPr bwMode="auto">
          <a:xfrm>
            <a:off x="9535823" y="1135963"/>
            <a:ext cx="1004538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   </a:t>
            </a:r>
            <a:r>
              <a:rPr lang="ru-RU" sz="1400" b="1" kern="0" dirty="0">
                <a:solidFill>
                  <a:srgbClr val="C00000"/>
                </a:solidFill>
                <a:latin typeface="Arial" pitchFamily="34" charset="0"/>
              </a:rPr>
              <a:t>+ 6,3%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51EA0B9C-8E49-8DD5-D378-FF33BC53E82D}"/>
              </a:ext>
            </a:extLst>
          </p:cNvPr>
          <p:cNvSpPr/>
          <p:nvPr/>
        </p:nvSpPr>
        <p:spPr>
          <a:xfrm>
            <a:off x="9603317" y="1222221"/>
            <a:ext cx="166649" cy="1802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1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5ECC665-E809-B57E-5AF8-7A9623BB7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03528"/>
              </p:ext>
            </p:extLst>
          </p:nvPr>
        </p:nvGraphicFramePr>
        <p:xfrm>
          <a:off x="102870" y="0"/>
          <a:ext cx="1209897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43C956-7C47-6A68-B09B-1DAEF1925541}"/>
              </a:ext>
            </a:extLst>
          </p:cNvPr>
          <p:cNvSpPr txBox="1"/>
          <p:nvPr/>
        </p:nvSpPr>
        <p:spPr>
          <a:xfrm>
            <a:off x="1662854" y="6508131"/>
            <a:ext cx="5857876" cy="3343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/>
              <a:t>Источник: форма № 30 «Сведения о медицинской организации»</a:t>
            </a:r>
          </a:p>
          <a:p>
            <a:pPr algn="r"/>
            <a:endParaRPr lang="ru-RU" sz="1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5CD13C1-C101-4A1B-8B78-F27E51C15EEB}"/>
              </a:ext>
            </a:extLst>
          </p:cNvPr>
          <p:cNvSpPr/>
          <p:nvPr/>
        </p:nvSpPr>
        <p:spPr>
          <a:xfrm>
            <a:off x="7055141" y="5931030"/>
            <a:ext cx="931179" cy="4530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9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5ECC665-E809-B57E-5AF8-7A9623BB7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4371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C10FE5-CB3D-0F41-05A9-D14247741BBC}"/>
              </a:ext>
            </a:extLst>
          </p:cNvPr>
          <p:cNvSpPr txBox="1"/>
          <p:nvPr/>
        </p:nvSpPr>
        <p:spPr>
          <a:xfrm>
            <a:off x="238124" y="6414614"/>
            <a:ext cx="5857876" cy="3343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/>
              <a:t>Источник: форма № 30 «Сведения о медицинской организации»</a:t>
            </a: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545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DB066-3B8D-485F-AFFC-C06D2163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2" y="220407"/>
            <a:ext cx="11840727" cy="732848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Перспективные направления развития системы охраны здоровья работников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32AD66-509E-4796-8E37-2EE98651E803}"/>
              </a:ext>
            </a:extLst>
          </p:cNvPr>
          <p:cNvSpPr/>
          <p:nvPr/>
        </p:nvSpPr>
        <p:spPr>
          <a:xfrm>
            <a:off x="696539" y="1241930"/>
            <a:ext cx="109789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Целесообразно оптимизировать подходы к статистическому анализу: учитывать объемные и структурные показатели медицинской деятельности в системе охраны здоровья работников, в том числе при проведении обязательных предварительных и периодических медицинских осмотров, экспертиз профессиональной пригодности и экспертиз связи заболевания с профессией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/>
              <a:t>Совершенствование системы учета и отчетности медицинских организаций, осуществляющих проведение обязательных предварительных и периодических медицинских осмотров, экспертиз профессиональной пригодности, экспертиз связи заболевания с профессией и оказывающих медицинскую помощь по профилю «Профпатология», мониторинг профессиональных, </a:t>
            </a:r>
            <a:r>
              <a:rPr lang="ru-RU" sz="2000" dirty="0" err="1"/>
              <a:t>производственно</a:t>
            </a:r>
            <a:r>
              <a:rPr lang="ru-RU" sz="2000" dirty="0"/>
              <a:t> обусловленных заболеваний и наиболее распространенной общесоматической патологии могут быть использованы для планирования и реализации мер по сохранению, укреплению здоровья работников и обеспечению  трудового долголетия.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74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8EB79-F63E-B4E5-291C-86A48B2ED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2C9794-E93C-54AC-74A2-CA6030A8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" y="114828"/>
            <a:ext cx="11880851" cy="810204"/>
          </a:xfrm>
        </p:spPr>
        <p:txBody>
          <a:bodyPr/>
          <a:lstStyle/>
          <a:p>
            <a:r>
              <a:rPr lang="ru-RU" sz="2400" b="1" cap="none" dirty="0">
                <a:solidFill>
                  <a:schemeClr val="accent6">
                    <a:lumMod val="75000"/>
                  </a:schemeClr>
                </a:solidFill>
              </a:rPr>
              <a:t>Указ Президента Российской Федерации от 6 июня 2019 г. № 254 «О Стратегии развития здравоохранения в Российской Федерации на период до 2025 года</a:t>
            </a:r>
            <a:r>
              <a:rPr lang="ru-RU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PT Serif" panose="020A0603040505020204" pitchFamily="18" charset="-52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AEAFB8-8858-8446-B13C-A1AFEABE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6" t="21148" r="26988" b="8560"/>
          <a:stretch/>
        </p:blipFill>
        <p:spPr bwMode="auto">
          <a:xfrm>
            <a:off x="141172" y="1065320"/>
            <a:ext cx="3827145" cy="561068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flat">
            <a:bevelT w="1143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5D43A-3174-6B18-0542-6C7035C10871}"/>
              </a:ext>
            </a:extLst>
          </p:cNvPr>
          <p:cNvSpPr/>
          <p:nvPr/>
        </p:nvSpPr>
        <p:spPr>
          <a:xfrm>
            <a:off x="4160773" y="1137894"/>
            <a:ext cx="7292340" cy="810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Совершенствование системы охраны здоровья работающего населения, выявления и профилактики профессиональных заболеваний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32AFA5-C752-CF4E-C3CB-9F959754DAC0}"/>
              </a:ext>
            </a:extLst>
          </p:cNvPr>
          <p:cNvSpPr/>
          <p:nvPr/>
        </p:nvSpPr>
        <p:spPr>
          <a:xfrm>
            <a:off x="4160773" y="2172316"/>
            <a:ext cx="7292340" cy="1478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Совершенствование законодательства в сфере охраны здоровья в части, касающейся охраны здоровья работников, занятых на работах с вредными и (или) опасными условиями труда, или осуществляющих определенные виды профессиональной деятельности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D2FACE-CB30-98D6-C05B-5BC032F302C1}"/>
              </a:ext>
            </a:extLst>
          </p:cNvPr>
          <p:cNvSpPr/>
          <p:nvPr/>
        </p:nvSpPr>
        <p:spPr>
          <a:xfrm>
            <a:off x="4160773" y="3837372"/>
            <a:ext cx="7292340" cy="2838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Постоянное проведение мониторинга состояния здоровья работников, занятых на работах с вредными и (или) опасными производственными факторами (в течение всей их трудовой деятельности), в целях предупреждения профессиональных заболеваний, а также организация и развитие системы профилактики профессиональных рисков, которая ориентирована на качественное и своевременное выполнение лечебно-профилактических мероприятий, позволяющих вернуть работников к активной трудовой и социальной деятельности с минимальными повреждениями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74723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C37E-6948-4671-8825-81161993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385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A8519-60D9-66CA-FB04-20BDD39E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593"/>
            <a:ext cx="12192000" cy="1071402"/>
          </a:xfrm>
        </p:spPr>
        <p:txBody>
          <a:bodyPr/>
          <a:lstStyle/>
          <a:p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Стратегическое направление в области цифровой трансформации здравоохранения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(утверждено распоряжением </a:t>
            </a:r>
            <a:r>
              <a:rPr lang="ru-RU" sz="2000" b="1" cap="none" dirty="0">
                <a:ln w="66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Правительства Российской Федерации от 17 апреля 2024 г. № 959-р)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B6C0F-4102-DB2C-0A00-D3EF9A82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38" t="21284" r="27019" b="8771"/>
          <a:stretch/>
        </p:blipFill>
        <p:spPr bwMode="auto">
          <a:xfrm>
            <a:off x="83127" y="1009454"/>
            <a:ext cx="3894069" cy="548259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prstMaterial="flat">
            <a:bevelT w="1143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D2DC3B-ABDC-B2C8-187A-9CFA4153936B}"/>
              </a:ext>
            </a:extLst>
          </p:cNvPr>
          <p:cNvSpPr/>
          <p:nvPr/>
        </p:nvSpPr>
        <p:spPr>
          <a:xfrm>
            <a:off x="4251960" y="1025236"/>
            <a:ext cx="7292340" cy="10714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Формирование цифровой экосистемы для сбора, обработки и использования данных в целях улучшения качества оказания медицинской помощи и  развития научных биомедицинских исследований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1FEE34-7578-9526-D9DD-21E261207B6D}"/>
              </a:ext>
            </a:extLst>
          </p:cNvPr>
          <p:cNvSpPr/>
          <p:nvPr/>
        </p:nvSpPr>
        <p:spPr>
          <a:xfrm>
            <a:off x="4251960" y="2228504"/>
            <a:ext cx="7292340" cy="10714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Обеспечение перехода системы здравоохранения на документооборот в сфере охраны здоровья в форме электронных медицинских документов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709AFE-EC07-79E2-EEFA-7EA65AF0781B}"/>
              </a:ext>
            </a:extLst>
          </p:cNvPr>
          <p:cNvSpPr/>
          <p:nvPr/>
        </p:nvSpPr>
        <p:spPr>
          <a:xfrm>
            <a:off x="4251960" y="3485209"/>
            <a:ext cx="7298436" cy="17614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Обеспечение возможности централизованного ведения расчетов за оказанную медицинскую помощь в рамках программы государственных гарантий бесплатного оказания гражданам медицинской помощи, в т.ч. с использованием структурированных электронных медицинских документов (СЭМД)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325555-77C4-4BBF-1318-E3BBA006C096}"/>
              </a:ext>
            </a:extLst>
          </p:cNvPr>
          <p:cNvSpPr/>
          <p:nvPr/>
        </p:nvSpPr>
        <p:spPr>
          <a:xfrm>
            <a:off x="4245864" y="5428365"/>
            <a:ext cx="7298436" cy="10714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Обеспечение автоматизированного информационного сопровождения, а также мониторинг и анализ использования ресурсов системы здравоохранения и оказания медицинской помощи пациентам </a:t>
            </a:r>
          </a:p>
        </p:txBody>
      </p:sp>
    </p:spTree>
    <p:extLst>
      <p:ext uri="{BB962C8B-B14F-4D97-AF65-F5344CB8AC3E}">
        <p14:creationId xmlns:p14="http://schemas.microsoft.com/office/powerpoint/2010/main" val="61469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7F0A-4029-D6ED-4FD0-9157340C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B4CCE-53FB-B651-F886-E6A8882A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922"/>
            <a:ext cx="12192000" cy="763625"/>
          </a:xfrm>
        </p:spPr>
        <p:txBody>
          <a:bodyPr/>
          <a:lstStyle/>
          <a:p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Показатели общественного здоровья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3EE9E0-6915-9338-F52F-9A349308F007}"/>
              </a:ext>
            </a:extLst>
          </p:cNvPr>
          <p:cNvSpPr/>
          <p:nvPr/>
        </p:nvSpPr>
        <p:spPr>
          <a:xfrm>
            <a:off x="3995530" y="612676"/>
            <a:ext cx="8115705" cy="17851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показатели медико-демографических процессов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</a:rPr>
              <a:t>показатели заболеваемости, в том числе профессиональной заболеваемости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показатели инвалидности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показатели физического здоровья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FA7661-A482-80AA-BD73-C58F8AE412D2}"/>
              </a:ext>
            </a:extLst>
          </p:cNvPr>
          <p:cNvSpPr/>
          <p:nvPr/>
        </p:nvSpPr>
        <p:spPr>
          <a:xfrm>
            <a:off x="40982" y="3159312"/>
            <a:ext cx="3645692" cy="2200282"/>
          </a:xfrm>
          <a:prstGeom prst="rect">
            <a:avLst/>
          </a:prstGeom>
          <a:solidFill>
            <a:srgbClr val="FFCC66"/>
          </a:solidFill>
          <a:ln w="254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Полнота и достоверность показателей, характеризующих состояние здоровья граждан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BFE850-2356-791B-A02D-C3AF37D39128}"/>
              </a:ext>
            </a:extLst>
          </p:cNvPr>
          <p:cNvSpPr/>
          <p:nvPr/>
        </p:nvSpPr>
        <p:spPr>
          <a:xfrm>
            <a:off x="4949257" y="2854981"/>
            <a:ext cx="7262191" cy="865173"/>
          </a:xfrm>
          <a:prstGeom prst="rect">
            <a:avLst/>
          </a:prstGeom>
          <a:solidFill>
            <a:srgbClr val="FFCC66"/>
          </a:solidFill>
          <a:ln w="254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Разработка государственной стратегии улучшения здоровья населения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AD667-7CAE-EE7B-E76B-28C37DE73610}"/>
              </a:ext>
            </a:extLst>
          </p:cNvPr>
          <p:cNvSpPr/>
          <p:nvPr/>
        </p:nvSpPr>
        <p:spPr>
          <a:xfrm>
            <a:off x="5014340" y="4309545"/>
            <a:ext cx="7177660" cy="2548455"/>
          </a:xfrm>
          <a:prstGeom prst="rect">
            <a:avLst/>
          </a:prstGeom>
          <a:solidFill>
            <a:srgbClr val="FFCC66"/>
          </a:solidFill>
          <a:ln w="254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Обоснованность и эффективность решений, принимаемых для управления системой здравоохранения на федеральном уровне, уровне субъектов Российской Федерации, муниципальном уровне, в медицинских организациях и подразделениях крупных предприятий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B4865E00-58F5-7654-8385-49DFB6F0E09E}"/>
              </a:ext>
            </a:extLst>
          </p:cNvPr>
          <p:cNvSpPr/>
          <p:nvPr/>
        </p:nvSpPr>
        <p:spPr>
          <a:xfrm rot="20281484">
            <a:off x="3750170" y="3396769"/>
            <a:ext cx="1111567" cy="6835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FCCB1FF-5048-1992-832A-732CA0E92B9E}"/>
              </a:ext>
            </a:extLst>
          </p:cNvPr>
          <p:cNvSpPr/>
          <p:nvPr/>
        </p:nvSpPr>
        <p:spPr>
          <a:xfrm rot="1330353">
            <a:off x="3771569" y="4681455"/>
            <a:ext cx="1192608" cy="6835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FFEC3D-073B-5D73-E843-4F50FF39D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6" r="1256" b="348"/>
          <a:stretch/>
        </p:blipFill>
        <p:spPr bwMode="auto">
          <a:xfrm>
            <a:off x="80765" y="585799"/>
            <a:ext cx="3645693" cy="181198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46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0D08-0C0E-AEDF-F76B-BB2BE989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1D063-7988-D498-4234-4B883F1B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367"/>
            <a:ext cx="12192000" cy="1102179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Новые подходы к оптимизации системы мониторинга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профессиональных заболеваний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47FD87-A87A-845F-AA2C-8B6C4197D0D1}"/>
              </a:ext>
            </a:extLst>
          </p:cNvPr>
          <p:cNvSpPr/>
          <p:nvPr/>
        </p:nvSpPr>
        <p:spPr>
          <a:xfrm>
            <a:off x="297674" y="1013501"/>
            <a:ext cx="11596649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  <a:p>
            <a:endParaRPr lang="ru-RU" sz="2200" dirty="0"/>
          </a:p>
          <a:p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22B50E-20B8-4F0F-A87B-D4063EA458E0}"/>
              </a:ext>
            </a:extLst>
          </p:cNvPr>
          <p:cNvSpPr/>
          <p:nvPr/>
        </p:nvSpPr>
        <p:spPr>
          <a:xfrm>
            <a:off x="297674" y="925033"/>
            <a:ext cx="11726358" cy="235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Взаимодействие и передача данных между медицинскими организациями, работодателями и ЕГИСЗ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при проведении: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обязательных предварительных и периодических медицинских осмотров,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экспертиз профессиональной пригодности,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экспертиз связи заболевания с профессией,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оказания медицинской помощи по профилю «Профпатология»,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медицинской реабилитации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F555D-E7A7-B2D6-02B1-13707098967F}"/>
              </a:ext>
            </a:extLst>
          </p:cNvPr>
          <p:cNvSpPr/>
          <p:nvPr/>
        </p:nvSpPr>
        <p:spPr>
          <a:xfrm>
            <a:off x="359902" y="4935392"/>
            <a:ext cx="11726358" cy="1922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Научно обоснованные тактические и стратегические управленческие решения по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профилактике профессиональной, профессионально обусловленной и общей заболеваемости,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сокращению </a:t>
            </a:r>
            <a:r>
              <a:rPr lang="ru-RU" sz="2000" dirty="0" err="1">
                <a:solidFill>
                  <a:schemeClr val="tx1"/>
                </a:solidFill>
              </a:rPr>
              <a:t>трудопотерь</a:t>
            </a:r>
            <a:r>
              <a:rPr lang="ru-RU" sz="2000" dirty="0">
                <a:solidFill>
                  <a:schemeClr val="tx1"/>
                </a:solidFill>
              </a:rPr>
              <a:t> по болезни,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снижению инвалидности вследствие профессиональных заболеваний,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сохранению трудового долголетия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A9B7C74-F436-1379-2F31-FF596D368AC5}"/>
              </a:ext>
            </a:extLst>
          </p:cNvPr>
          <p:cNvSpPr/>
          <p:nvPr/>
        </p:nvSpPr>
        <p:spPr>
          <a:xfrm rot="5400000">
            <a:off x="5355828" y="3662281"/>
            <a:ext cx="1485025" cy="903092"/>
          </a:xfrm>
          <a:prstGeom prst="rightArrow">
            <a:avLst/>
          </a:prstGeom>
          <a:solidFill>
            <a:srgbClr val="F0917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0476E1-75BF-FB0F-98B9-385719C54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3" r="-1659" b="12032"/>
          <a:stretch/>
        </p:blipFill>
        <p:spPr bwMode="auto">
          <a:xfrm>
            <a:off x="2192834" y="3326481"/>
            <a:ext cx="2249957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AD8574-7E5C-91D7-C729-72889F46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38" r="-481" b="11805"/>
          <a:stretch/>
        </p:blipFill>
        <p:spPr bwMode="auto">
          <a:xfrm>
            <a:off x="7547114" y="3381252"/>
            <a:ext cx="3177208" cy="1467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566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78"/>
            <a:ext cx="12192000" cy="732848"/>
          </a:xfrm>
        </p:spPr>
        <p:txBody>
          <a:bodyPr/>
          <a:lstStyle/>
          <a:p>
            <a:r>
              <a:rPr lang="ru-RU" sz="2400" dirty="0"/>
              <a:t>Центры </a:t>
            </a:r>
            <a:r>
              <a:rPr lang="ru-RU" sz="2400" dirty="0" err="1"/>
              <a:t>профпатологии</a:t>
            </a:r>
            <a:r>
              <a:rPr lang="ru-RU" sz="2400" dirty="0"/>
              <a:t> в Российской Федерации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086B3FF-A28F-445E-81A8-241D7CFB69FF}"/>
              </a:ext>
            </a:extLst>
          </p:cNvPr>
          <p:cNvGraphicFramePr/>
          <p:nvPr/>
        </p:nvGraphicFramePr>
        <p:xfrm>
          <a:off x="319316" y="1199800"/>
          <a:ext cx="4022514" cy="27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92A798-01E5-4CF4-A3AF-75DED3B4E4F6}"/>
              </a:ext>
            </a:extLst>
          </p:cNvPr>
          <p:cNvSpPr txBox="1"/>
          <p:nvPr/>
        </p:nvSpPr>
        <p:spPr>
          <a:xfrm>
            <a:off x="256221" y="687961"/>
            <a:ext cx="377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</a:t>
            </a:r>
            <a:br>
              <a:rPr lang="ru-RU" b="1" dirty="0"/>
            </a:br>
            <a:r>
              <a:rPr lang="ru-RU" b="1" dirty="0"/>
              <a:t>центров </a:t>
            </a:r>
            <a:r>
              <a:rPr lang="ru-RU" b="1" dirty="0" err="1"/>
              <a:t>профпатологии</a:t>
            </a:r>
            <a:r>
              <a:rPr lang="ru-RU" b="1" dirty="0"/>
              <a:t> в РФ</a:t>
            </a:r>
          </a:p>
        </p:txBody>
      </p:sp>
      <p:sp>
        <p:nvSpPr>
          <p:cNvPr id="11" name="Полилиния 18">
            <a:extLst>
              <a:ext uri="{FF2B5EF4-FFF2-40B4-BE49-F238E27FC236}">
                <a16:creationId xmlns:a16="http://schemas.microsoft.com/office/drawing/2014/main" id="{6828E41B-DDE2-4E6E-8671-F4054184C145}"/>
              </a:ext>
            </a:extLst>
          </p:cNvPr>
          <p:cNvSpPr/>
          <p:nvPr/>
        </p:nvSpPr>
        <p:spPr>
          <a:xfrm rot="20743802">
            <a:off x="1033569" y="2508274"/>
            <a:ext cx="2877553" cy="390782"/>
          </a:xfrm>
          <a:custGeom>
            <a:avLst/>
            <a:gdLst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781550"/>
              <a:gd name="connsiteY0" fmla="*/ 523875 h 1190625"/>
              <a:gd name="connsiteX1" fmla="*/ 3695700 w 4781550"/>
              <a:gd name="connsiteY1" fmla="*/ 428625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14425"/>
              <a:gd name="connsiteX1" fmla="*/ 3638550 w 4781550"/>
              <a:gd name="connsiteY1" fmla="*/ 323850 h 1114425"/>
              <a:gd name="connsiteX2" fmla="*/ 3209925 w 4781550"/>
              <a:gd name="connsiteY2" fmla="*/ 0 h 1114425"/>
              <a:gd name="connsiteX3" fmla="*/ 4781550 w 4781550"/>
              <a:gd name="connsiteY3" fmla="*/ 190500 h 1114425"/>
              <a:gd name="connsiteX4" fmla="*/ 3695700 w 4781550"/>
              <a:gd name="connsiteY4" fmla="*/ 1114425 h 1114425"/>
              <a:gd name="connsiteX5" fmla="*/ 3771900 w 4781550"/>
              <a:gd name="connsiteY5" fmla="*/ 666750 h 1114425"/>
              <a:gd name="connsiteX6" fmla="*/ 0 w 4781550"/>
              <a:gd name="connsiteY6" fmla="*/ 523875 h 1114425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71900 w 4781550"/>
              <a:gd name="connsiteY5" fmla="*/ 666750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33800 w 4781550"/>
              <a:gd name="connsiteY5" fmla="*/ 71437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72025"/>
              <a:gd name="connsiteY0" fmla="*/ 523875 h 1143000"/>
              <a:gd name="connsiteX1" fmla="*/ 3638550 w 4772025"/>
              <a:gd name="connsiteY1" fmla="*/ 3238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29025 w 4772025"/>
              <a:gd name="connsiteY1" fmla="*/ 2476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57600 w 4772025"/>
              <a:gd name="connsiteY1" fmla="*/ 3048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67125 w 4772025"/>
              <a:gd name="connsiteY1" fmla="*/ 2857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57650 w 4772025"/>
              <a:gd name="connsiteY5" fmla="*/ 400050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19550 w 4772025"/>
              <a:gd name="connsiteY5" fmla="*/ 428625 h 1143000"/>
              <a:gd name="connsiteX6" fmla="*/ 0 w 4772025"/>
              <a:gd name="connsiteY6" fmla="*/ 523875 h 1143000"/>
              <a:gd name="connsiteX0" fmla="*/ 0 w 4772025"/>
              <a:gd name="connsiteY0" fmla="*/ 523875 h 928345"/>
              <a:gd name="connsiteX1" fmla="*/ 3924300 w 4772025"/>
              <a:gd name="connsiteY1" fmla="*/ 228600 h 928345"/>
              <a:gd name="connsiteX2" fmla="*/ 3209925 w 4772025"/>
              <a:gd name="connsiteY2" fmla="*/ 0 h 928345"/>
              <a:gd name="connsiteX3" fmla="*/ 4772025 w 4772025"/>
              <a:gd name="connsiteY3" fmla="*/ 0 h 928345"/>
              <a:gd name="connsiteX4" fmla="*/ 3876675 w 4772025"/>
              <a:gd name="connsiteY4" fmla="*/ 828675 h 928345"/>
              <a:gd name="connsiteX5" fmla="*/ 4019550 w 4772025"/>
              <a:gd name="connsiteY5" fmla="*/ 428625 h 928345"/>
              <a:gd name="connsiteX6" fmla="*/ 0 w 4772025"/>
              <a:gd name="connsiteY6" fmla="*/ 523875 h 928345"/>
              <a:gd name="connsiteX0" fmla="*/ 0 w 4772025"/>
              <a:gd name="connsiteY0" fmla="*/ 533400 h 937870"/>
              <a:gd name="connsiteX1" fmla="*/ 3924300 w 4772025"/>
              <a:gd name="connsiteY1" fmla="*/ 2381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7870"/>
              <a:gd name="connsiteX1" fmla="*/ 3867150 w 4772025"/>
              <a:gd name="connsiteY1" fmla="*/ 2000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1274"/>
              <a:gd name="connsiteX1" fmla="*/ 3867150 w 4772025"/>
              <a:gd name="connsiteY1" fmla="*/ 200025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72025"/>
              <a:gd name="connsiteY0" fmla="*/ 533400 h 931274"/>
              <a:gd name="connsiteX1" fmla="*/ 3952875 w 4772025"/>
              <a:gd name="connsiteY1" fmla="*/ 190500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57225 h 1055099"/>
              <a:gd name="connsiteX1" fmla="*/ 3952875 w 4743450"/>
              <a:gd name="connsiteY1" fmla="*/ 314325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5099"/>
              <a:gd name="connsiteX1" fmla="*/ 3924300 w 4743450"/>
              <a:gd name="connsiteY1" fmla="*/ 304800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8375"/>
              <a:gd name="connsiteX1" fmla="*/ 3924300 w 4743450"/>
              <a:gd name="connsiteY1" fmla="*/ 304800 h 1058375"/>
              <a:gd name="connsiteX2" fmla="*/ 3638550 w 4743450"/>
              <a:gd name="connsiteY2" fmla="*/ 123825 h 1058375"/>
              <a:gd name="connsiteX3" fmla="*/ 4743450 w 4743450"/>
              <a:gd name="connsiteY3" fmla="*/ 0 h 1058375"/>
              <a:gd name="connsiteX4" fmla="*/ 3876675 w 4743450"/>
              <a:gd name="connsiteY4" fmla="*/ 962025 h 1058375"/>
              <a:gd name="connsiteX5" fmla="*/ 4076700 w 4743450"/>
              <a:gd name="connsiteY5" fmla="*/ 552450 h 1058375"/>
              <a:gd name="connsiteX6" fmla="*/ 0 w 4743450"/>
              <a:gd name="connsiteY6" fmla="*/ 657225 h 1058375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38550 w 4743450"/>
              <a:gd name="connsiteY2" fmla="*/ 123825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62942 w 4743450"/>
              <a:gd name="connsiteY5" fmla="*/ 670612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25577 w 4743450"/>
              <a:gd name="connsiteY5" fmla="*/ 684888 h 1210666"/>
              <a:gd name="connsiteX6" fmla="*/ 0 w 4743450"/>
              <a:gd name="connsiteY6" fmla="*/ 657225 h 12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450" h="1210666">
                <a:moveTo>
                  <a:pt x="0" y="657225"/>
                </a:moveTo>
                <a:cubicBezTo>
                  <a:pt x="2051050" y="1158875"/>
                  <a:pt x="3082925" y="660400"/>
                  <a:pt x="3924300" y="304800"/>
                </a:cubicBezTo>
                <a:lnTo>
                  <a:pt x="3696924" y="42099"/>
                </a:lnTo>
                <a:cubicBezTo>
                  <a:pt x="4103324" y="29399"/>
                  <a:pt x="4327525" y="79375"/>
                  <a:pt x="4743450" y="0"/>
                </a:cubicBezTo>
                <a:cubicBezTo>
                  <a:pt x="4492625" y="349250"/>
                  <a:pt x="4269355" y="880465"/>
                  <a:pt x="3894705" y="1210665"/>
                </a:cubicBezTo>
                <a:lnTo>
                  <a:pt x="4025577" y="684888"/>
                </a:lnTo>
                <a:cubicBezTo>
                  <a:pt x="2860352" y="1100813"/>
                  <a:pt x="1822450" y="1393825"/>
                  <a:pt x="0" y="6572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52400" dist="38100" dir="2700000" sx="101000" sy="101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2" tIns="45335" rIns="90672" bIns="45335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30">
            <a:extLst>
              <a:ext uri="{FF2B5EF4-FFF2-40B4-BE49-F238E27FC236}">
                <a16:creationId xmlns:a16="http://schemas.microsoft.com/office/drawing/2014/main" id="{0C34598B-72E7-4D4A-B75F-849D4EBCE153}"/>
              </a:ext>
            </a:extLst>
          </p:cNvPr>
          <p:cNvSpPr/>
          <p:nvPr/>
        </p:nvSpPr>
        <p:spPr bwMode="auto">
          <a:xfrm>
            <a:off x="2521205" y="2899911"/>
            <a:ext cx="1409700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В 2,3 раза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EE405A-382B-4AF5-B569-40A533CE8AD3}"/>
              </a:ext>
            </a:extLst>
          </p:cNvPr>
          <p:cNvSpPr/>
          <p:nvPr/>
        </p:nvSpPr>
        <p:spPr bwMode="auto">
          <a:xfrm>
            <a:off x="2458633" y="2872749"/>
            <a:ext cx="55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▲</a:t>
            </a: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82F1346-FFE1-4CFE-8496-DBD96698F06B}"/>
              </a:ext>
            </a:extLst>
          </p:cNvPr>
          <p:cNvSpPr/>
          <p:nvPr/>
        </p:nvSpPr>
        <p:spPr bwMode="auto">
          <a:xfrm rot="10800000">
            <a:off x="8359516" y="5109295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773D0007-11AA-4625-A4EF-5FDBFF4A0C9D}"/>
              </a:ext>
            </a:extLst>
          </p:cNvPr>
          <p:cNvGraphicFramePr/>
          <p:nvPr/>
        </p:nvGraphicFramePr>
        <p:xfrm>
          <a:off x="4404925" y="1426095"/>
          <a:ext cx="7530854" cy="501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72765093-83AD-44F6-934B-0F4C58BA1631}"/>
              </a:ext>
            </a:extLst>
          </p:cNvPr>
          <p:cNvSpPr txBox="1"/>
          <p:nvPr/>
        </p:nvSpPr>
        <p:spPr>
          <a:xfrm>
            <a:off x="5143500" y="717555"/>
            <a:ext cx="62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центров </a:t>
            </a:r>
            <a:r>
              <a:rPr lang="ru-RU" b="1" dirty="0" err="1"/>
              <a:t>профпатологии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в федеральных округах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25BF00-BC14-4BC4-BF55-1CBEE4DE7BE5}"/>
              </a:ext>
            </a:extLst>
          </p:cNvPr>
          <p:cNvSpPr txBox="1"/>
          <p:nvPr/>
        </p:nvSpPr>
        <p:spPr>
          <a:xfrm>
            <a:off x="4684451" y="6458842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53F2758-1267-2DBD-8C5A-9C3B64BAC038}"/>
              </a:ext>
            </a:extLst>
          </p:cNvPr>
          <p:cNvSpPr/>
          <p:nvPr/>
        </p:nvSpPr>
        <p:spPr>
          <a:xfrm>
            <a:off x="5856563" y="5937105"/>
            <a:ext cx="938519" cy="506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EA935-0BD5-4202-88AB-69A08C439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4113072"/>
            <a:ext cx="4054716" cy="2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7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384212"/>
              </p:ext>
            </p:extLst>
          </p:nvPr>
        </p:nvGraphicFramePr>
        <p:xfrm>
          <a:off x="-1" y="1"/>
          <a:ext cx="12192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5437A39-7282-6D15-AA53-479E261E51E0}"/>
              </a:ext>
            </a:extLst>
          </p:cNvPr>
          <p:cNvCxnSpPr/>
          <p:nvPr/>
        </p:nvCxnSpPr>
        <p:spPr>
          <a:xfrm>
            <a:off x="2762250" y="7334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EB5BA12-697E-496E-F985-4A6D1F1D8746}"/>
              </a:ext>
            </a:extLst>
          </p:cNvPr>
          <p:cNvCxnSpPr/>
          <p:nvPr/>
        </p:nvCxnSpPr>
        <p:spPr>
          <a:xfrm>
            <a:off x="4276725" y="7334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F844BF0-DFFD-25BE-40AB-6F6D3E81D097}"/>
              </a:ext>
            </a:extLst>
          </p:cNvPr>
          <p:cNvCxnSpPr/>
          <p:nvPr/>
        </p:nvCxnSpPr>
        <p:spPr>
          <a:xfrm>
            <a:off x="5410200" y="8096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84D9568-F7A2-1EDB-DC80-27EA07140A90}"/>
              </a:ext>
            </a:extLst>
          </p:cNvPr>
          <p:cNvCxnSpPr/>
          <p:nvPr/>
        </p:nvCxnSpPr>
        <p:spPr>
          <a:xfrm>
            <a:off x="6438900" y="7715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36D575-7DA2-5F28-23E9-B4A4F1124DED}"/>
              </a:ext>
            </a:extLst>
          </p:cNvPr>
          <p:cNvCxnSpPr/>
          <p:nvPr/>
        </p:nvCxnSpPr>
        <p:spPr>
          <a:xfrm>
            <a:off x="8334375" y="7715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8E5ACC8-AC09-2952-D9EB-C30D2E5D8126}"/>
              </a:ext>
            </a:extLst>
          </p:cNvPr>
          <p:cNvCxnSpPr/>
          <p:nvPr/>
        </p:nvCxnSpPr>
        <p:spPr>
          <a:xfrm>
            <a:off x="9210675" y="7715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A5D6CDD-8E98-2CA0-8FD6-3E732338D348}"/>
              </a:ext>
            </a:extLst>
          </p:cNvPr>
          <p:cNvCxnSpPr/>
          <p:nvPr/>
        </p:nvCxnSpPr>
        <p:spPr>
          <a:xfrm>
            <a:off x="10648950" y="809622"/>
            <a:ext cx="0" cy="389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7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78"/>
            <a:ext cx="12192000" cy="732848"/>
          </a:xfrm>
        </p:spPr>
        <p:txBody>
          <a:bodyPr/>
          <a:lstStyle/>
          <a:p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Профпатологические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кабинеты в Российской Федерации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086B3FF-A28F-445E-81A8-241D7CFB69FF}"/>
              </a:ext>
            </a:extLst>
          </p:cNvPr>
          <p:cNvGraphicFramePr/>
          <p:nvPr/>
        </p:nvGraphicFramePr>
        <p:xfrm>
          <a:off x="319316" y="1199800"/>
          <a:ext cx="4022514" cy="27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92A798-01E5-4CF4-A3AF-75DED3B4E4F6}"/>
              </a:ext>
            </a:extLst>
          </p:cNvPr>
          <p:cNvSpPr txBox="1"/>
          <p:nvPr/>
        </p:nvSpPr>
        <p:spPr>
          <a:xfrm>
            <a:off x="305549" y="627770"/>
            <a:ext cx="377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</a:t>
            </a:r>
            <a:br>
              <a:rPr lang="ru-RU" b="1" dirty="0"/>
            </a:br>
            <a:r>
              <a:rPr lang="ru-RU" b="1" dirty="0" err="1"/>
              <a:t>профпатологических</a:t>
            </a:r>
            <a:r>
              <a:rPr lang="ru-RU" b="1" dirty="0"/>
              <a:t> кабинетов в РФ</a:t>
            </a:r>
          </a:p>
        </p:txBody>
      </p:sp>
      <p:sp>
        <p:nvSpPr>
          <p:cNvPr id="11" name="Полилиния 18">
            <a:extLst>
              <a:ext uri="{FF2B5EF4-FFF2-40B4-BE49-F238E27FC236}">
                <a16:creationId xmlns:a16="http://schemas.microsoft.com/office/drawing/2014/main" id="{6828E41B-DDE2-4E6E-8671-F4054184C145}"/>
              </a:ext>
            </a:extLst>
          </p:cNvPr>
          <p:cNvSpPr/>
          <p:nvPr/>
        </p:nvSpPr>
        <p:spPr>
          <a:xfrm rot="20743802">
            <a:off x="1051543" y="2457350"/>
            <a:ext cx="2891431" cy="390782"/>
          </a:xfrm>
          <a:custGeom>
            <a:avLst/>
            <a:gdLst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781550"/>
              <a:gd name="connsiteY0" fmla="*/ 523875 h 1190625"/>
              <a:gd name="connsiteX1" fmla="*/ 3695700 w 4781550"/>
              <a:gd name="connsiteY1" fmla="*/ 428625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14425"/>
              <a:gd name="connsiteX1" fmla="*/ 3638550 w 4781550"/>
              <a:gd name="connsiteY1" fmla="*/ 323850 h 1114425"/>
              <a:gd name="connsiteX2" fmla="*/ 3209925 w 4781550"/>
              <a:gd name="connsiteY2" fmla="*/ 0 h 1114425"/>
              <a:gd name="connsiteX3" fmla="*/ 4781550 w 4781550"/>
              <a:gd name="connsiteY3" fmla="*/ 190500 h 1114425"/>
              <a:gd name="connsiteX4" fmla="*/ 3695700 w 4781550"/>
              <a:gd name="connsiteY4" fmla="*/ 1114425 h 1114425"/>
              <a:gd name="connsiteX5" fmla="*/ 3771900 w 4781550"/>
              <a:gd name="connsiteY5" fmla="*/ 666750 h 1114425"/>
              <a:gd name="connsiteX6" fmla="*/ 0 w 4781550"/>
              <a:gd name="connsiteY6" fmla="*/ 523875 h 1114425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71900 w 4781550"/>
              <a:gd name="connsiteY5" fmla="*/ 666750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33800 w 4781550"/>
              <a:gd name="connsiteY5" fmla="*/ 71437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72025"/>
              <a:gd name="connsiteY0" fmla="*/ 523875 h 1143000"/>
              <a:gd name="connsiteX1" fmla="*/ 3638550 w 4772025"/>
              <a:gd name="connsiteY1" fmla="*/ 3238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29025 w 4772025"/>
              <a:gd name="connsiteY1" fmla="*/ 2476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57600 w 4772025"/>
              <a:gd name="connsiteY1" fmla="*/ 3048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67125 w 4772025"/>
              <a:gd name="connsiteY1" fmla="*/ 2857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57650 w 4772025"/>
              <a:gd name="connsiteY5" fmla="*/ 400050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19550 w 4772025"/>
              <a:gd name="connsiteY5" fmla="*/ 428625 h 1143000"/>
              <a:gd name="connsiteX6" fmla="*/ 0 w 4772025"/>
              <a:gd name="connsiteY6" fmla="*/ 523875 h 1143000"/>
              <a:gd name="connsiteX0" fmla="*/ 0 w 4772025"/>
              <a:gd name="connsiteY0" fmla="*/ 523875 h 928345"/>
              <a:gd name="connsiteX1" fmla="*/ 3924300 w 4772025"/>
              <a:gd name="connsiteY1" fmla="*/ 228600 h 928345"/>
              <a:gd name="connsiteX2" fmla="*/ 3209925 w 4772025"/>
              <a:gd name="connsiteY2" fmla="*/ 0 h 928345"/>
              <a:gd name="connsiteX3" fmla="*/ 4772025 w 4772025"/>
              <a:gd name="connsiteY3" fmla="*/ 0 h 928345"/>
              <a:gd name="connsiteX4" fmla="*/ 3876675 w 4772025"/>
              <a:gd name="connsiteY4" fmla="*/ 828675 h 928345"/>
              <a:gd name="connsiteX5" fmla="*/ 4019550 w 4772025"/>
              <a:gd name="connsiteY5" fmla="*/ 428625 h 928345"/>
              <a:gd name="connsiteX6" fmla="*/ 0 w 4772025"/>
              <a:gd name="connsiteY6" fmla="*/ 523875 h 928345"/>
              <a:gd name="connsiteX0" fmla="*/ 0 w 4772025"/>
              <a:gd name="connsiteY0" fmla="*/ 533400 h 937870"/>
              <a:gd name="connsiteX1" fmla="*/ 3924300 w 4772025"/>
              <a:gd name="connsiteY1" fmla="*/ 2381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7870"/>
              <a:gd name="connsiteX1" fmla="*/ 3867150 w 4772025"/>
              <a:gd name="connsiteY1" fmla="*/ 2000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1274"/>
              <a:gd name="connsiteX1" fmla="*/ 3867150 w 4772025"/>
              <a:gd name="connsiteY1" fmla="*/ 200025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72025"/>
              <a:gd name="connsiteY0" fmla="*/ 533400 h 931274"/>
              <a:gd name="connsiteX1" fmla="*/ 3952875 w 4772025"/>
              <a:gd name="connsiteY1" fmla="*/ 190500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57225 h 1055099"/>
              <a:gd name="connsiteX1" fmla="*/ 3952875 w 4743450"/>
              <a:gd name="connsiteY1" fmla="*/ 314325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5099"/>
              <a:gd name="connsiteX1" fmla="*/ 3924300 w 4743450"/>
              <a:gd name="connsiteY1" fmla="*/ 304800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8375"/>
              <a:gd name="connsiteX1" fmla="*/ 3924300 w 4743450"/>
              <a:gd name="connsiteY1" fmla="*/ 304800 h 1058375"/>
              <a:gd name="connsiteX2" fmla="*/ 3638550 w 4743450"/>
              <a:gd name="connsiteY2" fmla="*/ 123825 h 1058375"/>
              <a:gd name="connsiteX3" fmla="*/ 4743450 w 4743450"/>
              <a:gd name="connsiteY3" fmla="*/ 0 h 1058375"/>
              <a:gd name="connsiteX4" fmla="*/ 3876675 w 4743450"/>
              <a:gd name="connsiteY4" fmla="*/ 962025 h 1058375"/>
              <a:gd name="connsiteX5" fmla="*/ 4076700 w 4743450"/>
              <a:gd name="connsiteY5" fmla="*/ 552450 h 1058375"/>
              <a:gd name="connsiteX6" fmla="*/ 0 w 4743450"/>
              <a:gd name="connsiteY6" fmla="*/ 657225 h 1058375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38550 w 4743450"/>
              <a:gd name="connsiteY2" fmla="*/ 123825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62942 w 4743450"/>
              <a:gd name="connsiteY5" fmla="*/ 670612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25577 w 4743450"/>
              <a:gd name="connsiteY5" fmla="*/ 684888 h 1210666"/>
              <a:gd name="connsiteX6" fmla="*/ 0 w 4743450"/>
              <a:gd name="connsiteY6" fmla="*/ 657225 h 12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450" h="1210666">
                <a:moveTo>
                  <a:pt x="0" y="657225"/>
                </a:moveTo>
                <a:cubicBezTo>
                  <a:pt x="2051050" y="1158875"/>
                  <a:pt x="3082925" y="660400"/>
                  <a:pt x="3924300" y="304800"/>
                </a:cubicBezTo>
                <a:lnTo>
                  <a:pt x="3696924" y="42099"/>
                </a:lnTo>
                <a:cubicBezTo>
                  <a:pt x="4103324" y="29399"/>
                  <a:pt x="4327525" y="79375"/>
                  <a:pt x="4743450" y="0"/>
                </a:cubicBezTo>
                <a:cubicBezTo>
                  <a:pt x="4492625" y="349250"/>
                  <a:pt x="4269355" y="880465"/>
                  <a:pt x="3894705" y="1210665"/>
                </a:cubicBezTo>
                <a:lnTo>
                  <a:pt x="4025577" y="684888"/>
                </a:lnTo>
                <a:cubicBezTo>
                  <a:pt x="2860352" y="1100813"/>
                  <a:pt x="1822450" y="1393825"/>
                  <a:pt x="0" y="65722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52400" dist="38100" dir="2700000" sx="101000" sy="101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2" tIns="45335" rIns="90672" bIns="45335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30">
            <a:extLst>
              <a:ext uri="{FF2B5EF4-FFF2-40B4-BE49-F238E27FC236}">
                <a16:creationId xmlns:a16="http://schemas.microsoft.com/office/drawing/2014/main" id="{0C34598B-72E7-4D4A-B75F-849D4EBCE153}"/>
              </a:ext>
            </a:extLst>
          </p:cNvPr>
          <p:cNvSpPr/>
          <p:nvPr/>
        </p:nvSpPr>
        <p:spPr bwMode="auto">
          <a:xfrm>
            <a:off x="2458633" y="2886330"/>
            <a:ext cx="1220666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+ 6,3%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EE405A-382B-4AF5-B569-40A533CE8AD3}"/>
              </a:ext>
            </a:extLst>
          </p:cNvPr>
          <p:cNvSpPr/>
          <p:nvPr/>
        </p:nvSpPr>
        <p:spPr bwMode="auto">
          <a:xfrm>
            <a:off x="2458633" y="2872749"/>
            <a:ext cx="55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▲</a:t>
            </a: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82F1346-FFE1-4CFE-8496-DBD96698F06B}"/>
              </a:ext>
            </a:extLst>
          </p:cNvPr>
          <p:cNvSpPr/>
          <p:nvPr/>
        </p:nvSpPr>
        <p:spPr bwMode="auto">
          <a:xfrm rot="10800000">
            <a:off x="8359516" y="5109295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773D0007-11AA-4625-A4EF-5FDBFF4A0C9D}"/>
              </a:ext>
            </a:extLst>
          </p:cNvPr>
          <p:cNvGraphicFramePr/>
          <p:nvPr/>
        </p:nvGraphicFramePr>
        <p:xfrm>
          <a:off x="4341830" y="1225091"/>
          <a:ext cx="8128000" cy="530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72765093-83AD-44F6-934B-0F4C58BA1631}"/>
              </a:ext>
            </a:extLst>
          </p:cNvPr>
          <p:cNvSpPr txBox="1"/>
          <p:nvPr/>
        </p:nvSpPr>
        <p:spPr>
          <a:xfrm>
            <a:off x="5772150" y="717555"/>
            <a:ext cx="56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</a:t>
            </a:r>
            <a:r>
              <a:rPr lang="ru-RU" b="1" dirty="0" err="1"/>
              <a:t>профпатологических</a:t>
            </a:r>
            <a:r>
              <a:rPr lang="ru-RU" b="1" dirty="0"/>
              <a:t> кабинетов</a:t>
            </a:r>
            <a:br>
              <a:rPr lang="ru-RU" b="1" dirty="0"/>
            </a:br>
            <a:r>
              <a:rPr lang="ru-RU" b="1" dirty="0"/>
              <a:t>в федеральных округах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97B8B-679E-48A4-B36F-986FD1F80AB2}"/>
              </a:ext>
            </a:extLst>
          </p:cNvPr>
          <p:cNvSpPr txBox="1"/>
          <p:nvPr/>
        </p:nvSpPr>
        <p:spPr>
          <a:xfrm>
            <a:off x="4684451" y="6458842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355031-0636-5DB0-BDBB-54AD7C89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921" y="22489"/>
            <a:ext cx="900685" cy="9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28B187E6-ACC7-4BB9-A9AE-879B12BA8A5E}"/>
              </a:ext>
            </a:extLst>
          </p:cNvPr>
          <p:cNvSpPr/>
          <p:nvPr/>
        </p:nvSpPr>
        <p:spPr>
          <a:xfrm>
            <a:off x="6481146" y="1439306"/>
            <a:ext cx="872218" cy="4066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D14F244-A20B-49C2-8CED-8ED9DA3600F2}"/>
              </a:ext>
            </a:extLst>
          </p:cNvPr>
          <p:cNvSpPr/>
          <p:nvPr/>
        </p:nvSpPr>
        <p:spPr>
          <a:xfrm>
            <a:off x="6103845" y="6101017"/>
            <a:ext cx="872217" cy="4066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D381C-F59B-6257-61CF-CA6EDF5ED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4113072"/>
            <a:ext cx="4054716" cy="2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8D10C-605A-4B62-BA39-EC43C865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78"/>
            <a:ext cx="12192000" cy="732848"/>
          </a:xfrm>
        </p:spPr>
        <p:txBody>
          <a:bodyPr/>
          <a:lstStyle/>
          <a:p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Профпатологические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отделения в Российской Федерации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086B3FF-A28F-445E-81A8-241D7CFB69FF}"/>
              </a:ext>
            </a:extLst>
          </p:cNvPr>
          <p:cNvGraphicFramePr/>
          <p:nvPr/>
        </p:nvGraphicFramePr>
        <p:xfrm>
          <a:off x="319316" y="1199800"/>
          <a:ext cx="4022514" cy="27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92A798-01E5-4CF4-A3AF-75DED3B4E4F6}"/>
              </a:ext>
            </a:extLst>
          </p:cNvPr>
          <p:cNvSpPr txBox="1"/>
          <p:nvPr/>
        </p:nvSpPr>
        <p:spPr>
          <a:xfrm>
            <a:off x="305550" y="658345"/>
            <a:ext cx="377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</a:t>
            </a:r>
            <a:br>
              <a:rPr lang="ru-RU" b="1" dirty="0"/>
            </a:br>
            <a:r>
              <a:rPr lang="ru-RU" b="1" dirty="0" err="1"/>
              <a:t>профпатологических</a:t>
            </a:r>
            <a:r>
              <a:rPr lang="ru-RU" b="1" dirty="0"/>
              <a:t> отделений в РФ</a:t>
            </a:r>
          </a:p>
        </p:txBody>
      </p:sp>
      <p:sp>
        <p:nvSpPr>
          <p:cNvPr id="11" name="Полилиния 18">
            <a:extLst>
              <a:ext uri="{FF2B5EF4-FFF2-40B4-BE49-F238E27FC236}">
                <a16:creationId xmlns:a16="http://schemas.microsoft.com/office/drawing/2014/main" id="{6828E41B-DDE2-4E6E-8671-F4054184C145}"/>
              </a:ext>
            </a:extLst>
          </p:cNvPr>
          <p:cNvSpPr/>
          <p:nvPr/>
        </p:nvSpPr>
        <p:spPr>
          <a:xfrm rot="818054" flipV="1">
            <a:off x="940964" y="2324013"/>
            <a:ext cx="3000905" cy="486568"/>
          </a:xfrm>
          <a:custGeom>
            <a:avLst/>
            <a:gdLst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686300"/>
              <a:gd name="connsiteY0" fmla="*/ 523875 h 1190625"/>
              <a:gd name="connsiteX1" fmla="*/ 3695700 w 4686300"/>
              <a:gd name="connsiteY1" fmla="*/ 428625 h 1190625"/>
              <a:gd name="connsiteX2" fmla="*/ 3209925 w 4686300"/>
              <a:gd name="connsiteY2" fmla="*/ 0 h 1190625"/>
              <a:gd name="connsiteX3" fmla="*/ 4686300 w 4686300"/>
              <a:gd name="connsiteY3" fmla="*/ 714375 h 1190625"/>
              <a:gd name="connsiteX4" fmla="*/ 3400425 w 4686300"/>
              <a:gd name="connsiteY4" fmla="*/ 1190625 h 1190625"/>
              <a:gd name="connsiteX5" fmla="*/ 3667125 w 4686300"/>
              <a:gd name="connsiteY5" fmla="*/ 704850 h 1190625"/>
              <a:gd name="connsiteX6" fmla="*/ 0 w 4686300"/>
              <a:gd name="connsiteY6" fmla="*/ 523875 h 1190625"/>
              <a:gd name="connsiteX0" fmla="*/ 0 w 4781550"/>
              <a:gd name="connsiteY0" fmla="*/ 523875 h 1190625"/>
              <a:gd name="connsiteX1" fmla="*/ 3695700 w 4781550"/>
              <a:gd name="connsiteY1" fmla="*/ 428625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667125 w 4781550"/>
              <a:gd name="connsiteY5" fmla="*/ 7048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90625"/>
              <a:gd name="connsiteX1" fmla="*/ 3638550 w 4781550"/>
              <a:gd name="connsiteY1" fmla="*/ 323850 h 1190625"/>
              <a:gd name="connsiteX2" fmla="*/ 3209925 w 4781550"/>
              <a:gd name="connsiteY2" fmla="*/ 0 h 1190625"/>
              <a:gd name="connsiteX3" fmla="*/ 4781550 w 4781550"/>
              <a:gd name="connsiteY3" fmla="*/ 190500 h 1190625"/>
              <a:gd name="connsiteX4" fmla="*/ 3400425 w 4781550"/>
              <a:gd name="connsiteY4" fmla="*/ 1190625 h 1190625"/>
              <a:gd name="connsiteX5" fmla="*/ 3771900 w 4781550"/>
              <a:gd name="connsiteY5" fmla="*/ 666750 h 1190625"/>
              <a:gd name="connsiteX6" fmla="*/ 0 w 4781550"/>
              <a:gd name="connsiteY6" fmla="*/ 523875 h 1190625"/>
              <a:gd name="connsiteX0" fmla="*/ 0 w 4781550"/>
              <a:gd name="connsiteY0" fmla="*/ 523875 h 1114425"/>
              <a:gd name="connsiteX1" fmla="*/ 3638550 w 4781550"/>
              <a:gd name="connsiteY1" fmla="*/ 323850 h 1114425"/>
              <a:gd name="connsiteX2" fmla="*/ 3209925 w 4781550"/>
              <a:gd name="connsiteY2" fmla="*/ 0 h 1114425"/>
              <a:gd name="connsiteX3" fmla="*/ 4781550 w 4781550"/>
              <a:gd name="connsiteY3" fmla="*/ 190500 h 1114425"/>
              <a:gd name="connsiteX4" fmla="*/ 3695700 w 4781550"/>
              <a:gd name="connsiteY4" fmla="*/ 1114425 h 1114425"/>
              <a:gd name="connsiteX5" fmla="*/ 3771900 w 4781550"/>
              <a:gd name="connsiteY5" fmla="*/ 666750 h 1114425"/>
              <a:gd name="connsiteX6" fmla="*/ 0 w 4781550"/>
              <a:gd name="connsiteY6" fmla="*/ 523875 h 1114425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71900 w 4781550"/>
              <a:gd name="connsiteY5" fmla="*/ 666750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33800 w 4781550"/>
              <a:gd name="connsiteY5" fmla="*/ 71437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90500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81550"/>
              <a:gd name="connsiteY0" fmla="*/ 523875 h 1143000"/>
              <a:gd name="connsiteX1" fmla="*/ 3638550 w 4781550"/>
              <a:gd name="connsiteY1" fmla="*/ 323850 h 1143000"/>
              <a:gd name="connsiteX2" fmla="*/ 3209925 w 4781550"/>
              <a:gd name="connsiteY2" fmla="*/ 0 h 1143000"/>
              <a:gd name="connsiteX3" fmla="*/ 4781550 w 4781550"/>
              <a:gd name="connsiteY3" fmla="*/ 123825 h 1143000"/>
              <a:gd name="connsiteX4" fmla="*/ 3581400 w 4781550"/>
              <a:gd name="connsiteY4" fmla="*/ 1143000 h 1143000"/>
              <a:gd name="connsiteX5" fmla="*/ 3743325 w 4781550"/>
              <a:gd name="connsiteY5" fmla="*/ 695325 h 1143000"/>
              <a:gd name="connsiteX6" fmla="*/ 0 w 4781550"/>
              <a:gd name="connsiteY6" fmla="*/ 523875 h 1143000"/>
              <a:gd name="connsiteX0" fmla="*/ 0 w 4772025"/>
              <a:gd name="connsiteY0" fmla="*/ 523875 h 1143000"/>
              <a:gd name="connsiteX1" fmla="*/ 3638550 w 4772025"/>
              <a:gd name="connsiteY1" fmla="*/ 3238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29025 w 4772025"/>
              <a:gd name="connsiteY1" fmla="*/ 2476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57600 w 4772025"/>
              <a:gd name="connsiteY1" fmla="*/ 3048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667125 w 4772025"/>
              <a:gd name="connsiteY1" fmla="*/ 28575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3743325 w 4772025"/>
              <a:gd name="connsiteY5" fmla="*/ 695325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57650 w 4772025"/>
              <a:gd name="connsiteY5" fmla="*/ 400050 h 1143000"/>
              <a:gd name="connsiteX6" fmla="*/ 0 w 4772025"/>
              <a:gd name="connsiteY6" fmla="*/ 523875 h 1143000"/>
              <a:gd name="connsiteX0" fmla="*/ 0 w 4772025"/>
              <a:gd name="connsiteY0" fmla="*/ 523875 h 1143000"/>
              <a:gd name="connsiteX1" fmla="*/ 3924300 w 4772025"/>
              <a:gd name="connsiteY1" fmla="*/ 228600 h 1143000"/>
              <a:gd name="connsiteX2" fmla="*/ 3209925 w 4772025"/>
              <a:gd name="connsiteY2" fmla="*/ 0 h 1143000"/>
              <a:gd name="connsiteX3" fmla="*/ 4772025 w 4772025"/>
              <a:gd name="connsiteY3" fmla="*/ 0 h 1143000"/>
              <a:gd name="connsiteX4" fmla="*/ 3581400 w 4772025"/>
              <a:gd name="connsiteY4" fmla="*/ 1143000 h 1143000"/>
              <a:gd name="connsiteX5" fmla="*/ 4019550 w 4772025"/>
              <a:gd name="connsiteY5" fmla="*/ 428625 h 1143000"/>
              <a:gd name="connsiteX6" fmla="*/ 0 w 4772025"/>
              <a:gd name="connsiteY6" fmla="*/ 523875 h 1143000"/>
              <a:gd name="connsiteX0" fmla="*/ 0 w 4772025"/>
              <a:gd name="connsiteY0" fmla="*/ 523875 h 928345"/>
              <a:gd name="connsiteX1" fmla="*/ 3924300 w 4772025"/>
              <a:gd name="connsiteY1" fmla="*/ 228600 h 928345"/>
              <a:gd name="connsiteX2" fmla="*/ 3209925 w 4772025"/>
              <a:gd name="connsiteY2" fmla="*/ 0 h 928345"/>
              <a:gd name="connsiteX3" fmla="*/ 4772025 w 4772025"/>
              <a:gd name="connsiteY3" fmla="*/ 0 h 928345"/>
              <a:gd name="connsiteX4" fmla="*/ 3876675 w 4772025"/>
              <a:gd name="connsiteY4" fmla="*/ 828675 h 928345"/>
              <a:gd name="connsiteX5" fmla="*/ 4019550 w 4772025"/>
              <a:gd name="connsiteY5" fmla="*/ 428625 h 928345"/>
              <a:gd name="connsiteX6" fmla="*/ 0 w 4772025"/>
              <a:gd name="connsiteY6" fmla="*/ 523875 h 928345"/>
              <a:gd name="connsiteX0" fmla="*/ 0 w 4772025"/>
              <a:gd name="connsiteY0" fmla="*/ 533400 h 937870"/>
              <a:gd name="connsiteX1" fmla="*/ 3924300 w 4772025"/>
              <a:gd name="connsiteY1" fmla="*/ 2381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7870"/>
              <a:gd name="connsiteX1" fmla="*/ 3867150 w 4772025"/>
              <a:gd name="connsiteY1" fmla="*/ 200025 h 937870"/>
              <a:gd name="connsiteX2" fmla="*/ 3638550 w 4772025"/>
              <a:gd name="connsiteY2" fmla="*/ 0 h 937870"/>
              <a:gd name="connsiteX3" fmla="*/ 4772025 w 4772025"/>
              <a:gd name="connsiteY3" fmla="*/ 9525 h 937870"/>
              <a:gd name="connsiteX4" fmla="*/ 3876675 w 4772025"/>
              <a:gd name="connsiteY4" fmla="*/ 838200 h 937870"/>
              <a:gd name="connsiteX5" fmla="*/ 4019550 w 4772025"/>
              <a:gd name="connsiteY5" fmla="*/ 438150 h 937870"/>
              <a:gd name="connsiteX6" fmla="*/ 0 w 4772025"/>
              <a:gd name="connsiteY6" fmla="*/ 533400 h 937870"/>
              <a:gd name="connsiteX0" fmla="*/ 0 w 4772025"/>
              <a:gd name="connsiteY0" fmla="*/ 533400 h 931274"/>
              <a:gd name="connsiteX1" fmla="*/ 3867150 w 4772025"/>
              <a:gd name="connsiteY1" fmla="*/ 200025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72025"/>
              <a:gd name="connsiteY0" fmla="*/ 533400 h 931274"/>
              <a:gd name="connsiteX1" fmla="*/ 3952875 w 4772025"/>
              <a:gd name="connsiteY1" fmla="*/ 190500 h 931274"/>
              <a:gd name="connsiteX2" fmla="*/ 3638550 w 4772025"/>
              <a:gd name="connsiteY2" fmla="*/ 0 h 931274"/>
              <a:gd name="connsiteX3" fmla="*/ 4772025 w 4772025"/>
              <a:gd name="connsiteY3" fmla="*/ 9525 h 931274"/>
              <a:gd name="connsiteX4" fmla="*/ 3876675 w 4772025"/>
              <a:gd name="connsiteY4" fmla="*/ 838200 h 931274"/>
              <a:gd name="connsiteX5" fmla="*/ 4038600 w 4772025"/>
              <a:gd name="connsiteY5" fmla="*/ 419100 h 931274"/>
              <a:gd name="connsiteX6" fmla="*/ 0 w 4772025"/>
              <a:gd name="connsiteY6" fmla="*/ 533400 h 93127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28650 h 1026524"/>
              <a:gd name="connsiteX1" fmla="*/ 3952875 w 4743450"/>
              <a:gd name="connsiteY1" fmla="*/ 285750 h 1026524"/>
              <a:gd name="connsiteX2" fmla="*/ 3638550 w 4743450"/>
              <a:gd name="connsiteY2" fmla="*/ 95250 h 1026524"/>
              <a:gd name="connsiteX3" fmla="*/ 4743450 w 4743450"/>
              <a:gd name="connsiteY3" fmla="*/ 0 h 1026524"/>
              <a:gd name="connsiteX4" fmla="*/ 3876675 w 4743450"/>
              <a:gd name="connsiteY4" fmla="*/ 933450 h 1026524"/>
              <a:gd name="connsiteX5" fmla="*/ 4038600 w 4743450"/>
              <a:gd name="connsiteY5" fmla="*/ 514350 h 1026524"/>
              <a:gd name="connsiteX6" fmla="*/ 0 w 4743450"/>
              <a:gd name="connsiteY6" fmla="*/ 628650 h 1026524"/>
              <a:gd name="connsiteX0" fmla="*/ 0 w 4743450"/>
              <a:gd name="connsiteY0" fmla="*/ 657225 h 1055099"/>
              <a:gd name="connsiteX1" fmla="*/ 3952875 w 4743450"/>
              <a:gd name="connsiteY1" fmla="*/ 314325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5099"/>
              <a:gd name="connsiteX1" fmla="*/ 3924300 w 4743450"/>
              <a:gd name="connsiteY1" fmla="*/ 304800 h 1055099"/>
              <a:gd name="connsiteX2" fmla="*/ 3638550 w 4743450"/>
              <a:gd name="connsiteY2" fmla="*/ 123825 h 1055099"/>
              <a:gd name="connsiteX3" fmla="*/ 4743450 w 4743450"/>
              <a:gd name="connsiteY3" fmla="*/ 0 h 1055099"/>
              <a:gd name="connsiteX4" fmla="*/ 3876675 w 4743450"/>
              <a:gd name="connsiteY4" fmla="*/ 962025 h 1055099"/>
              <a:gd name="connsiteX5" fmla="*/ 4038600 w 4743450"/>
              <a:gd name="connsiteY5" fmla="*/ 542925 h 1055099"/>
              <a:gd name="connsiteX6" fmla="*/ 0 w 4743450"/>
              <a:gd name="connsiteY6" fmla="*/ 657225 h 1055099"/>
              <a:gd name="connsiteX0" fmla="*/ 0 w 4743450"/>
              <a:gd name="connsiteY0" fmla="*/ 657225 h 1058375"/>
              <a:gd name="connsiteX1" fmla="*/ 3924300 w 4743450"/>
              <a:gd name="connsiteY1" fmla="*/ 304800 h 1058375"/>
              <a:gd name="connsiteX2" fmla="*/ 3638550 w 4743450"/>
              <a:gd name="connsiteY2" fmla="*/ 123825 h 1058375"/>
              <a:gd name="connsiteX3" fmla="*/ 4743450 w 4743450"/>
              <a:gd name="connsiteY3" fmla="*/ 0 h 1058375"/>
              <a:gd name="connsiteX4" fmla="*/ 3876675 w 4743450"/>
              <a:gd name="connsiteY4" fmla="*/ 962025 h 1058375"/>
              <a:gd name="connsiteX5" fmla="*/ 4076700 w 4743450"/>
              <a:gd name="connsiteY5" fmla="*/ 552450 h 1058375"/>
              <a:gd name="connsiteX6" fmla="*/ 0 w 4743450"/>
              <a:gd name="connsiteY6" fmla="*/ 657225 h 1058375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38550 w 4743450"/>
              <a:gd name="connsiteY2" fmla="*/ 123825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76700 w 4743450"/>
              <a:gd name="connsiteY5" fmla="*/ 552450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62942 w 4743450"/>
              <a:gd name="connsiteY5" fmla="*/ 670612 h 1210666"/>
              <a:gd name="connsiteX6" fmla="*/ 0 w 4743450"/>
              <a:gd name="connsiteY6" fmla="*/ 657225 h 1210666"/>
              <a:gd name="connsiteX0" fmla="*/ 0 w 4743450"/>
              <a:gd name="connsiteY0" fmla="*/ 657225 h 1210666"/>
              <a:gd name="connsiteX1" fmla="*/ 3924300 w 4743450"/>
              <a:gd name="connsiteY1" fmla="*/ 304800 h 1210666"/>
              <a:gd name="connsiteX2" fmla="*/ 3696924 w 4743450"/>
              <a:gd name="connsiteY2" fmla="*/ 42099 h 1210666"/>
              <a:gd name="connsiteX3" fmla="*/ 4743450 w 4743450"/>
              <a:gd name="connsiteY3" fmla="*/ 0 h 1210666"/>
              <a:gd name="connsiteX4" fmla="*/ 3894705 w 4743450"/>
              <a:gd name="connsiteY4" fmla="*/ 1210665 h 1210666"/>
              <a:gd name="connsiteX5" fmla="*/ 4025577 w 4743450"/>
              <a:gd name="connsiteY5" fmla="*/ 684888 h 1210666"/>
              <a:gd name="connsiteX6" fmla="*/ 0 w 4743450"/>
              <a:gd name="connsiteY6" fmla="*/ 657225 h 12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3450" h="1210666">
                <a:moveTo>
                  <a:pt x="0" y="657225"/>
                </a:moveTo>
                <a:cubicBezTo>
                  <a:pt x="2051050" y="1158875"/>
                  <a:pt x="3082925" y="660400"/>
                  <a:pt x="3924300" y="304800"/>
                </a:cubicBezTo>
                <a:lnTo>
                  <a:pt x="3696924" y="42099"/>
                </a:lnTo>
                <a:cubicBezTo>
                  <a:pt x="4103324" y="29399"/>
                  <a:pt x="4327525" y="79375"/>
                  <a:pt x="4743450" y="0"/>
                </a:cubicBezTo>
                <a:cubicBezTo>
                  <a:pt x="4492625" y="349250"/>
                  <a:pt x="4269355" y="880465"/>
                  <a:pt x="3894705" y="1210665"/>
                </a:cubicBezTo>
                <a:lnTo>
                  <a:pt x="4025577" y="684888"/>
                </a:lnTo>
                <a:cubicBezTo>
                  <a:pt x="2860352" y="1100813"/>
                  <a:pt x="1822450" y="1393825"/>
                  <a:pt x="0" y="6572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52400" dist="38100" dir="2700000" sx="101000" sy="101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2" tIns="45335" rIns="90672" bIns="45335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30">
            <a:extLst>
              <a:ext uri="{FF2B5EF4-FFF2-40B4-BE49-F238E27FC236}">
                <a16:creationId xmlns:a16="http://schemas.microsoft.com/office/drawing/2014/main" id="{0C34598B-72E7-4D4A-B75F-849D4EBCE153}"/>
              </a:ext>
            </a:extLst>
          </p:cNvPr>
          <p:cNvSpPr/>
          <p:nvPr/>
        </p:nvSpPr>
        <p:spPr bwMode="auto">
          <a:xfrm>
            <a:off x="1581126" y="2639035"/>
            <a:ext cx="1220666" cy="3729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5400000" scaled="0"/>
          </a:gradFill>
          <a:ln w="10795" cap="flat" cmpd="sng" algn="ctr">
            <a:solidFill>
              <a:srgbClr val="00B050">
                <a:alpha val="55000"/>
              </a:srgbClr>
            </a:solidFill>
            <a:prstDash val="solid"/>
          </a:ln>
          <a:effectLst/>
        </p:spPr>
        <p:txBody>
          <a:bodyPr lIns="0" tIns="38862" rIns="0" bIns="38862" anchor="ctr"/>
          <a:lstStyle/>
          <a:p>
            <a:pPr algn="ctr"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itchFamily="34" charset="0"/>
              </a:rPr>
              <a:t>- 20,7%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EE405A-382B-4AF5-B569-40A533CE8AD3}"/>
              </a:ext>
            </a:extLst>
          </p:cNvPr>
          <p:cNvSpPr/>
          <p:nvPr/>
        </p:nvSpPr>
        <p:spPr bwMode="auto">
          <a:xfrm rot="10800000">
            <a:off x="1443071" y="2649170"/>
            <a:ext cx="55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▲</a:t>
            </a: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D98B06-9E67-43E4-9AE5-AA9CD7150235}"/>
              </a:ext>
            </a:extLst>
          </p:cNvPr>
          <p:cNvSpPr/>
          <p:nvPr/>
        </p:nvSpPr>
        <p:spPr bwMode="auto">
          <a:xfrm>
            <a:off x="1037675" y="5158151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82F1346-FFE1-4CFE-8496-DBD96698F06B}"/>
              </a:ext>
            </a:extLst>
          </p:cNvPr>
          <p:cNvSpPr/>
          <p:nvPr/>
        </p:nvSpPr>
        <p:spPr bwMode="auto">
          <a:xfrm rot="10800000">
            <a:off x="8359516" y="5109295"/>
            <a:ext cx="55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</a:rPr>
              <a:t> </a:t>
            </a:r>
            <a:r>
              <a:rPr lang="ru-RU" sz="1200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773D0007-11AA-4625-A4EF-5FDBFF4A0C9D}"/>
              </a:ext>
            </a:extLst>
          </p:cNvPr>
          <p:cNvGraphicFramePr/>
          <p:nvPr/>
        </p:nvGraphicFramePr>
        <p:xfrm>
          <a:off x="4355596" y="1162890"/>
          <a:ext cx="7758107" cy="529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72765093-83AD-44F6-934B-0F4C58BA1631}"/>
              </a:ext>
            </a:extLst>
          </p:cNvPr>
          <p:cNvSpPr txBox="1"/>
          <p:nvPr/>
        </p:nvSpPr>
        <p:spPr>
          <a:xfrm>
            <a:off x="6439022" y="717555"/>
            <a:ext cx="494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</a:t>
            </a:r>
            <a:r>
              <a:rPr lang="ru-RU" b="1" dirty="0" err="1"/>
              <a:t>профпатологических</a:t>
            </a:r>
            <a:r>
              <a:rPr lang="ru-RU" b="1" dirty="0"/>
              <a:t> отделений</a:t>
            </a:r>
            <a:br>
              <a:rPr lang="ru-RU" b="1" dirty="0"/>
            </a:br>
            <a:r>
              <a:rPr lang="ru-RU" b="1" dirty="0"/>
              <a:t>в федеральных округах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4E8E6-1E8E-4B74-B8AF-27E2D456F79F}"/>
              </a:ext>
            </a:extLst>
          </p:cNvPr>
          <p:cNvSpPr txBox="1"/>
          <p:nvPr/>
        </p:nvSpPr>
        <p:spPr>
          <a:xfrm>
            <a:off x="4684451" y="6458842"/>
            <a:ext cx="669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Источник: </a:t>
            </a:r>
            <a:r>
              <a:rPr lang="ru-RU" sz="1400" dirty="0"/>
              <a:t>Форма № 30 «Сведения о медицинской организации»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6488D61-1820-47D3-BD51-AB199A3D9B4B}"/>
              </a:ext>
            </a:extLst>
          </p:cNvPr>
          <p:cNvSpPr/>
          <p:nvPr/>
        </p:nvSpPr>
        <p:spPr>
          <a:xfrm>
            <a:off x="5927909" y="5922342"/>
            <a:ext cx="883952" cy="646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B9118F8-116E-44F7-8088-7C9C6B3BC178}"/>
              </a:ext>
            </a:extLst>
          </p:cNvPr>
          <p:cNvSpPr/>
          <p:nvPr/>
        </p:nvSpPr>
        <p:spPr>
          <a:xfrm>
            <a:off x="6931995" y="1381185"/>
            <a:ext cx="1272437" cy="40666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037D00A-FC33-40E6-8ABB-70ACD11DF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4113072"/>
            <a:ext cx="4054716" cy="2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2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14744</TotalTime>
  <Words>1282</Words>
  <Application>Microsoft Office PowerPoint</Application>
  <PresentationFormat>Широкоэкранный</PresentationFormat>
  <Paragraphs>270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PT Serif</vt:lpstr>
      <vt:lpstr>Wingdings</vt:lpstr>
      <vt:lpstr>1_Тема Office</vt:lpstr>
      <vt:lpstr>Новые подходы к оценке показателей деятельности в медицине труда</vt:lpstr>
      <vt:lpstr>Указ Президента Российской Федерации от 6 июня 2019 г. № 254 «О Стратегии развития здравоохранения в Российской Федерации на период до 2025 года»</vt:lpstr>
      <vt:lpstr>Стратегическое направление в области цифровой трансформации здравоохранения (утверждено распоряжением Правительства Российской Федерации от 17 апреля 2024 г. № 959-р)</vt:lpstr>
      <vt:lpstr>Показатели общественного здоровья</vt:lpstr>
      <vt:lpstr>Новые подходы к оптимизации системы мониторинга  профессиональных заболеваний</vt:lpstr>
      <vt:lpstr>Центры профпатологии в Российской Федерации</vt:lpstr>
      <vt:lpstr>Презентация PowerPoint</vt:lpstr>
      <vt:lpstr>Профпатологические кабинеты в Российской Федерации</vt:lpstr>
      <vt:lpstr>Профпатологические отделения в Российской Федерации</vt:lpstr>
      <vt:lpstr>Кадровая обеспеченность</vt:lpstr>
      <vt:lpstr>Кадровая обеспеченность</vt:lpstr>
      <vt:lpstr>Презентация PowerPoint</vt:lpstr>
      <vt:lpstr>Презентация PowerPoint</vt:lpstr>
      <vt:lpstr>Презентация PowerPoint</vt:lpstr>
      <vt:lpstr>Использование коечного фонда в РФ</vt:lpstr>
      <vt:lpstr>Использование коечного фонда</vt:lpstr>
      <vt:lpstr>Презентация PowerPoint</vt:lpstr>
      <vt:lpstr>Презентация PowerPoint</vt:lpstr>
      <vt:lpstr>Перспективные направления развития системы охраны здоровья работников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Бударагин</dc:creator>
  <cp:lastModifiedBy>Светлана Землякова</cp:lastModifiedBy>
  <cp:revision>893</cp:revision>
  <cp:lastPrinted>2024-05-21T19:12:26Z</cp:lastPrinted>
  <dcterms:created xsi:type="dcterms:W3CDTF">2018-07-24T08:00:56Z</dcterms:created>
  <dcterms:modified xsi:type="dcterms:W3CDTF">2024-05-21T19:17:54Z</dcterms:modified>
</cp:coreProperties>
</file>