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3"/>
  </p:notesMasterIdLst>
  <p:sldIdLst>
    <p:sldId id="256" r:id="rId2"/>
    <p:sldId id="284" r:id="rId3"/>
    <p:sldId id="285" r:id="rId4"/>
    <p:sldId id="275" r:id="rId5"/>
    <p:sldId id="265" r:id="rId6"/>
    <p:sldId id="267" r:id="rId7"/>
    <p:sldId id="280" r:id="rId8"/>
    <p:sldId id="286" r:id="rId9"/>
    <p:sldId id="287" r:id="rId10"/>
    <p:sldId id="283" r:id="rId11"/>
    <p:sldId id="273" r:id="rId12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2C62A2-512D-46F6-B240-D92CA25A1848}">
          <p14:sldIdLst>
            <p14:sldId id="256"/>
            <p14:sldId id="284"/>
            <p14:sldId id="285"/>
            <p14:sldId id="275"/>
            <p14:sldId id="265"/>
            <p14:sldId id="267"/>
          </p14:sldIdLst>
        </p14:section>
        <p14:section name="Раздел без заголовка" id="{06197B0C-1F26-4FE3-86D2-14232DCE9C9F}">
          <p14:sldIdLst>
            <p14:sldId id="280"/>
            <p14:sldId id="286"/>
            <p14:sldId id="287"/>
            <p14:sldId id="28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7AF"/>
    <a:srgbClr val="3B8A95"/>
    <a:srgbClr val="009999"/>
    <a:srgbClr val="CBD1DA"/>
    <a:srgbClr val="042850"/>
    <a:srgbClr val="005A58"/>
    <a:srgbClr val="033657"/>
    <a:srgbClr val="003366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2" autoAdjust="0"/>
    <p:restoredTop sz="94660"/>
  </p:normalViewPr>
  <p:slideViewPr>
    <p:cSldViewPr>
      <p:cViewPr varScale="1">
        <p:scale>
          <a:sx n="53" d="100"/>
          <a:sy n="53" d="100"/>
        </p:scale>
        <p:origin x="84" y="12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01028698835536E-2"/>
          <c:y val="0.11031847499748611"/>
          <c:w val="0.40638614567970038"/>
          <c:h val="0.73867122520218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428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F2-445E-8B48-0B291BFA7877}"/>
              </c:ext>
            </c:extLst>
          </c:dPt>
          <c:dPt>
            <c:idx val="1"/>
            <c:bubble3D val="0"/>
            <c:spPr>
              <a:solidFill>
                <a:srgbClr val="3B8A9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F2-445E-8B48-0B291BFA78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F2-445E-8B48-0B291BFA78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F2-445E-8B48-0B291BFA7877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F2-445E-8B48-0B291BFA7877}"/>
              </c:ext>
            </c:extLst>
          </c:dPt>
          <c:dPt>
            <c:idx val="5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F2-445E-8B48-0B291BFA7877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F2-445E-8B48-0B291BFA7877}"/>
              </c:ext>
            </c:extLst>
          </c:dPt>
          <c:dLbls>
            <c:dLbl>
              <c:idx val="0"/>
              <c:layout>
                <c:manualLayout>
                  <c:x val="-3.9543906190645219E-2"/>
                  <c:y val="-0.172075670880095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Лист1!$D$10:$D$16</c:f>
              <c:strCache>
                <c:ptCount val="7"/>
                <c:pt idx="0">
                  <c:v>болезни системы кровообращения</c:v>
                </c:pt>
                <c:pt idx="1">
                  <c:v>новообразования</c:v>
                </c:pt>
                <c:pt idx="2">
                  <c:v>внешние причины</c:v>
                </c:pt>
                <c:pt idx="3">
                  <c:v>болезни нервной системы</c:v>
                </c:pt>
                <c:pt idx="4">
                  <c:v>болезни органов пищеварения</c:v>
                </c:pt>
                <c:pt idx="5">
                  <c:v>болезни органов дыхания</c:v>
                </c:pt>
                <c:pt idx="6">
                  <c:v>другое</c:v>
                </c:pt>
              </c:strCache>
            </c:strRef>
          </c:cat>
          <c:val>
            <c:numRef>
              <c:f>Лист1!$E$10:$E$16</c:f>
              <c:numCache>
                <c:formatCode>0.0%</c:formatCode>
                <c:ptCount val="7"/>
                <c:pt idx="0">
                  <c:v>0.438</c:v>
                </c:pt>
                <c:pt idx="1">
                  <c:v>0.14799999999999999</c:v>
                </c:pt>
                <c:pt idx="2">
                  <c:v>7.6999999999999999E-2</c:v>
                </c:pt>
                <c:pt idx="3">
                  <c:v>5.7000000000000002E-2</c:v>
                </c:pt>
                <c:pt idx="4">
                  <c:v>5.3999999999999999E-2</c:v>
                </c:pt>
                <c:pt idx="5">
                  <c:v>4.2999999999999997E-2</c:v>
                </c:pt>
                <c:pt idx="6">
                  <c:v>0.183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EF2-445E-8B48-0B291BFA78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684384411107772"/>
          <c:y val="9.6452099464180555E-2"/>
          <c:w val="0.5015593602473859"/>
          <c:h val="0.77447545717035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89434585414542E-2"/>
          <c:y val="3.1111985841240099E-3"/>
          <c:w val="0.99742764397489958"/>
          <c:h val="0.6799069698669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solidFill>
              <a:srgbClr val="042850"/>
            </a:solidFill>
            <a:ln>
              <a:noFill/>
            </a:ln>
            <a:effectLst/>
          </c:spPr>
          <c:invertIfNegative val="0"/>
          <c:trendline>
            <c:spPr>
              <a:ln w="22225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Лист1!$B$2:$B$24</c:f>
              <c:numCache>
                <c:formatCode>0</c:formatCode>
                <c:ptCount val="23"/>
                <c:pt idx="0">
                  <c:v>2483</c:v>
                </c:pt>
                <c:pt idx="1">
                  <c:v>2605</c:v>
                </c:pt>
                <c:pt idx="2">
                  <c:v>2805</c:v>
                </c:pt>
                <c:pt idx="3">
                  <c:v>2954</c:v>
                </c:pt>
                <c:pt idx="4">
                  <c:v>3146</c:v>
                </c:pt>
                <c:pt idx="5">
                  <c:v>3278</c:v>
                </c:pt>
                <c:pt idx="6">
                  <c:v>3787</c:v>
                </c:pt>
                <c:pt idx="7">
                  <c:v>3719</c:v>
                </c:pt>
                <c:pt idx="8">
                  <c:v>3781</c:v>
                </c:pt>
                <c:pt idx="9">
                  <c:v>3761</c:v>
                </c:pt>
                <c:pt idx="10">
                  <c:v>3734</c:v>
                </c:pt>
                <c:pt idx="11">
                  <c:v>3803.6</c:v>
                </c:pt>
                <c:pt idx="12">
                  <c:v>3813.7</c:v>
                </c:pt>
                <c:pt idx="13">
                  <c:v>4284.8</c:v>
                </c:pt>
                <c:pt idx="14">
                  <c:v>4205</c:v>
                </c:pt>
                <c:pt idx="15">
                  <c:v>4563</c:v>
                </c:pt>
                <c:pt idx="16">
                  <c:v>4648.6000000000004</c:v>
                </c:pt>
                <c:pt idx="17">
                  <c:v>4706.5</c:v>
                </c:pt>
                <c:pt idx="18">
                  <c:v>4783.7</c:v>
                </c:pt>
                <c:pt idx="19">
                  <c:v>5135.6000000000004</c:v>
                </c:pt>
                <c:pt idx="20">
                  <c:v>4302.5</c:v>
                </c:pt>
                <c:pt idx="21">
                  <c:v>4455.7</c:v>
                </c:pt>
                <c:pt idx="22">
                  <c:v>4928.7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болезни эндокринной системы, расстройства питания и нарушения обмена веществ</c:v>
                </c:pt>
              </c:strCache>
            </c:strRef>
          </c:tx>
          <c:spPr>
            <a:solidFill>
              <a:srgbClr val="3B8A95"/>
            </a:solidFill>
            <a:ln>
              <a:noFill/>
            </a:ln>
            <a:effectLst/>
          </c:spPr>
          <c:invertIfNegative val="0"/>
          <c:trendline>
            <c:spPr>
              <a:ln w="22225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Лист1!$C$2:$C$24</c:f>
              <c:numCache>
                <c:formatCode>0</c:formatCode>
                <c:ptCount val="23"/>
                <c:pt idx="0">
                  <c:v>1234</c:v>
                </c:pt>
                <c:pt idx="1">
                  <c:v>1297</c:v>
                </c:pt>
                <c:pt idx="2">
                  <c:v>1546</c:v>
                </c:pt>
                <c:pt idx="3">
                  <c:v>1373</c:v>
                </c:pt>
                <c:pt idx="4">
                  <c:v>1407</c:v>
                </c:pt>
                <c:pt idx="5">
                  <c:v>1361</c:v>
                </c:pt>
                <c:pt idx="6">
                  <c:v>1672</c:v>
                </c:pt>
                <c:pt idx="7">
                  <c:v>1638</c:v>
                </c:pt>
                <c:pt idx="8">
                  <c:v>1629</c:v>
                </c:pt>
                <c:pt idx="9">
                  <c:v>1481</c:v>
                </c:pt>
                <c:pt idx="10">
                  <c:v>1461</c:v>
                </c:pt>
                <c:pt idx="11">
                  <c:v>1474.5</c:v>
                </c:pt>
                <c:pt idx="12">
                  <c:v>1519.3</c:v>
                </c:pt>
                <c:pt idx="13">
                  <c:v>1526.7</c:v>
                </c:pt>
                <c:pt idx="14">
                  <c:v>1635.9</c:v>
                </c:pt>
                <c:pt idx="15">
                  <c:v>1952.8</c:v>
                </c:pt>
                <c:pt idx="16">
                  <c:v>2037.6</c:v>
                </c:pt>
                <c:pt idx="17">
                  <c:v>2050.1</c:v>
                </c:pt>
                <c:pt idx="18">
                  <c:v>1926.7</c:v>
                </c:pt>
                <c:pt idx="19">
                  <c:v>2116.6999999999998</c:v>
                </c:pt>
                <c:pt idx="20">
                  <c:v>1617</c:v>
                </c:pt>
                <c:pt idx="21">
                  <c:v>1669.7</c:v>
                </c:pt>
                <c:pt idx="22">
                  <c:v>1831.4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50"/>
        <c:axId val="-1535295920"/>
        <c:axId val="-1535277424"/>
      </c:barChart>
      <c:catAx>
        <c:axId val="-1535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35277424"/>
        <c:crosses val="autoZero"/>
        <c:auto val="1"/>
        <c:lblAlgn val="ctr"/>
        <c:lblOffset val="100"/>
        <c:noMultiLvlLbl val="0"/>
      </c:catAx>
      <c:valAx>
        <c:axId val="-1535277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-153529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04033713268931"/>
          <c:w val="0.99843709312119144"/>
          <c:h val="0.15911886812003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728918737829247E-2"/>
          <c:y val="0.30025432352122905"/>
          <c:w val="0.51625971025027995"/>
          <c:h val="0.56883217977688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87CBBE"/>
              </a:soli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103674540681795E-3"/>
                  <c:y val="6.56460752330900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Ожирение  </c:v>
                </c:pt>
                <c:pt idx="1">
                  <c:v>СД 2 типа </c:v>
                </c:pt>
                <c:pt idx="2">
                  <c:v>прочие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87.7</c:v>
                </c:pt>
                <c:pt idx="1">
                  <c:v>9.1999999999999993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753290980814079"/>
          <c:y val="0.30457367796428358"/>
          <c:w val="0.36755309704115696"/>
          <c:h val="0.44565548102414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372082147587454E-4"/>
          <c:y val="0.20550852811118134"/>
          <c:w val="0.47772404825187986"/>
          <c:h val="0.66220332099990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Столбец6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3500000" scaled="1"/>
              </a:gra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87CBBE"/>
              </a:soli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100000">
                    <a:schemeClr val="accent4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Болезни, характеризующиеся повышенным артериальным давлением</c:v>
                </c:pt>
                <c:pt idx="1">
                  <c:v>Болезни вен</c:v>
                </c:pt>
                <c:pt idx="2">
                  <c:v>ИБС</c:v>
                </c:pt>
                <c:pt idx="3">
                  <c:v>Другие болезни сердца</c:v>
                </c:pt>
                <c:pt idx="4">
                  <c:v>Цереброваскулярные болезни</c:v>
                </c:pt>
                <c:pt idx="5">
                  <c:v>Болезни артерий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70.400000000000006</c:v>
                </c:pt>
                <c:pt idx="1">
                  <c:v>12</c:v>
                </c:pt>
                <c:pt idx="2">
                  <c:v>7.8</c:v>
                </c:pt>
                <c:pt idx="3">
                  <c:v>6.9</c:v>
                </c:pt>
                <c:pt idx="4">
                  <c:v>2.4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48-400D-8BAA-F2F7E1B2D3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515039972433045"/>
          <c:y val="6.3764551935745872E-2"/>
          <c:w val="0.54449955678630024"/>
          <c:h val="0.87820052341846411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47757916540113E-2"/>
          <c:y val="0.4085786226542954"/>
          <c:w val="0.95919451881059992"/>
          <c:h val="0.59142137734570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Болезни эндокринной системы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A5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solidFill>
              <a:srgbClr val="0428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Болезни уха и сосцевидного отростка</c:v>
                </c:pt>
              </c:strCache>
            </c:strRef>
          </c:tx>
          <c:spPr>
            <a:solidFill>
              <a:srgbClr val="CBD1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Болезни глаза и его придаточного аппарата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Болезни мочеполовой системы</c:v>
                </c:pt>
              </c:strCache>
            </c:strRef>
          </c:tx>
          <c:spPr>
            <a:solidFill>
              <a:srgbClr val="3B8A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Болезни кожи и подкожной клетчатки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35288304"/>
        <c:axId val="-1535899696"/>
      </c:barChart>
      <c:catAx>
        <c:axId val="-153528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35899696"/>
        <c:crosses val="autoZero"/>
        <c:auto val="1"/>
        <c:lblAlgn val="ctr"/>
        <c:lblOffset val="100"/>
        <c:noMultiLvlLbl val="0"/>
      </c:catAx>
      <c:valAx>
        <c:axId val="-1535899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352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851875472145474E-2"/>
          <c:y val="3.0375011809182742E-2"/>
          <c:w val="0.98528593519200369"/>
          <c:h val="0.37562554798678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51623484638953E-2"/>
          <c:y val="9.2211021135927759E-2"/>
          <c:w val="0.75617722194500447"/>
          <c:h val="0.5559805952330324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3,5 - 5,5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7CBBE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глюкоза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68-4C80-8F8A-50B3F0B805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5,6 -6,9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глюкоза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68-4C80-8F8A-50B3F0B805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и более</c:v>
                </c:pt>
              </c:strCache>
            </c:strRef>
          </c:tx>
          <c:spPr>
            <a:solidFill>
              <a:srgbClr val="14926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511301150776038E-3"/>
                  <c:y val="-1.9277185914636868E-2"/>
                </c:manualLayout>
              </c:layout>
              <c:spPr>
                <a:solidFill>
                  <a:srgbClr val="14926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67583076043732E-2"/>
                      <c:h val="0.18670397980277836"/>
                    </c:manualLayout>
                  </c15:layout>
                </c:ext>
              </c:extLst>
            </c:dLbl>
            <c:spPr>
              <a:solidFill>
                <a:srgbClr val="14926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глюкоза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68-4C80-8F8A-50B3F0B805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-1535910032"/>
        <c:axId val="-1534947568"/>
        <c:axId val="0"/>
      </c:bar3DChart>
      <c:catAx>
        <c:axId val="-153591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34947568"/>
        <c:crosses val="autoZero"/>
        <c:auto val="1"/>
        <c:lblAlgn val="ctr"/>
        <c:lblOffset val="100"/>
        <c:noMultiLvlLbl val="0"/>
      </c:catAx>
      <c:valAx>
        <c:axId val="-153494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359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7053000654533"/>
          <c:y val="0.14797846265868542"/>
          <c:w val="0.19429597595559159"/>
          <c:h val="0.79117885930091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87935114668042E-2"/>
          <c:y val="5.5944672040879259E-2"/>
          <c:w val="0.76010353419521282"/>
          <c:h val="0.5985022686225276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5,5 и менее</c:v>
                </c:pt>
              </c:strCache>
            </c:strRef>
          </c:tx>
          <c:spPr>
            <a:solidFill>
              <a:srgbClr val="87CBB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холестерин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31-4540-8156-95116C67B0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5,6 - 6,0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холестерин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31-4540-8156-95116C67B0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6,1 и более</c:v>
                </c:pt>
              </c:strCache>
            </c:strRef>
          </c:tx>
          <c:spPr>
            <a:solidFill>
              <a:srgbClr val="14926B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14926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холестерин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31-4540-8156-95116C67B0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-1534936144"/>
        <c:axId val="-1610242464"/>
        <c:axId val="0"/>
      </c:bar3DChart>
      <c:catAx>
        <c:axId val="-153493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10242464"/>
        <c:crosses val="autoZero"/>
        <c:auto val="1"/>
        <c:lblAlgn val="ctr"/>
        <c:lblOffset val="100"/>
        <c:noMultiLvlLbl val="0"/>
      </c:catAx>
      <c:valAx>
        <c:axId val="-161024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3493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68626128066146"/>
          <c:y val="1.9288797850314964E-2"/>
          <c:w val="0.24402633277397703"/>
          <c:h val="0.93875269811902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840B6-12A1-42A8-A766-CD1ADA69FA3F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1FA34CE-5FB9-477E-B8B4-D66B1FF4470C}">
      <dgm:prSet phldrT="[Текст]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rgbClr val="008080"/>
          </a:solidFill>
        </a:ln>
      </dgm:spPr>
      <dgm:t>
        <a:bodyPr/>
        <a:lstStyle/>
        <a:p>
          <a:r>
            <a:rPr lang="ru-RU" b="1" smtClean="0">
              <a:solidFill>
                <a:schemeClr val="bg1"/>
              </a:solidFill>
              <a:latin typeface="Arial" panose="020B0604020202020204"/>
            </a:rPr>
            <a:t>ПОВЕДЕНЧЕСКИЕ</a:t>
          </a:r>
          <a:br>
            <a:rPr lang="ru-RU" b="1" smtClean="0">
              <a:solidFill>
                <a:schemeClr val="bg1"/>
              </a:solidFill>
              <a:latin typeface="Arial" panose="020B0604020202020204"/>
            </a:rPr>
          </a:br>
          <a:r>
            <a:rPr lang="ru-RU" b="1" smtClean="0">
              <a:solidFill>
                <a:schemeClr val="bg1"/>
              </a:solidFill>
              <a:latin typeface="Arial" panose="020B0604020202020204"/>
            </a:rPr>
            <a:t>и СОЦИАЛЬНЫЕ</a:t>
          </a:r>
          <a:endParaRPr lang="ru-RU" b="1" dirty="0">
            <a:solidFill>
              <a:schemeClr val="bg1"/>
            </a:solidFill>
          </a:endParaRPr>
        </a:p>
      </dgm:t>
    </dgm:pt>
    <dgm:pt modelId="{DB3BDF2E-CFD6-4B1C-8CF1-27C1F5DB4B0B}" type="parTrans" cxnId="{89EFBE9B-64ED-4318-B1EE-6EE06F140E7B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B98D40B7-0AD0-493D-A0FC-8EE90E0A0C15}" type="sibTrans" cxnId="{89EFBE9B-64ED-4318-B1EE-6EE06F140E7B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0E64ACC9-3AC2-49F1-BF1B-62970D5AEFD9}">
      <dgm:prSet phldrT="[Текст]"/>
      <dgm:spPr>
        <a:solidFill>
          <a:srgbClr val="FFFFFF">
            <a:alpha val="60000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Несбалансированное питание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70B353D7-37B1-4244-8413-377D4741623A}" type="parTrans" cxnId="{128EE554-E587-4971-8C90-9737046E9124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FD7C299C-1036-4B57-A395-1C6E23AE852F}" type="sibTrans" cxnId="{128EE554-E587-4971-8C90-9737046E9124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BA2415D9-FB7E-44FE-8C7A-5754B66836E0}">
      <dgm:prSet phldrT="[Текст]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rgbClr val="008080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/>
            </a:rPr>
            <a:t>БИОЛОГИЧЕСКИЕ</a:t>
          </a:r>
          <a:endParaRPr lang="ru-RU" b="1" dirty="0">
            <a:solidFill>
              <a:schemeClr val="bg1"/>
            </a:solidFill>
          </a:endParaRPr>
        </a:p>
      </dgm:t>
    </dgm:pt>
    <dgm:pt modelId="{7EB6F6A6-B156-40B4-BD44-7F688494EABB}" type="parTrans" cxnId="{AFC57BED-1EFA-43CB-814F-813A5E1B165B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63451A78-D416-4736-A65B-69667B423E5D}" type="sibTrans" cxnId="{AFC57BED-1EFA-43CB-814F-813A5E1B165B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5D5553F6-0B3B-4AEA-ACB0-E995649264A6}">
      <dgm:prSet phldrT="[Текст]"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Дислипидемия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B348717C-3079-4E6C-ADFC-1A9C677A2A3F}" type="parTrans" cxnId="{6E28DCBE-7C74-4379-BE78-E4F445E4BE20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584DE00-DFE9-4E65-A394-FFAD9EA3EA68}" type="sibTrans" cxnId="{6E28DCBE-7C74-4379-BE78-E4F445E4BE20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5C5D9278-5606-44A6-986F-AD44D0434D92}">
      <dgm:prSet phldrT="[Текст]"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Психоэмоциональный стресс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3B648B82-3462-4959-9716-5A44FB3B3DCA}" type="parTrans" cxnId="{A35CB085-77AA-44F5-9896-79A62BCC5814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2A6FAF37-6F9D-4421-AB82-8B6AD1832705}" type="sibTrans" cxnId="{A35CB085-77AA-44F5-9896-79A62BCC5814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645DC513-5240-43D4-B328-EF609E8A91AB}">
      <dgm:prSet/>
      <dgm:spPr>
        <a:solidFill>
          <a:srgbClr val="FFFFFF">
            <a:alpha val="60000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Гиподинамия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FAABE98A-5191-4C09-A526-9743863F628D}" type="parTrans" cxnId="{6A83BE42-4D08-4190-B828-FC24D3CA333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BC69D312-9C0F-4DFB-86F0-26B4D7C4CB1A}" type="sibTrans" cxnId="{6A83BE42-4D08-4190-B828-FC24D3CA333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760FDCAB-76C5-4A58-9D2E-24DDCBEDEA5F}">
      <dgm:prSet/>
      <dgm:spPr>
        <a:solidFill>
          <a:srgbClr val="FFFFFF">
            <a:alpha val="60000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Низкий социальный</a:t>
          </a:r>
          <a:br>
            <a:rPr lang="ru-RU" b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и образовательный статус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C1F1E421-6E1B-4D9E-87BD-2576DF773097}" type="parTrans" cxnId="{2F1A2CE0-84BE-4BD5-A623-D5BAF593DDFD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E172F417-141D-4FDA-B0D0-14D1E0C3AA25}" type="sibTrans" cxnId="{2F1A2CE0-84BE-4BD5-A623-D5BAF593DDFD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8D51222-4B9B-47A9-B305-E457AC4F035D}">
      <dgm:prSet phldrT="[Текст]"/>
      <dgm:spPr>
        <a:solidFill>
          <a:srgbClr val="FFFFFF">
            <a:alpha val="60000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Вредные привычки</a:t>
          </a:r>
          <a:br>
            <a:rPr lang="ru-RU" b="1" smtClean="0">
              <a:solidFill>
                <a:schemeClr val="accent4">
                  <a:lumMod val="50000"/>
                </a:schemeClr>
              </a:solidFill>
            </a:rPr>
          </a:br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(курение, алкоголь и др.)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C546F70B-D9F9-414D-A502-0C49A64D2A94}" type="parTrans" cxnId="{23B7E449-1E62-4BC7-A9EB-12BCC8FDA492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EE604AA9-224B-441A-8462-69F4574FFC94}" type="sibTrans" cxnId="{23B7E449-1E62-4BC7-A9EB-12BCC8FDA492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0EAA1B22-38FA-48D3-BD12-7C04A0F39746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Гипергликемия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3B05A358-3AFB-4EDB-ACFF-413DAA1E67D5}" type="parTrans" cxnId="{95567825-85BA-40F0-A0F6-AE1BA74F677F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1A75B79A-DD9C-494B-979E-C42793B81E4C}" type="sibTrans" cxnId="{95567825-85BA-40F0-A0F6-AE1BA74F677F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247EADC6-731B-4796-8937-EDFEB9698AD6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Инсулинорезистентность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1681050A-031A-4755-95CC-E64FDC55917C}" type="parTrans" cxnId="{A88A5911-5E16-4D0D-8655-4A5DAF6E65A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9510D22C-DAFA-48D0-AB30-5E369BD1B365}" type="sibTrans" cxnId="{A88A5911-5E16-4D0D-8655-4A5DAF6E65A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962CF48B-9C80-471C-98F8-2B888579F334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Ожирение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A994214F-2787-403F-925A-41DB3B4A120A}" type="parTrans" cxnId="{CA2813B8-F08F-466B-A0F5-FB032F8A92DD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3160B5D3-16DD-4900-98C3-77F051D4E9D0}" type="sibTrans" cxnId="{CA2813B8-F08F-466B-A0F5-FB032F8A92DD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87BF585F-665A-4A75-ADAF-8964FB8D3B07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Хронический воспалительный процесс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308589BB-A16B-46AC-8728-BDAEA1FF28DE}" type="parTrans" cxnId="{4F2C3D44-E697-4692-84A8-391E1A399E57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7FD4AD48-80A1-43F8-9193-AD2B3F927118}" type="sibTrans" cxnId="{4F2C3D44-E697-4692-84A8-391E1A399E57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996C1A5C-C654-4DF3-B6BF-956854AF735E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Гиперурикемия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CBD04BB3-35D5-4147-928D-69ABF6D90085}" type="parTrans" cxnId="{C9C38FDB-4B62-4780-8F6C-68AEB0BFDBDD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EACF7B91-5947-4AE5-909C-D37DBE57E84D}" type="sibTrans" cxnId="{C9C38FDB-4B62-4780-8F6C-68AEB0BFDBDD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B0358781-4426-47B6-A3B6-13FE51292379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Тромбогенные факторы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36D0954-F213-4429-9D93-02894077B6D3}" type="parTrans" cxnId="{93B8AC61-B358-40B2-9758-A2520AB0C5B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8A1E78C-C625-4C3C-B05A-97F4F76007AC}" type="sibTrans" cxnId="{93B8AC61-B358-40B2-9758-A2520AB0C5B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1EC278A1-454E-40D4-B068-DCCCA6CD2681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Немодифицируемые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/>
          </a:r>
          <a:br>
            <a:rPr lang="ru-RU" b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факторы (наследственность, пол, возраст и др.)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BED7D30-216E-4AFF-B718-48FD222B0756}" type="parTrans" cxnId="{EA1F2C26-0B45-4F07-BE81-E720D2550580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B14D8BD2-FB81-4145-A8A2-5251341E06F4}" type="sibTrans" cxnId="{EA1F2C26-0B45-4F07-BE81-E720D2550580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A08E7F90-57A2-49BC-AD7D-DBED31D49B8D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Режимы труда и отдыха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E609156-17EA-4B81-8F6C-9F8AD6C1F8C2}" type="parTrans" cxnId="{13D6A1BD-0CA4-4BA1-A7F9-DF3699A4E157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2AFBE225-EFF8-40AF-879A-76B936D36FAB}" type="sibTrans" cxnId="{13D6A1BD-0CA4-4BA1-A7F9-DF3699A4E157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CD756F18-6103-44A8-8C4D-8AD4B0CDE77E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Шум</a:t>
          </a:r>
          <a:r>
            <a:rPr lang="en-US" b="1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b="1" smtClean="0">
              <a:solidFill>
                <a:schemeClr val="accent4">
                  <a:lumMod val="50000"/>
                </a:schemeClr>
              </a:solidFill>
            </a:rPr>
            <a:t>вибрация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BA0E4FCD-C68F-47DF-9B73-280DCA2A225D}" type="parTrans" cxnId="{87B1FA65-2C93-4866-A494-D7F660CB41F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FA4AE3A8-EE44-4BA5-934B-1D210E683A21}" type="sibTrans" cxnId="{87B1FA65-2C93-4866-A494-D7F660CB41F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A12A11E8-5788-429F-95D5-D41F377B85DC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Параметры микроклимата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5CCD6E4C-634B-47E8-8CDA-CC15653E4380}" type="parTrans" cxnId="{89CEFFC8-65E8-4014-A125-7E48CBFAA689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F2E0458A-3E14-424F-A213-1F76E902CAA8}" type="sibTrans" cxnId="{89CEFFC8-65E8-4014-A125-7E48CBFAA689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0268183A-6B3D-4D76-8C96-7C5D45F7FC8A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Химические факторы 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E4CB956D-0B28-43E5-BF1E-2B9680CBFB7A}" type="parTrans" cxnId="{B5822DFD-286B-4E6D-9980-C567985029D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13FDB3F8-7C47-4364-8337-BFF62C8C4ECF}" type="sibTrans" cxnId="{B5822DFD-286B-4E6D-9980-C567985029D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E7003ABB-E4B0-49FF-B0F2-0D791E87037F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ЭМП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635D66D3-0E15-4958-87C4-02749E1F3545}" type="parTrans" cxnId="{3A04D235-8E9C-4080-8499-9C1CD7DFF533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D068B9F-8E97-43D6-B629-2C489AB33C3F}" type="sibTrans" cxnId="{3A04D235-8E9C-4080-8499-9C1CD7DFF533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225FAFD-66D1-4C94-BE6E-C1C513A82914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Промышленные аэрозоли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4E1EBEA9-6793-491E-ADE9-58AF3D90BA2C}" type="parTrans" cxnId="{B246F19E-2D8F-43B4-BA5B-82F7ACB902B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83AD78C0-6FAE-43A6-A41E-57A234BA1E7D}" type="sibTrans" cxnId="{B246F19E-2D8F-43B4-BA5B-82F7ACB902B5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59B2D6B9-3EC1-481B-9FC7-73E3DC3275D7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Тяжесть трудового процесса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0B3BD40E-7BA8-4E72-A128-E18455BAC026}" type="parTrans" cxnId="{227A3060-004C-4363-85E6-FB74979FB9E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D3BC0BAF-5B80-4571-ACEC-4B5FF17B0A46}" type="sibTrans" cxnId="{227A3060-004C-4363-85E6-FB74979FB9EC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93CE3741-3A0E-41DC-969C-9927582FDFEB}">
      <dgm:prSet/>
      <dgm:spPr>
        <a:solidFill>
          <a:srgbClr val="FFFFFF">
            <a:alpha val="69804"/>
          </a:srgbClr>
        </a:solidFill>
        <a:ln>
          <a:solidFill>
            <a:srgbClr val="009999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Сенсорные нагрузки 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6E3DD338-49A3-4092-8331-DBDDA28C76E7}" type="parTrans" cxnId="{FBEE40F4-1068-42DF-91D9-52DDBAE8A00B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81B1B79B-7B0B-485A-9D4D-8BB8B6DA8C47}" type="sibTrans" cxnId="{FBEE40F4-1068-42DF-91D9-52DDBAE8A00B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2BA8EBBD-D604-4AA5-8249-0355D519D2F8}">
      <dgm:prSet phldrT="[Текст]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rgbClr val="008080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/>
            </a:rPr>
            <a:t>ПРОИЗВОДСТВЕННЫЕ ФАКТОРЫ</a:t>
          </a:r>
          <a:endParaRPr lang="ru-RU" b="1" dirty="0">
            <a:solidFill>
              <a:schemeClr val="bg1"/>
            </a:solidFill>
          </a:endParaRPr>
        </a:p>
      </dgm:t>
    </dgm:pt>
    <dgm:pt modelId="{6A05DB9D-02D2-4010-AE18-D8769FB08BC0}" type="sibTrans" cxnId="{4557A475-8CD8-4920-99CC-77818C152B7E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7D8E1770-FFF5-4B5C-90AD-434251197922}" type="parTrans" cxnId="{4557A475-8CD8-4920-99CC-77818C152B7E}">
      <dgm:prSet/>
      <dgm:spPr/>
      <dgm:t>
        <a:bodyPr/>
        <a:lstStyle/>
        <a:p>
          <a:endParaRPr lang="ru-RU" b="1">
            <a:solidFill>
              <a:schemeClr val="accent4">
                <a:lumMod val="50000"/>
              </a:schemeClr>
            </a:solidFill>
          </a:endParaRPr>
        </a:p>
      </dgm:t>
    </dgm:pt>
    <dgm:pt modelId="{98D924EE-8174-4C4F-8EDD-6B94724F4B15}" type="pres">
      <dgm:prSet presAssocID="{8B9840B6-12A1-42A8-A766-CD1ADA69FA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6CAE1-F4E2-45D2-895A-615FCFE0F3B0}" type="pres">
      <dgm:prSet presAssocID="{C1FA34CE-5FB9-477E-B8B4-D66B1FF4470C}" presName="composite" presStyleCnt="0"/>
      <dgm:spPr/>
    </dgm:pt>
    <dgm:pt modelId="{B10B570B-5DE4-4E9F-94DF-453665F43058}" type="pres">
      <dgm:prSet presAssocID="{C1FA34CE-5FB9-477E-B8B4-D66B1FF4470C}" presName="parTx" presStyleLbl="alignNode1" presStyleIdx="0" presStyleCnt="3" custLinFactNeighborX="6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2A5D7-B15C-4603-A560-A4943276732B}" type="pres">
      <dgm:prSet presAssocID="{C1FA34CE-5FB9-477E-B8B4-D66B1FF4470C}" presName="desTx" presStyleLbl="alignAccFollowNode1" presStyleIdx="0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98310-E15C-47C5-9C30-85293F06F32C}" type="pres">
      <dgm:prSet presAssocID="{B98D40B7-0AD0-493D-A0FC-8EE90E0A0C15}" presName="space" presStyleCnt="0"/>
      <dgm:spPr/>
    </dgm:pt>
    <dgm:pt modelId="{2E03EF1D-2339-44A5-90F5-E5BE82D0FB49}" type="pres">
      <dgm:prSet presAssocID="{BA2415D9-FB7E-44FE-8C7A-5754B66836E0}" presName="composite" presStyleCnt="0"/>
      <dgm:spPr/>
    </dgm:pt>
    <dgm:pt modelId="{8B456E5B-7740-4D5B-96A7-AE7B3ACFF3E9}" type="pres">
      <dgm:prSet presAssocID="{BA2415D9-FB7E-44FE-8C7A-5754B66836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EFF9B-D327-40E3-812E-1DF28562C6CD}" type="pres">
      <dgm:prSet presAssocID="{BA2415D9-FB7E-44FE-8C7A-5754B66836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35AC-7E27-405E-8D02-40462CF5BBC3}" type="pres">
      <dgm:prSet presAssocID="{63451A78-D416-4736-A65B-69667B423E5D}" presName="space" presStyleCnt="0"/>
      <dgm:spPr/>
    </dgm:pt>
    <dgm:pt modelId="{0ED9B312-FB7E-4F16-8EE5-2457F048B667}" type="pres">
      <dgm:prSet presAssocID="{2BA8EBBD-D604-4AA5-8249-0355D519D2F8}" presName="composite" presStyleCnt="0"/>
      <dgm:spPr/>
    </dgm:pt>
    <dgm:pt modelId="{B8D12835-0572-47F6-880B-8CB57FFA7206}" type="pres">
      <dgm:prSet presAssocID="{2BA8EBBD-D604-4AA5-8249-0355D519D2F8}" presName="parTx" presStyleLbl="alignNode1" presStyleIdx="2" presStyleCnt="3" custLinFactNeighborX="-7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9D631-B194-4F9B-A4B6-D42BC2E99870}" type="pres">
      <dgm:prSet presAssocID="{2BA8EBBD-D604-4AA5-8249-0355D519D2F8}" presName="desTx" presStyleLbl="alignAccFollowNode1" presStyleIdx="2" presStyleCnt="3" custLinFactNeighborX="-7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EC5F7-BD03-425F-A512-7BCF220553EE}" type="presOf" srcId="{645DC513-5240-43D4-B328-EF609E8A91AB}" destId="{88C2A5D7-B15C-4603-A560-A4943276732B}" srcOrd="0" destOrd="2" presId="urn:microsoft.com/office/officeart/2005/8/layout/hList1"/>
    <dgm:cxn modelId="{4557A475-8CD8-4920-99CC-77818C152B7E}" srcId="{8B9840B6-12A1-42A8-A766-CD1ADA69FA3F}" destId="{2BA8EBBD-D604-4AA5-8249-0355D519D2F8}" srcOrd="2" destOrd="0" parTransId="{7D8E1770-FFF5-4B5C-90AD-434251197922}" sibTransId="{6A05DB9D-02D2-4010-AE18-D8769FB08BC0}"/>
    <dgm:cxn modelId="{154FC485-13C4-4289-9D04-F08BD76695E9}" type="presOf" srcId="{D8D51222-4B9B-47A9-B305-E457AC4F035D}" destId="{88C2A5D7-B15C-4603-A560-A4943276732B}" srcOrd="0" destOrd="1" presId="urn:microsoft.com/office/officeart/2005/8/layout/hList1"/>
    <dgm:cxn modelId="{2054A7E6-4835-40A7-A40C-B3A46E1C580F}" type="presOf" srcId="{A12A11E8-5788-429F-95D5-D41F377B85DC}" destId="{0029D631-B194-4F9B-A4B6-D42BC2E99870}" srcOrd="0" destOrd="3" presId="urn:microsoft.com/office/officeart/2005/8/layout/hList1"/>
    <dgm:cxn modelId="{15959DFD-3BBA-486E-B9EE-1CD5A9DB0FE3}" type="presOf" srcId="{E7003ABB-E4B0-49FF-B0F2-0D791E87037F}" destId="{0029D631-B194-4F9B-A4B6-D42BC2E99870}" srcOrd="0" destOrd="5" presId="urn:microsoft.com/office/officeart/2005/8/layout/hList1"/>
    <dgm:cxn modelId="{AFC57BED-1EFA-43CB-814F-813A5E1B165B}" srcId="{8B9840B6-12A1-42A8-A766-CD1ADA69FA3F}" destId="{BA2415D9-FB7E-44FE-8C7A-5754B66836E0}" srcOrd="1" destOrd="0" parTransId="{7EB6F6A6-B156-40B4-BD44-7F688494EABB}" sibTransId="{63451A78-D416-4736-A65B-69667B423E5D}"/>
    <dgm:cxn modelId="{6A83BE42-4D08-4190-B828-FC24D3CA333C}" srcId="{C1FA34CE-5FB9-477E-B8B4-D66B1FF4470C}" destId="{645DC513-5240-43D4-B328-EF609E8A91AB}" srcOrd="2" destOrd="0" parTransId="{FAABE98A-5191-4C09-A526-9743863F628D}" sibTransId="{BC69D312-9C0F-4DFB-86F0-26B4D7C4CB1A}"/>
    <dgm:cxn modelId="{C9C38FDB-4B62-4780-8F6C-68AEB0BFDBDD}" srcId="{BA2415D9-FB7E-44FE-8C7A-5754B66836E0}" destId="{996C1A5C-C654-4DF3-B6BF-956854AF735E}" srcOrd="5" destOrd="0" parTransId="{CBD04BB3-35D5-4147-928D-69ABF6D90085}" sibTransId="{EACF7B91-5947-4AE5-909C-D37DBE57E84D}"/>
    <dgm:cxn modelId="{0D7598B3-50C3-47E7-871F-D22DA85D3EDE}" type="presOf" srcId="{87BF585F-665A-4A75-ADAF-8964FB8D3B07}" destId="{170EFF9B-D327-40E3-812E-1DF28562C6CD}" srcOrd="0" destOrd="4" presId="urn:microsoft.com/office/officeart/2005/8/layout/hList1"/>
    <dgm:cxn modelId="{97912FE4-3347-4603-AFC9-9E8B5F5A3374}" type="presOf" srcId="{8B9840B6-12A1-42A8-A766-CD1ADA69FA3F}" destId="{98D924EE-8174-4C4F-8EDD-6B94724F4B15}" srcOrd="0" destOrd="0" presId="urn:microsoft.com/office/officeart/2005/8/layout/hList1"/>
    <dgm:cxn modelId="{B5822DFD-286B-4E6D-9980-C567985029DC}" srcId="{2BA8EBBD-D604-4AA5-8249-0355D519D2F8}" destId="{0268183A-6B3D-4D76-8C96-7C5D45F7FC8A}" srcOrd="4" destOrd="0" parTransId="{E4CB956D-0B28-43E5-BF1E-2B9680CBFB7A}" sibTransId="{13FDB3F8-7C47-4364-8337-BFF62C8C4ECF}"/>
    <dgm:cxn modelId="{94DCF8C6-65DD-4536-945A-E76185834493}" type="presOf" srcId="{C1FA34CE-5FB9-477E-B8B4-D66B1FF4470C}" destId="{B10B570B-5DE4-4E9F-94DF-453665F43058}" srcOrd="0" destOrd="0" presId="urn:microsoft.com/office/officeart/2005/8/layout/hList1"/>
    <dgm:cxn modelId="{E60026A4-6763-4244-8F3C-8E0FF55F2B1F}" type="presOf" srcId="{962CF48B-9C80-471C-98F8-2B888579F334}" destId="{170EFF9B-D327-40E3-812E-1DF28562C6CD}" srcOrd="0" destOrd="3" presId="urn:microsoft.com/office/officeart/2005/8/layout/hList1"/>
    <dgm:cxn modelId="{A88A5911-5E16-4D0D-8655-4A5DAF6E65AC}" srcId="{BA2415D9-FB7E-44FE-8C7A-5754B66836E0}" destId="{247EADC6-731B-4796-8937-EDFEB9698AD6}" srcOrd="2" destOrd="0" parTransId="{1681050A-031A-4755-95CC-E64FDC55917C}" sibTransId="{9510D22C-DAFA-48D0-AB30-5E369BD1B365}"/>
    <dgm:cxn modelId="{C5D03373-7333-483E-B681-169CBF519A0C}" type="presOf" srcId="{1EC278A1-454E-40D4-B068-DCCCA6CD2681}" destId="{170EFF9B-D327-40E3-812E-1DF28562C6CD}" srcOrd="0" destOrd="7" presId="urn:microsoft.com/office/officeart/2005/8/layout/hList1"/>
    <dgm:cxn modelId="{89EFBE9B-64ED-4318-B1EE-6EE06F140E7B}" srcId="{8B9840B6-12A1-42A8-A766-CD1ADA69FA3F}" destId="{C1FA34CE-5FB9-477E-B8B4-D66B1FF4470C}" srcOrd="0" destOrd="0" parTransId="{DB3BDF2E-CFD6-4B1C-8CF1-27C1F5DB4B0B}" sibTransId="{B98D40B7-0AD0-493D-A0FC-8EE90E0A0C15}"/>
    <dgm:cxn modelId="{0D0C03ED-EAD5-4385-8245-D3F621EE4D15}" type="presOf" srcId="{0E64ACC9-3AC2-49F1-BF1B-62970D5AEFD9}" destId="{88C2A5D7-B15C-4603-A560-A4943276732B}" srcOrd="0" destOrd="0" presId="urn:microsoft.com/office/officeart/2005/8/layout/hList1"/>
    <dgm:cxn modelId="{B2DDED00-FF81-45FF-8453-3C2154833E99}" type="presOf" srcId="{93CE3741-3A0E-41DC-969C-9927582FDFEB}" destId="{0029D631-B194-4F9B-A4B6-D42BC2E99870}" srcOrd="0" destOrd="8" presId="urn:microsoft.com/office/officeart/2005/8/layout/hList1"/>
    <dgm:cxn modelId="{4F2C3D44-E697-4692-84A8-391E1A399E57}" srcId="{BA2415D9-FB7E-44FE-8C7A-5754B66836E0}" destId="{87BF585F-665A-4A75-ADAF-8964FB8D3B07}" srcOrd="4" destOrd="0" parTransId="{308589BB-A16B-46AC-8728-BDAEA1FF28DE}" sibTransId="{7FD4AD48-80A1-43F8-9193-AD2B3F927118}"/>
    <dgm:cxn modelId="{2F1A2CE0-84BE-4BD5-A623-D5BAF593DDFD}" srcId="{C1FA34CE-5FB9-477E-B8B4-D66B1FF4470C}" destId="{760FDCAB-76C5-4A58-9D2E-24DDCBEDEA5F}" srcOrd="3" destOrd="0" parTransId="{C1F1E421-6E1B-4D9E-87BD-2576DF773097}" sibTransId="{E172F417-141D-4FDA-B0D0-14D1E0C3AA25}"/>
    <dgm:cxn modelId="{FBEE40F4-1068-42DF-91D9-52DDBAE8A00B}" srcId="{2BA8EBBD-D604-4AA5-8249-0355D519D2F8}" destId="{93CE3741-3A0E-41DC-969C-9927582FDFEB}" srcOrd="8" destOrd="0" parTransId="{6E3DD338-49A3-4092-8331-DBDDA28C76E7}" sibTransId="{81B1B79B-7B0B-485A-9D4D-8BB8B6DA8C47}"/>
    <dgm:cxn modelId="{13AB670D-94DF-4104-B68B-1AD368C13800}" type="presOf" srcId="{247EADC6-731B-4796-8937-EDFEB9698AD6}" destId="{170EFF9B-D327-40E3-812E-1DF28562C6CD}" srcOrd="0" destOrd="2" presId="urn:microsoft.com/office/officeart/2005/8/layout/hList1"/>
    <dgm:cxn modelId="{227A3060-004C-4363-85E6-FB74979FB9EC}" srcId="{2BA8EBBD-D604-4AA5-8249-0355D519D2F8}" destId="{59B2D6B9-3EC1-481B-9FC7-73E3DC3275D7}" srcOrd="7" destOrd="0" parTransId="{0B3BD40E-7BA8-4E72-A128-E18455BAC026}" sibTransId="{D3BC0BAF-5B80-4571-ACEC-4B5FF17B0A46}"/>
    <dgm:cxn modelId="{93B8AC61-B358-40B2-9758-A2520AB0C5B5}" srcId="{BA2415D9-FB7E-44FE-8C7A-5754B66836E0}" destId="{B0358781-4426-47B6-A3B6-13FE51292379}" srcOrd="6" destOrd="0" parTransId="{D36D0954-F213-4429-9D93-02894077B6D3}" sibTransId="{D8A1E78C-C625-4C3C-B05A-97F4F76007AC}"/>
    <dgm:cxn modelId="{F4F7EA88-8D6D-42BC-A771-ED1F65EFA03B}" type="presOf" srcId="{B0358781-4426-47B6-A3B6-13FE51292379}" destId="{170EFF9B-D327-40E3-812E-1DF28562C6CD}" srcOrd="0" destOrd="6" presId="urn:microsoft.com/office/officeart/2005/8/layout/hList1"/>
    <dgm:cxn modelId="{23B7E449-1E62-4BC7-A9EB-12BCC8FDA492}" srcId="{C1FA34CE-5FB9-477E-B8B4-D66B1FF4470C}" destId="{D8D51222-4B9B-47A9-B305-E457AC4F035D}" srcOrd="1" destOrd="0" parTransId="{C546F70B-D9F9-414D-A502-0C49A64D2A94}" sibTransId="{EE604AA9-224B-441A-8462-69F4574FFC94}"/>
    <dgm:cxn modelId="{8251E932-E4B4-4A36-9EFD-40ABD00C5B56}" type="presOf" srcId="{0268183A-6B3D-4D76-8C96-7C5D45F7FC8A}" destId="{0029D631-B194-4F9B-A4B6-D42BC2E99870}" srcOrd="0" destOrd="4" presId="urn:microsoft.com/office/officeart/2005/8/layout/hList1"/>
    <dgm:cxn modelId="{6E28DCBE-7C74-4379-BE78-E4F445E4BE20}" srcId="{BA2415D9-FB7E-44FE-8C7A-5754B66836E0}" destId="{5D5553F6-0B3B-4AEA-ACB0-E995649264A6}" srcOrd="0" destOrd="0" parTransId="{B348717C-3079-4E6C-ADFC-1A9C677A2A3F}" sibTransId="{D584DE00-DFE9-4E65-A394-FFAD9EA3EA68}"/>
    <dgm:cxn modelId="{3A04D235-8E9C-4080-8499-9C1CD7DFF533}" srcId="{2BA8EBBD-D604-4AA5-8249-0355D519D2F8}" destId="{E7003ABB-E4B0-49FF-B0F2-0D791E87037F}" srcOrd="5" destOrd="0" parTransId="{635D66D3-0E15-4958-87C4-02749E1F3545}" sibTransId="{DD068B9F-8E97-43D6-B629-2C489AB33C3F}"/>
    <dgm:cxn modelId="{A35CB085-77AA-44F5-9896-79A62BCC5814}" srcId="{2BA8EBBD-D604-4AA5-8249-0355D519D2F8}" destId="{5C5D9278-5606-44A6-986F-AD44D0434D92}" srcOrd="0" destOrd="0" parTransId="{3B648B82-3462-4959-9716-5A44FB3B3DCA}" sibTransId="{2A6FAF37-6F9D-4421-AB82-8B6AD1832705}"/>
    <dgm:cxn modelId="{49B5BCF0-1212-49E1-B21F-599E7F314766}" type="presOf" srcId="{5D5553F6-0B3B-4AEA-ACB0-E995649264A6}" destId="{170EFF9B-D327-40E3-812E-1DF28562C6CD}" srcOrd="0" destOrd="0" presId="urn:microsoft.com/office/officeart/2005/8/layout/hList1"/>
    <dgm:cxn modelId="{E7DF681E-3B4A-4A64-892C-8E8508EA7B67}" type="presOf" srcId="{2BA8EBBD-D604-4AA5-8249-0355D519D2F8}" destId="{B8D12835-0572-47F6-880B-8CB57FFA7206}" srcOrd="0" destOrd="0" presId="urn:microsoft.com/office/officeart/2005/8/layout/hList1"/>
    <dgm:cxn modelId="{95567825-85BA-40F0-A0F6-AE1BA74F677F}" srcId="{BA2415D9-FB7E-44FE-8C7A-5754B66836E0}" destId="{0EAA1B22-38FA-48D3-BD12-7C04A0F39746}" srcOrd="1" destOrd="0" parTransId="{3B05A358-3AFB-4EDB-ACFF-413DAA1E67D5}" sibTransId="{1A75B79A-DD9C-494B-979E-C42793B81E4C}"/>
    <dgm:cxn modelId="{B246F19E-2D8F-43B4-BA5B-82F7ACB902B5}" srcId="{2BA8EBBD-D604-4AA5-8249-0355D519D2F8}" destId="{D225FAFD-66D1-4C94-BE6E-C1C513A82914}" srcOrd="6" destOrd="0" parTransId="{4E1EBEA9-6793-491E-ADE9-58AF3D90BA2C}" sibTransId="{83AD78C0-6FAE-43A6-A41E-57A234BA1E7D}"/>
    <dgm:cxn modelId="{32521995-5A3E-4468-8ECE-53E7B83C1BC2}" type="presOf" srcId="{CD756F18-6103-44A8-8C4D-8AD4B0CDE77E}" destId="{0029D631-B194-4F9B-A4B6-D42BC2E99870}" srcOrd="0" destOrd="2" presId="urn:microsoft.com/office/officeart/2005/8/layout/hList1"/>
    <dgm:cxn modelId="{128EE554-E587-4971-8C90-9737046E9124}" srcId="{C1FA34CE-5FB9-477E-B8B4-D66B1FF4470C}" destId="{0E64ACC9-3AC2-49F1-BF1B-62970D5AEFD9}" srcOrd="0" destOrd="0" parTransId="{70B353D7-37B1-4244-8413-377D4741623A}" sibTransId="{FD7C299C-1036-4B57-A395-1C6E23AE852F}"/>
    <dgm:cxn modelId="{87B1FA65-2C93-4866-A494-D7F660CB41F5}" srcId="{2BA8EBBD-D604-4AA5-8249-0355D519D2F8}" destId="{CD756F18-6103-44A8-8C4D-8AD4B0CDE77E}" srcOrd="2" destOrd="0" parTransId="{BA0E4FCD-C68F-47DF-9B73-280DCA2A225D}" sibTransId="{FA4AE3A8-EE44-4BA5-934B-1D210E683A21}"/>
    <dgm:cxn modelId="{11504D32-8B8C-47C0-B97D-E73F8506B978}" type="presOf" srcId="{0EAA1B22-38FA-48D3-BD12-7C04A0F39746}" destId="{170EFF9B-D327-40E3-812E-1DF28562C6CD}" srcOrd="0" destOrd="1" presId="urn:microsoft.com/office/officeart/2005/8/layout/hList1"/>
    <dgm:cxn modelId="{ABB2EA79-8F7A-4DD7-9603-513991F3ABD1}" type="presOf" srcId="{A08E7F90-57A2-49BC-AD7D-DBED31D49B8D}" destId="{0029D631-B194-4F9B-A4B6-D42BC2E99870}" srcOrd="0" destOrd="1" presId="urn:microsoft.com/office/officeart/2005/8/layout/hList1"/>
    <dgm:cxn modelId="{EA1F2C26-0B45-4F07-BE81-E720D2550580}" srcId="{BA2415D9-FB7E-44FE-8C7A-5754B66836E0}" destId="{1EC278A1-454E-40D4-B068-DCCCA6CD2681}" srcOrd="7" destOrd="0" parTransId="{2BED7D30-216E-4AFF-B718-48FD222B0756}" sibTransId="{B14D8BD2-FB81-4145-A8A2-5251341E06F4}"/>
    <dgm:cxn modelId="{25F8879D-C7B3-4AD1-A17D-AF5336265E16}" type="presOf" srcId="{5C5D9278-5606-44A6-986F-AD44D0434D92}" destId="{0029D631-B194-4F9B-A4B6-D42BC2E99870}" srcOrd="0" destOrd="0" presId="urn:microsoft.com/office/officeart/2005/8/layout/hList1"/>
    <dgm:cxn modelId="{EF65ECA2-2ABA-4EDB-B5DA-56B2558DFFFF}" type="presOf" srcId="{59B2D6B9-3EC1-481B-9FC7-73E3DC3275D7}" destId="{0029D631-B194-4F9B-A4B6-D42BC2E99870}" srcOrd="0" destOrd="7" presId="urn:microsoft.com/office/officeart/2005/8/layout/hList1"/>
    <dgm:cxn modelId="{13D6A1BD-0CA4-4BA1-A7F9-DF3699A4E157}" srcId="{2BA8EBBD-D604-4AA5-8249-0355D519D2F8}" destId="{A08E7F90-57A2-49BC-AD7D-DBED31D49B8D}" srcOrd="1" destOrd="0" parTransId="{DE609156-17EA-4B81-8F6C-9F8AD6C1F8C2}" sibTransId="{2AFBE225-EFF8-40AF-879A-76B936D36FAB}"/>
    <dgm:cxn modelId="{25C32040-14C0-4891-88B4-504B1646721C}" type="presOf" srcId="{BA2415D9-FB7E-44FE-8C7A-5754B66836E0}" destId="{8B456E5B-7740-4D5B-96A7-AE7B3ACFF3E9}" srcOrd="0" destOrd="0" presId="urn:microsoft.com/office/officeart/2005/8/layout/hList1"/>
    <dgm:cxn modelId="{D0F90B75-B9BE-4234-A477-37299B3CF08E}" type="presOf" srcId="{D225FAFD-66D1-4C94-BE6E-C1C513A82914}" destId="{0029D631-B194-4F9B-A4B6-D42BC2E99870}" srcOrd="0" destOrd="6" presId="urn:microsoft.com/office/officeart/2005/8/layout/hList1"/>
    <dgm:cxn modelId="{824388A8-DCE1-4A5A-BA74-C37C16357452}" type="presOf" srcId="{996C1A5C-C654-4DF3-B6BF-956854AF735E}" destId="{170EFF9B-D327-40E3-812E-1DF28562C6CD}" srcOrd="0" destOrd="5" presId="urn:microsoft.com/office/officeart/2005/8/layout/hList1"/>
    <dgm:cxn modelId="{CA2813B8-F08F-466B-A0F5-FB032F8A92DD}" srcId="{BA2415D9-FB7E-44FE-8C7A-5754B66836E0}" destId="{962CF48B-9C80-471C-98F8-2B888579F334}" srcOrd="3" destOrd="0" parTransId="{A994214F-2787-403F-925A-41DB3B4A120A}" sibTransId="{3160B5D3-16DD-4900-98C3-77F051D4E9D0}"/>
    <dgm:cxn modelId="{10641B0E-31D4-4D15-8A8F-FA1103053124}" type="presOf" srcId="{760FDCAB-76C5-4A58-9D2E-24DDCBEDEA5F}" destId="{88C2A5D7-B15C-4603-A560-A4943276732B}" srcOrd="0" destOrd="3" presId="urn:microsoft.com/office/officeart/2005/8/layout/hList1"/>
    <dgm:cxn modelId="{89CEFFC8-65E8-4014-A125-7E48CBFAA689}" srcId="{2BA8EBBD-D604-4AA5-8249-0355D519D2F8}" destId="{A12A11E8-5788-429F-95D5-D41F377B85DC}" srcOrd="3" destOrd="0" parTransId="{5CCD6E4C-634B-47E8-8CDA-CC15653E4380}" sibTransId="{F2E0458A-3E14-424F-A213-1F76E902CAA8}"/>
    <dgm:cxn modelId="{B9B22340-FB97-4CC3-BA08-A593201BE0B8}" type="presParOf" srcId="{98D924EE-8174-4C4F-8EDD-6B94724F4B15}" destId="{D8E6CAE1-F4E2-45D2-895A-615FCFE0F3B0}" srcOrd="0" destOrd="0" presId="urn:microsoft.com/office/officeart/2005/8/layout/hList1"/>
    <dgm:cxn modelId="{7DD3A40C-9FEC-40FB-8F28-CCF1BCB4DACD}" type="presParOf" srcId="{D8E6CAE1-F4E2-45D2-895A-615FCFE0F3B0}" destId="{B10B570B-5DE4-4E9F-94DF-453665F43058}" srcOrd="0" destOrd="0" presId="urn:microsoft.com/office/officeart/2005/8/layout/hList1"/>
    <dgm:cxn modelId="{F71A870A-26CB-4B12-8E5E-2D9ADC1FFCA2}" type="presParOf" srcId="{D8E6CAE1-F4E2-45D2-895A-615FCFE0F3B0}" destId="{88C2A5D7-B15C-4603-A560-A4943276732B}" srcOrd="1" destOrd="0" presId="urn:microsoft.com/office/officeart/2005/8/layout/hList1"/>
    <dgm:cxn modelId="{A671DE5E-48EE-416E-9F5D-BFD3C15E92F2}" type="presParOf" srcId="{98D924EE-8174-4C4F-8EDD-6B94724F4B15}" destId="{48A98310-E15C-47C5-9C30-85293F06F32C}" srcOrd="1" destOrd="0" presId="urn:microsoft.com/office/officeart/2005/8/layout/hList1"/>
    <dgm:cxn modelId="{1298F602-37CF-4649-95A3-501BD2E724AA}" type="presParOf" srcId="{98D924EE-8174-4C4F-8EDD-6B94724F4B15}" destId="{2E03EF1D-2339-44A5-90F5-E5BE82D0FB49}" srcOrd="2" destOrd="0" presId="urn:microsoft.com/office/officeart/2005/8/layout/hList1"/>
    <dgm:cxn modelId="{38B567C9-EE36-4E67-AE84-689A7E310696}" type="presParOf" srcId="{2E03EF1D-2339-44A5-90F5-E5BE82D0FB49}" destId="{8B456E5B-7740-4D5B-96A7-AE7B3ACFF3E9}" srcOrd="0" destOrd="0" presId="urn:microsoft.com/office/officeart/2005/8/layout/hList1"/>
    <dgm:cxn modelId="{1AB431B2-3B0F-4826-8105-421DBEF47E5E}" type="presParOf" srcId="{2E03EF1D-2339-44A5-90F5-E5BE82D0FB49}" destId="{170EFF9B-D327-40E3-812E-1DF28562C6CD}" srcOrd="1" destOrd="0" presId="urn:microsoft.com/office/officeart/2005/8/layout/hList1"/>
    <dgm:cxn modelId="{9095A9AE-C94E-4B92-894C-D79D7F0199EF}" type="presParOf" srcId="{98D924EE-8174-4C4F-8EDD-6B94724F4B15}" destId="{498235AC-7E27-405E-8D02-40462CF5BBC3}" srcOrd="3" destOrd="0" presId="urn:microsoft.com/office/officeart/2005/8/layout/hList1"/>
    <dgm:cxn modelId="{2227EEE9-E012-40A0-BF60-7A02365099A0}" type="presParOf" srcId="{98D924EE-8174-4C4F-8EDD-6B94724F4B15}" destId="{0ED9B312-FB7E-4F16-8EE5-2457F048B667}" srcOrd="4" destOrd="0" presId="urn:microsoft.com/office/officeart/2005/8/layout/hList1"/>
    <dgm:cxn modelId="{D5D7D5DC-5AA3-4D44-A1BA-D51DBE5486A4}" type="presParOf" srcId="{0ED9B312-FB7E-4F16-8EE5-2457F048B667}" destId="{B8D12835-0572-47F6-880B-8CB57FFA7206}" srcOrd="0" destOrd="0" presId="urn:microsoft.com/office/officeart/2005/8/layout/hList1"/>
    <dgm:cxn modelId="{B6B010F5-02AF-42C7-A408-133E1EEE01AB}" type="presParOf" srcId="{0ED9B312-FB7E-4F16-8EE5-2457F048B667}" destId="{0029D631-B194-4F9B-A4B6-D42BC2E99870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476BC-987D-4E36-8825-C342E44A42CA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</dgm:pt>
    <dgm:pt modelId="{D48A299A-BA26-40F6-A56F-F952F4F4B8B6}">
      <dgm:prSet phldrT="[Текст]" custT="1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ЛИПИДНЫЙ ОБМЕН</a:t>
          </a:r>
          <a:endParaRPr lang="ru-RU" sz="1600" dirty="0">
            <a:solidFill>
              <a:schemeClr val="bg1"/>
            </a:solidFill>
          </a:endParaRPr>
        </a:p>
      </dgm:t>
    </dgm:pt>
    <dgm:pt modelId="{BA29710E-CE77-4783-9610-985AB14C2134}" type="parTrans" cxnId="{17CF61B1-85CD-488A-A7FB-69F7AF2BDABE}">
      <dgm:prSet/>
      <dgm:spPr/>
      <dgm:t>
        <a:bodyPr/>
        <a:lstStyle/>
        <a:p>
          <a:endParaRPr lang="ru-RU"/>
        </a:p>
      </dgm:t>
    </dgm:pt>
    <dgm:pt modelId="{486DE186-425F-4065-A5AF-047A4FCB3C1B}" type="sibTrans" cxnId="{17CF61B1-85CD-488A-A7FB-69F7AF2BDABE}">
      <dgm:prSet/>
      <dgm:spPr/>
      <dgm:t>
        <a:bodyPr/>
        <a:lstStyle/>
        <a:p>
          <a:endParaRPr lang="ru-RU"/>
        </a:p>
      </dgm:t>
    </dgm:pt>
    <dgm:pt modelId="{5120F490-2379-49C8-9E2B-7CF6D0EDA7CA}">
      <dgm:prSet phldrT="[Текст]" custT="1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АДИПОКИНЫ</a:t>
          </a:r>
          <a:r>
            <a:rPr lang="ru-RU" sz="1700" dirty="0" smtClean="0">
              <a:solidFill>
                <a:schemeClr val="bg1"/>
              </a:solidFill>
            </a:rPr>
            <a:t> </a:t>
          </a:r>
          <a:endParaRPr lang="ru-RU" sz="1700" dirty="0">
            <a:solidFill>
              <a:schemeClr val="bg1"/>
            </a:solidFill>
          </a:endParaRPr>
        </a:p>
      </dgm:t>
    </dgm:pt>
    <dgm:pt modelId="{DD10285F-5958-472D-A157-31ED011C04AD}" type="parTrans" cxnId="{10279EC5-086C-4D6D-BD29-B85712A09B7E}">
      <dgm:prSet/>
      <dgm:spPr/>
      <dgm:t>
        <a:bodyPr/>
        <a:lstStyle/>
        <a:p>
          <a:endParaRPr lang="ru-RU"/>
        </a:p>
      </dgm:t>
    </dgm:pt>
    <dgm:pt modelId="{F741A8FD-2F92-4930-99E7-B318927EB449}" type="sibTrans" cxnId="{10279EC5-086C-4D6D-BD29-B85712A09B7E}">
      <dgm:prSet/>
      <dgm:spPr/>
      <dgm:t>
        <a:bodyPr/>
        <a:lstStyle/>
        <a:p>
          <a:endParaRPr lang="ru-RU"/>
        </a:p>
      </dgm:t>
    </dgm:pt>
    <dgm:pt modelId="{69199A4A-AD56-442B-8FEE-FBAE2FED974A}">
      <dgm:prSet phldrT="[Текст]" custT="1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АНДРОГЕНЫ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6B2E6C2E-1C1F-40C3-9C1B-B5339FBE301D}" type="parTrans" cxnId="{BFAE6ADE-D55A-4323-88F4-2EFFCB7B3095}">
      <dgm:prSet/>
      <dgm:spPr/>
      <dgm:t>
        <a:bodyPr/>
        <a:lstStyle/>
        <a:p>
          <a:endParaRPr lang="ru-RU"/>
        </a:p>
      </dgm:t>
    </dgm:pt>
    <dgm:pt modelId="{2F4200C0-F4BA-4508-A9C6-FFE74D477276}" type="sibTrans" cxnId="{BFAE6ADE-D55A-4323-88F4-2EFFCB7B3095}">
      <dgm:prSet/>
      <dgm:spPr/>
      <dgm:t>
        <a:bodyPr/>
        <a:lstStyle/>
        <a:p>
          <a:endParaRPr lang="ru-RU"/>
        </a:p>
      </dgm:t>
    </dgm:pt>
    <dgm:pt modelId="{FEE42996-5B05-4AEE-9929-C7A4B5D2A2E1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dirty="0" smtClean="0"/>
            <a:t>Холестерин</a:t>
          </a:r>
          <a:endParaRPr lang="ru-RU" sz="1200" dirty="0"/>
        </a:p>
      </dgm:t>
    </dgm:pt>
    <dgm:pt modelId="{59EAFB0A-47B0-493C-BB90-40F48597EE67}" type="parTrans" cxnId="{F920F670-4A93-4279-8279-40FFC58AB889}">
      <dgm:prSet/>
      <dgm:spPr/>
      <dgm:t>
        <a:bodyPr/>
        <a:lstStyle/>
        <a:p>
          <a:endParaRPr lang="ru-RU"/>
        </a:p>
      </dgm:t>
    </dgm:pt>
    <dgm:pt modelId="{9ADB54D3-50E6-4E29-A668-CFEB0B7D9788}" type="sibTrans" cxnId="{F920F670-4A93-4279-8279-40FFC58AB889}">
      <dgm:prSet/>
      <dgm:spPr/>
      <dgm:t>
        <a:bodyPr/>
        <a:lstStyle/>
        <a:p>
          <a:endParaRPr lang="ru-RU"/>
        </a:p>
      </dgm:t>
    </dgm:pt>
    <dgm:pt modelId="{A9B2CDFE-7D5C-4295-B0BD-B0F8A6725BC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smtClean="0"/>
            <a:t>ХС-ЛПНП</a:t>
          </a:r>
          <a:endParaRPr lang="ru-RU" sz="1200" dirty="0"/>
        </a:p>
      </dgm:t>
    </dgm:pt>
    <dgm:pt modelId="{7C6C1B89-520F-4736-AF9F-CC6B52BA5314}" type="parTrans" cxnId="{0C3EAC0C-501E-45EA-B2FA-6647FEAFACC2}">
      <dgm:prSet/>
      <dgm:spPr/>
      <dgm:t>
        <a:bodyPr/>
        <a:lstStyle/>
        <a:p>
          <a:endParaRPr lang="ru-RU"/>
        </a:p>
      </dgm:t>
    </dgm:pt>
    <dgm:pt modelId="{419A4B4A-72B3-4181-B8AB-85685C821961}" type="sibTrans" cxnId="{0C3EAC0C-501E-45EA-B2FA-6647FEAFACC2}">
      <dgm:prSet/>
      <dgm:spPr/>
      <dgm:t>
        <a:bodyPr/>
        <a:lstStyle/>
        <a:p>
          <a:endParaRPr lang="ru-RU"/>
        </a:p>
      </dgm:t>
    </dgm:pt>
    <dgm:pt modelId="{82B614D4-FF9E-4D1B-93A9-31006958831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ХС-ЛПВП</a:t>
          </a:r>
          <a:endParaRPr lang="ru-RU" sz="1200" dirty="0"/>
        </a:p>
      </dgm:t>
    </dgm:pt>
    <dgm:pt modelId="{1FA53BD3-B124-4B56-8AE8-117E78998E03}" type="parTrans" cxnId="{E3A299BB-3E5E-448E-9283-83C0790B94F2}">
      <dgm:prSet/>
      <dgm:spPr/>
      <dgm:t>
        <a:bodyPr/>
        <a:lstStyle/>
        <a:p>
          <a:endParaRPr lang="ru-RU"/>
        </a:p>
      </dgm:t>
    </dgm:pt>
    <dgm:pt modelId="{E40E9C71-F894-402A-A7EC-2EA144599D1B}" type="sibTrans" cxnId="{E3A299BB-3E5E-448E-9283-83C0790B94F2}">
      <dgm:prSet/>
      <dgm:spPr/>
      <dgm:t>
        <a:bodyPr/>
        <a:lstStyle/>
        <a:p>
          <a:endParaRPr lang="ru-RU"/>
        </a:p>
      </dgm:t>
    </dgm:pt>
    <dgm:pt modelId="{1EB6B4D5-7314-4954-8BD0-8CB575A085DA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smtClean="0"/>
            <a:t>Триглицериды</a:t>
          </a:r>
          <a:endParaRPr lang="ru-RU" sz="1200" dirty="0"/>
        </a:p>
      </dgm:t>
    </dgm:pt>
    <dgm:pt modelId="{514A9F79-AEBB-4647-B4EA-EE3E1F6A3E0F}" type="parTrans" cxnId="{25C678A3-881C-4405-B002-685A89655F33}">
      <dgm:prSet/>
      <dgm:spPr/>
      <dgm:t>
        <a:bodyPr/>
        <a:lstStyle/>
        <a:p>
          <a:endParaRPr lang="ru-RU"/>
        </a:p>
      </dgm:t>
    </dgm:pt>
    <dgm:pt modelId="{4BB52C96-09F4-4A9A-B2B0-65ED644EC076}" type="sibTrans" cxnId="{25C678A3-881C-4405-B002-685A89655F33}">
      <dgm:prSet/>
      <dgm:spPr/>
      <dgm:t>
        <a:bodyPr/>
        <a:lstStyle/>
        <a:p>
          <a:endParaRPr lang="ru-RU"/>
        </a:p>
      </dgm:t>
    </dgm:pt>
    <dgm:pt modelId="{5D1F6A28-8E93-4CCF-BF2F-7EE9BD09273B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smtClean="0"/>
            <a:t>Индекс атерогенности</a:t>
          </a:r>
          <a:endParaRPr lang="ru-RU" sz="1200" dirty="0"/>
        </a:p>
      </dgm:t>
    </dgm:pt>
    <dgm:pt modelId="{949E9926-944F-469C-8882-84819C175FDE}" type="parTrans" cxnId="{62793DF5-982A-4D20-922A-FD0DD784CB25}">
      <dgm:prSet/>
      <dgm:spPr/>
      <dgm:t>
        <a:bodyPr/>
        <a:lstStyle/>
        <a:p>
          <a:endParaRPr lang="ru-RU"/>
        </a:p>
      </dgm:t>
    </dgm:pt>
    <dgm:pt modelId="{3EC0224A-004A-411E-96A4-0A80F873F5A5}" type="sibTrans" cxnId="{62793DF5-982A-4D20-922A-FD0DD784CB25}">
      <dgm:prSet/>
      <dgm:spPr/>
      <dgm:t>
        <a:bodyPr/>
        <a:lstStyle/>
        <a:p>
          <a:endParaRPr lang="ru-RU"/>
        </a:p>
      </dgm:t>
    </dgm:pt>
    <dgm:pt modelId="{B74C9034-6259-4750-8DA5-E70D56746213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dirty="0" smtClean="0"/>
            <a:t>Лептин</a:t>
          </a:r>
          <a:endParaRPr lang="ru-RU" sz="1400" dirty="0"/>
        </a:p>
      </dgm:t>
    </dgm:pt>
    <dgm:pt modelId="{45FCC2AD-CD77-45ED-B3D9-783D17889E19}" type="parTrans" cxnId="{CCC1415F-C9F7-47E9-9C11-A5A76D710DE1}">
      <dgm:prSet/>
      <dgm:spPr/>
      <dgm:t>
        <a:bodyPr/>
        <a:lstStyle/>
        <a:p>
          <a:endParaRPr lang="ru-RU"/>
        </a:p>
      </dgm:t>
    </dgm:pt>
    <dgm:pt modelId="{D7240847-17E0-41B6-96FC-4D2772122808}" type="sibTrans" cxnId="{CCC1415F-C9F7-47E9-9C11-A5A76D710DE1}">
      <dgm:prSet/>
      <dgm:spPr/>
      <dgm:t>
        <a:bodyPr/>
        <a:lstStyle/>
        <a:p>
          <a:endParaRPr lang="ru-RU"/>
        </a:p>
      </dgm:t>
    </dgm:pt>
    <dgm:pt modelId="{C8B3C84C-34E1-4D54-BCB8-E55C0E82502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dirty="0" smtClean="0"/>
            <a:t>Адипонектин </a:t>
          </a:r>
          <a:endParaRPr lang="ru-RU" sz="1400" dirty="0"/>
        </a:p>
      </dgm:t>
    </dgm:pt>
    <dgm:pt modelId="{15D1CE1D-3844-4B06-ABA6-E21C8B26E3A8}" type="parTrans" cxnId="{C71B3D7B-F3AD-44F4-B1C5-5CAE5E47DB43}">
      <dgm:prSet/>
      <dgm:spPr/>
      <dgm:t>
        <a:bodyPr/>
        <a:lstStyle/>
        <a:p>
          <a:endParaRPr lang="ru-RU"/>
        </a:p>
      </dgm:t>
    </dgm:pt>
    <dgm:pt modelId="{1816DD0D-7AB9-48EA-80F5-02611FEA1336}" type="sibTrans" cxnId="{C71B3D7B-F3AD-44F4-B1C5-5CAE5E47DB43}">
      <dgm:prSet/>
      <dgm:spPr/>
      <dgm:t>
        <a:bodyPr/>
        <a:lstStyle/>
        <a:p>
          <a:endParaRPr lang="ru-RU"/>
        </a:p>
      </dgm:t>
    </dgm:pt>
    <dgm:pt modelId="{174CE9C8-E174-4BB0-9314-861B944DCD7E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Тестостерон общий</a:t>
          </a:r>
          <a:endParaRPr lang="ru-RU" sz="1200" dirty="0"/>
        </a:p>
      </dgm:t>
    </dgm:pt>
    <dgm:pt modelId="{9E44479F-F07A-4A8D-A7B5-7251B7A9E41C}" type="parTrans" cxnId="{FF5373AA-47D2-4955-AC84-5D87043F2853}">
      <dgm:prSet/>
      <dgm:spPr/>
      <dgm:t>
        <a:bodyPr/>
        <a:lstStyle/>
        <a:p>
          <a:endParaRPr lang="ru-RU"/>
        </a:p>
      </dgm:t>
    </dgm:pt>
    <dgm:pt modelId="{ACFE0D3B-E9D0-4BDC-A350-8247975D39B5}" type="sibTrans" cxnId="{FF5373AA-47D2-4955-AC84-5D87043F2853}">
      <dgm:prSet/>
      <dgm:spPr/>
      <dgm:t>
        <a:bodyPr/>
        <a:lstStyle/>
        <a:p>
          <a:endParaRPr lang="ru-RU"/>
        </a:p>
      </dgm:t>
    </dgm:pt>
    <dgm:pt modelId="{2B4FD363-7634-4F23-8101-F9BC47E6DD70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dirty="0" smtClean="0"/>
            <a:t>Тестостерон свободный</a:t>
          </a:r>
          <a:endParaRPr lang="ru-RU" sz="1200" dirty="0"/>
        </a:p>
      </dgm:t>
    </dgm:pt>
    <dgm:pt modelId="{CEFA0C09-F8AA-43A7-95FF-9A4AF5630702}" type="parTrans" cxnId="{A39FA9B9-7B6C-4B28-B0FA-7F06466D34B5}">
      <dgm:prSet/>
      <dgm:spPr/>
      <dgm:t>
        <a:bodyPr/>
        <a:lstStyle/>
        <a:p>
          <a:endParaRPr lang="ru-RU"/>
        </a:p>
      </dgm:t>
    </dgm:pt>
    <dgm:pt modelId="{B29E0CF6-7BEF-4DFE-A596-EE1208E11F22}" type="sibTrans" cxnId="{A39FA9B9-7B6C-4B28-B0FA-7F06466D34B5}">
      <dgm:prSet/>
      <dgm:spPr/>
      <dgm:t>
        <a:bodyPr/>
        <a:lstStyle/>
        <a:p>
          <a:endParaRPr lang="ru-RU"/>
        </a:p>
      </dgm:t>
    </dgm:pt>
    <dgm:pt modelId="{984758DE-3BD5-4A58-B638-ACD4DA6F8601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dirty="0" smtClean="0"/>
            <a:t>Глобулин, связывающий половые гормоны</a:t>
          </a:r>
        </a:p>
      </dgm:t>
    </dgm:pt>
    <dgm:pt modelId="{A08BEB29-95CA-4D1B-BDD9-3AB1B556F1EA}" type="parTrans" cxnId="{80326F86-0CB9-42C9-B44D-A42B8C040250}">
      <dgm:prSet/>
      <dgm:spPr/>
      <dgm:t>
        <a:bodyPr/>
        <a:lstStyle/>
        <a:p>
          <a:endParaRPr lang="ru-RU"/>
        </a:p>
      </dgm:t>
    </dgm:pt>
    <dgm:pt modelId="{F7A0D152-D74F-46D5-BCFD-D4846D98819B}" type="sibTrans" cxnId="{80326F86-0CB9-42C9-B44D-A42B8C040250}">
      <dgm:prSet/>
      <dgm:spPr/>
      <dgm:t>
        <a:bodyPr/>
        <a:lstStyle/>
        <a:p>
          <a:endParaRPr lang="ru-RU"/>
        </a:p>
      </dgm:t>
    </dgm:pt>
    <dgm:pt modelId="{94AB3636-582F-4674-9311-251CEE1D55C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smtClean="0">
              <a:effectLst/>
            </a:rPr>
            <a:t>Адипонектин / лептин</a:t>
          </a:r>
          <a:endParaRPr lang="ru-RU" sz="1400" dirty="0"/>
        </a:p>
      </dgm:t>
    </dgm:pt>
    <dgm:pt modelId="{21EBD00B-4C5A-4CC3-8989-2E609DFCCBB9}" type="parTrans" cxnId="{784CD408-10D7-4830-9189-DEDDA5965BC4}">
      <dgm:prSet/>
      <dgm:spPr/>
      <dgm:t>
        <a:bodyPr/>
        <a:lstStyle/>
        <a:p>
          <a:endParaRPr lang="ru-RU"/>
        </a:p>
      </dgm:t>
    </dgm:pt>
    <dgm:pt modelId="{E1BB9901-76C9-4A29-A552-FA607AB9E961}" type="sibTrans" cxnId="{784CD408-10D7-4830-9189-DEDDA5965BC4}">
      <dgm:prSet/>
      <dgm:spPr/>
      <dgm:t>
        <a:bodyPr/>
        <a:lstStyle/>
        <a:p>
          <a:endParaRPr lang="ru-RU"/>
        </a:p>
      </dgm:t>
    </dgm:pt>
    <dgm:pt modelId="{19A3BA73-B5DA-4899-A090-182C51B3E09C}" type="pres">
      <dgm:prSet presAssocID="{5DD476BC-987D-4E36-8825-C342E44A42CA}" presName="theList" presStyleCnt="0">
        <dgm:presLayoutVars>
          <dgm:dir/>
          <dgm:animLvl val="lvl"/>
          <dgm:resizeHandles val="exact"/>
        </dgm:presLayoutVars>
      </dgm:prSet>
      <dgm:spPr/>
    </dgm:pt>
    <dgm:pt modelId="{CA0E241F-3F50-463A-8938-8FD4070D94B2}" type="pres">
      <dgm:prSet presAssocID="{D48A299A-BA26-40F6-A56F-F952F4F4B8B6}" presName="compNode" presStyleCnt="0"/>
      <dgm:spPr/>
    </dgm:pt>
    <dgm:pt modelId="{14E097C5-EF43-4E61-A6EA-87BE6B484120}" type="pres">
      <dgm:prSet presAssocID="{D48A299A-BA26-40F6-A56F-F952F4F4B8B6}" presName="aNode" presStyleLbl="bgShp" presStyleIdx="0" presStyleCnt="3"/>
      <dgm:spPr/>
      <dgm:t>
        <a:bodyPr/>
        <a:lstStyle/>
        <a:p>
          <a:endParaRPr lang="ru-RU"/>
        </a:p>
      </dgm:t>
    </dgm:pt>
    <dgm:pt modelId="{F9806A07-2D74-4939-81F0-5E9D91486C86}" type="pres">
      <dgm:prSet presAssocID="{D48A299A-BA26-40F6-A56F-F952F4F4B8B6}" presName="textNode" presStyleLbl="bgShp" presStyleIdx="0" presStyleCnt="3"/>
      <dgm:spPr/>
      <dgm:t>
        <a:bodyPr/>
        <a:lstStyle/>
        <a:p>
          <a:endParaRPr lang="ru-RU"/>
        </a:p>
      </dgm:t>
    </dgm:pt>
    <dgm:pt modelId="{922F0A4D-A6F6-4E7D-AF13-027A069B13B5}" type="pres">
      <dgm:prSet presAssocID="{D48A299A-BA26-40F6-A56F-F952F4F4B8B6}" presName="compChildNode" presStyleCnt="0"/>
      <dgm:spPr/>
    </dgm:pt>
    <dgm:pt modelId="{98EBACF5-0F73-4CA8-BDE0-E337D4930749}" type="pres">
      <dgm:prSet presAssocID="{D48A299A-BA26-40F6-A56F-F952F4F4B8B6}" presName="theInnerList" presStyleCnt="0"/>
      <dgm:spPr/>
    </dgm:pt>
    <dgm:pt modelId="{2154463E-8BA4-4E99-A995-7B06C4381146}" type="pres">
      <dgm:prSet presAssocID="{FEE42996-5B05-4AEE-9929-C7A4B5D2A2E1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6205-461D-4E37-AA45-01819A91D9A6}" type="pres">
      <dgm:prSet presAssocID="{FEE42996-5B05-4AEE-9929-C7A4B5D2A2E1}" presName="aSpace2" presStyleCnt="0"/>
      <dgm:spPr/>
    </dgm:pt>
    <dgm:pt modelId="{9D6908AD-BE06-4C9C-8274-B55920F67055}" type="pres">
      <dgm:prSet presAssocID="{A9B2CDFE-7D5C-4295-B0BD-B0F8A6725BC3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F3C76-DC5C-4633-9A42-55F5C10675C9}" type="pres">
      <dgm:prSet presAssocID="{A9B2CDFE-7D5C-4295-B0BD-B0F8A6725BC3}" presName="aSpace2" presStyleCnt="0"/>
      <dgm:spPr/>
    </dgm:pt>
    <dgm:pt modelId="{274BCF83-043A-4B6C-BAEF-BED90A7831E5}" type="pres">
      <dgm:prSet presAssocID="{82B614D4-FF9E-4D1B-93A9-31006958831F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D7EF2-3CB8-4A94-B151-66BC06CEC6ED}" type="pres">
      <dgm:prSet presAssocID="{82B614D4-FF9E-4D1B-93A9-31006958831F}" presName="aSpace2" presStyleCnt="0"/>
      <dgm:spPr/>
    </dgm:pt>
    <dgm:pt modelId="{61187602-A0B1-4A6B-A4A7-7111DB916709}" type="pres">
      <dgm:prSet presAssocID="{1EB6B4D5-7314-4954-8BD0-8CB575A085DA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1E5A-E2B6-4115-8AE6-FD791B9F58CD}" type="pres">
      <dgm:prSet presAssocID="{1EB6B4D5-7314-4954-8BD0-8CB575A085DA}" presName="aSpace2" presStyleCnt="0"/>
      <dgm:spPr/>
    </dgm:pt>
    <dgm:pt modelId="{96FC058F-A978-44EB-998C-ABA268A5C9AB}" type="pres">
      <dgm:prSet presAssocID="{5D1F6A28-8E93-4CCF-BF2F-7EE9BD09273B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E6F0A-DB80-4CB4-9483-CEB8D2CC37CC}" type="pres">
      <dgm:prSet presAssocID="{D48A299A-BA26-40F6-A56F-F952F4F4B8B6}" presName="aSpace" presStyleCnt="0"/>
      <dgm:spPr/>
    </dgm:pt>
    <dgm:pt modelId="{808E1939-821F-4A08-A466-DFD2C3F70A80}" type="pres">
      <dgm:prSet presAssocID="{5120F490-2379-49C8-9E2B-7CF6D0EDA7CA}" presName="compNode" presStyleCnt="0"/>
      <dgm:spPr/>
    </dgm:pt>
    <dgm:pt modelId="{5CB404A2-83F4-4FEE-87EF-3613FF2E317A}" type="pres">
      <dgm:prSet presAssocID="{5120F490-2379-49C8-9E2B-7CF6D0EDA7CA}" presName="aNode" presStyleLbl="bgShp" presStyleIdx="1" presStyleCnt="3"/>
      <dgm:spPr/>
      <dgm:t>
        <a:bodyPr/>
        <a:lstStyle/>
        <a:p>
          <a:endParaRPr lang="ru-RU"/>
        </a:p>
      </dgm:t>
    </dgm:pt>
    <dgm:pt modelId="{E15479D1-F8CD-4415-8BA7-21027CF79165}" type="pres">
      <dgm:prSet presAssocID="{5120F490-2379-49C8-9E2B-7CF6D0EDA7CA}" presName="textNode" presStyleLbl="bgShp" presStyleIdx="1" presStyleCnt="3"/>
      <dgm:spPr/>
      <dgm:t>
        <a:bodyPr/>
        <a:lstStyle/>
        <a:p>
          <a:endParaRPr lang="ru-RU"/>
        </a:p>
      </dgm:t>
    </dgm:pt>
    <dgm:pt modelId="{3AC10535-753E-48D4-97A7-DBB4B6F40E7B}" type="pres">
      <dgm:prSet presAssocID="{5120F490-2379-49C8-9E2B-7CF6D0EDA7CA}" presName="compChildNode" presStyleCnt="0"/>
      <dgm:spPr/>
    </dgm:pt>
    <dgm:pt modelId="{D1684304-E4E8-4C2D-BC44-B39479E895AB}" type="pres">
      <dgm:prSet presAssocID="{5120F490-2379-49C8-9E2B-7CF6D0EDA7CA}" presName="theInnerList" presStyleCnt="0"/>
      <dgm:spPr/>
    </dgm:pt>
    <dgm:pt modelId="{2A69FA97-D399-4CF9-8F68-A7A546242D1C}" type="pres">
      <dgm:prSet presAssocID="{B74C9034-6259-4750-8DA5-E70D56746213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C9F97-D9D4-4347-9061-1A5675B03B5A}" type="pres">
      <dgm:prSet presAssocID="{B74C9034-6259-4750-8DA5-E70D56746213}" presName="aSpace2" presStyleCnt="0"/>
      <dgm:spPr/>
    </dgm:pt>
    <dgm:pt modelId="{EB0B759D-C586-47B6-8A52-4A3C7F1F1DD7}" type="pres">
      <dgm:prSet presAssocID="{C8B3C84C-34E1-4D54-BCB8-E55C0E825026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B4754-ED60-4928-A69F-5357F78E9AE8}" type="pres">
      <dgm:prSet presAssocID="{C8B3C84C-34E1-4D54-BCB8-E55C0E825026}" presName="aSpace2" presStyleCnt="0"/>
      <dgm:spPr/>
    </dgm:pt>
    <dgm:pt modelId="{ACF3DB1B-9912-4B03-B747-49B23700659B}" type="pres">
      <dgm:prSet presAssocID="{94AB3636-582F-4674-9311-251CEE1D55C6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0DCD-8C97-4C7D-BC56-46AA8E8C84F4}" type="pres">
      <dgm:prSet presAssocID="{5120F490-2379-49C8-9E2B-7CF6D0EDA7CA}" presName="aSpace" presStyleCnt="0"/>
      <dgm:spPr/>
    </dgm:pt>
    <dgm:pt modelId="{0005DEA2-61BE-4B12-9DEA-22BFF86D4AC3}" type="pres">
      <dgm:prSet presAssocID="{69199A4A-AD56-442B-8FEE-FBAE2FED974A}" presName="compNode" presStyleCnt="0"/>
      <dgm:spPr/>
    </dgm:pt>
    <dgm:pt modelId="{71A1A98E-8CB9-459A-9415-8A2B8147F93B}" type="pres">
      <dgm:prSet presAssocID="{69199A4A-AD56-442B-8FEE-FBAE2FED974A}" presName="aNode" presStyleLbl="bgShp" presStyleIdx="2" presStyleCnt="3" custScaleY="99254"/>
      <dgm:spPr/>
      <dgm:t>
        <a:bodyPr/>
        <a:lstStyle/>
        <a:p>
          <a:endParaRPr lang="ru-RU"/>
        </a:p>
      </dgm:t>
    </dgm:pt>
    <dgm:pt modelId="{4ABAB0E5-2B01-40E4-849E-05D066EF7DFF}" type="pres">
      <dgm:prSet presAssocID="{69199A4A-AD56-442B-8FEE-FBAE2FED974A}" presName="textNode" presStyleLbl="bgShp" presStyleIdx="2" presStyleCnt="3"/>
      <dgm:spPr/>
      <dgm:t>
        <a:bodyPr/>
        <a:lstStyle/>
        <a:p>
          <a:endParaRPr lang="ru-RU"/>
        </a:p>
      </dgm:t>
    </dgm:pt>
    <dgm:pt modelId="{AC7AB829-6705-4AED-A1AE-6F1FC0BA83B7}" type="pres">
      <dgm:prSet presAssocID="{69199A4A-AD56-442B-8FEE-FBAE2FED974A}" presName="compChildNode" presStyleCnt="0"/>
      <dgm:spPr/>
    </dgm:pt>
    <dgm:pt modelId="{0DFC8518-93C0-4317-9E9D-8C1C63E1A80A}" type="pres">
      <dgm:prSet presAssocID="{69199A4A-AD56-442B-8FEE-FBAE2FED974A}" presName="theInnerList" presStyleCnt="0"/>
      <dgm:spPr/>
    </dgm:pt>
    <dgm:pt modelId="{1A5C519B-DDB5-4A19-8CBE-A4145DBE6CE4}" type="pres">
      <dgm:prSet presAssocID="{174CE9C8-E174-4BB0-9314-861B944DCD7E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F9C3B-734E-4CE3-90A7-B75AC9E9B339}" type="pres">
      <dgm:prSet presAssocID="{174CE9C8-E174-4BB0-9314-861B944DCD7E}" presName="aSpace2" presStyleCnt="0"/>
      <dgm:spPr/>
    </dgm:pt>
    <dgm:pt modelId="{DBDF6FCA-A359-43A1-9AD1-DDFC88C89BF7}" type="pres">
      <dgm:prSet presAssocID="{2B4FD363-7634-4F23-8101-F9BC47E6DD70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24E8C-46CB-4E53-A3EB-2A0000250B98}" type="pres">
      <dgm:prSet presAssocID="{2B4FD363-7634-4F23-8101-F9BC47E6DD70}" presName="aSpace2" presStyleCnt="0"/>
      <dgm:spPr/>
    </dgm:pt>
    <dgm:pt modelId="{F1C563B8-716A-47B8-A840-9409E129A160}" type="pres">
      <dgm:prSet presAssocID="{984758DE-3BD5-4A58-B638-ACD4DA6F8601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B3D7B-F3AD-44F4-B1C5-5CAE5E47DB43}" srcId="{5120F490-2379-49C8-9E2B-7CF6D0EDA7CA}" destId="{C8B3C84C-34E1-4D54-BCB8-E55C0E825026}" srcOrd="1" destOrd="0" parTransId="{15D1CE1D-3844-4B06-ABA6-E21C8B26E3A8}" sibTransId="{1816DD0D-7AB9-48EA-80F5-02611FEA1336}"/>
    <dgm:cxn modelId="{25C678A3-881C-4405-B002-685A89655F33}" srcId="{D48A299A-BA26-40F6-A56F-F952F4F4B8B6}" destId="{1EB6B4D5-7314-4954-8BD0-8CB575A085DA}" srcOrd="3" destOrd="0" parTransId="{514A9F79-AEBB-4647-B4EA-EE3E1F6A3E0F}" sibTransId="{4BB52C96-09F4-4A9A-B2B0-65ED644EC076}"/>
    <dgm:cxn modelId="{CCC1415F-C9F7-47E9-9C11-A5A76D710DE1}" srcId="{5120F490-2379-49C8-9E2B-7CF6D0EDA7CA}" destId="{B74C9034-6259-4750-8DA5-E70D56746213}" srcOrd="0" destOrd="0" parTransId="{45FCC2AD-CD77-45ED-B3D9-783D17889E19}" sibTransId="{D7240847-17E0-41B6-96FC-4D2772122808}"/>
    <dgm:cxn modelId="{0DCB35F7-22D8-47EB-801A-8ED0E45CBE83}" type="presOf" srcId="{82B614D4-FF9E-4D1B-93A9-31006958831F}" destId="{274BCF83-043A-4B6C-BAEF-BED90A7831E5}" srcOrd="0" destOrd="0" presId="urn:microsoft.com/office/officeart/2005/8/layout/lProcess2"/>
    <dgm:cxn modelId="{1F7FE3A8-9FA3-4542-9333-3063FB350104}" type="presOf" srcId="{C8B3C84C-34E1-4D54-BCB8-E55C0E825026}" destId="{EB0B759D-C586-47B6-8A52-4A3C7F1F1DD7}" srcOrd="0" destOrd="0" presId="urn:microsoft.com/office/officeart/2005/8/layout/lProcess2"/>
    <dgm:cxn modelId="{573C6D31-054C-4A53-8712-A7156B8AD8B8}" type="presOf" srcId="{69199A4A-AD56-442B-8FEE-FBAE2FED974A}" destId="{4ABAB0E5-2B01-40E4-849E-05D066EF7DFF}" srcOrd="1" destOrd="0" presId="urn:microsoft.com/office/officeart/2005/8/layout/lProcess2"/>
    <dgm:cxn modelId="{FDF9BFED-5A04-44AE-9721-EFF99146DB70}" type="presOf" srcId="{94AB3636-582F-4674-9311-251CEE1D55C6}" destId="{ACF3DB1B-9912-4B03-B747-49B23700659B}" srcOrd="0" destOrd="0" presId="urn:microsoft.com/office/officeart/2005/8/layout/lProcess2"/>
    <dgm:cxn modelId="{A80E68A5-B775-43F5-B19E-823545CD90E6}" type="presOf" srcId="{2B4FD363-7634-4F23-8101-F9BC47E6DD70}" destId="{DBDF6FCA-A359-43A1-9AD1-DDFC88C89BF7}" srcOrd="0" destOrd="0" presId="urn:microsoft.com/office/officeart/2005/8/layout/lProcess2"/>
    <dgm:cxn modelId="{201A50E2-22C8-4724-AF7D-25B2A8048E8F}" type="presOf" srcId="{984758DE-3BD5-4A58-B638-ACD4DA6F8601}" destId="{F1C563B8-716A-47B8-A840-9409E129A160}" srcOrd="0" destOrd="0" presId="urn:microsoft.com/office/officeart/2005/8/layout/lProcess2"/>
    <dgm:cxn modelId="{62793DF5-982A-4D20-922A-FD0DD784CB25}" srcId="{D48A299A-BA26-40F6-A56F-F952F4F4B8B6}" destId="{5D1F6A28-8E93-4CCF-BF2F-7EE9BD09273B}" srcOrd="4" destOrd="0" parTransId="{949E9926-944F-469C-8882-84819C175FDE}" sibTransId="{3EC0224A-004A-411E-96A4-0A80F873F5A5}"/>
    <dgm:cxn modelId="{A39FA9B9-7B6C-4B28-B0FA-7F06466D34B5}" srcId="{69199A4A-AD56-442B-8FEE-FBAE2FED974A}" destId="{2B4FD363-7634-4F23-8101-F9BC47E6DD70}" srcOrd="1" destOrd="0" parTransId="{CEFA0C09-F8AA-43A7-95FF-9A4AF5630702}" sibTransId="{B29E0CF6-7BEF-4DFE-A596-EE1208E11F22}"/>
    <dgm:cxn modelId="{594D4305-ED6B-4C3B-8B71-12C76F6F3EDB}" type="presOf" srcId="{D48A299A-BA26-40F6-A56F-F952F4F4B8B6}" destId="{F9806A07-2D74-4939-81F0-5E9D91486C86}" srcOrd="1" destOrd="0" presId="urn:microsoft.com/office/officeart/2005/8/layout/lProcess2"/>
    <dgm:cxn modelId="{10279EC5-086C-4D6D-BD29-B85712A09B7E}" srcId="{5DD476BC-987D-4E36-8825-C342E44A42CA}" destId="{5120F490-2379-49C8-9E2B-7CF6D0EDA7CA}" srcOrd="1" destOrd="0" parTransId="{DD10285F-5958-472D-A157-31ED011C04AD}" sibTransId="{F741A8FD-2F92-4930-99E7-B318927EB449}"/>
    <dgm:cxn modelId="{63FA2E12-76B7-4321-B53B-F67A6D8B7B87}" type="presOf" srcId="{A9B2CDFE-7D5C-4295-B0BD-B0F8A6725BC3}" destId="{9D6908AD-BE06-4C9C-8274-B55920F67055}" srcOrd="0" destOrd="0" presId="urn:microsoft.com/office/officeart/2005/8/layout/lProcess2"/>
    <dgm:cxn modelId="{706EBFD7-B287-404C-AE53-D3DD4E16CA89}" type="presOf" srcId="{B74C9034-6259-4750-8DA5-E70D56746213}" destId="{2A69FA97-D399-4CF9-8F68-A7A546242D1C}" srcOrd="0" destOrd="0" presId="urn:microsoft.com/office/officeart/2005/8/layout/lProcess2"/>
    <dgm:cxn modelId="{F920F670-4A93-4279-8279-40FFC58AB889}" srcId="{D48A299A-BA26-40F6-A56F-F952F4F4B8B6}" destId="{FEE42996-5B05-4AEE-9929-C7A4B5D2A2E1}" srcOrd="0" destOrd="0" parTransId="{59EAFB0A-47B0-493C-BB90-40F48597EE67}" sibTransId="{9ADB54D3-50E6-4E29-A668-CFEB0B7D9788}"/>
    <dgm:cxn modelId="{91C213EB-40ED-4865-8739-7B35514074FF}" type="presOf" srcId="{174CE9C8-E174-4BB0-9314-861B944DCD7E}" destId="{1A5C519B-DDB5-4A19-8CBE-A4145DBE6CE4}" srcOrd="0" destOrd="0" presId="urn:microsoft.com/office/officeart/2005/8/layout/lProcess2"/>
    <dgm:cxn modelId="{784CD408-10D7-4830-9189-DEDDA5965BC4}" srcId="{5120F490-2379-49C8-9E2B-7CF6D0EDA7CA}" destId="{94AB3636-582F-4674-9311-251CEE1D55C6}" srcOrd="2" destOrd="0" parTransId="{21EBD00B-4C5A-4CC3-8989-2E609DFCCBB9}" sibTransId="{E1BB9901-76C9-4A29-A552-FA607AB9E961}"/>
    <dgm:cxn modelId="{F387F19C-970A-4E8A-9BCC-C216B8AA0234}" type="presOf" srcId="{5120F490-2379-49C8-9E2B-7CF6D0EDA7CA}" destId="{5CB404A2-83F4-4FEE-87EF-3613FF2E317A}" srcOrd="0" destOrd="0" presId="urn:microsoft.com/office/officeart/2005/8/layout/lProcess2"/>
    <dgm:cxn modelId="{D46FC0E5-C69F-4119-947C-B8061D57C20E}" type="presOf" srcId="{1EB6B4D5-7314-4954-8BD0-8CB575A085DA}" destId="{61187602-A0B1-4A6B-A4A7-7111DB916709}" srcOrd="0" destOrd="0" presId="urn:microsoft.com/office/officeart/2005/8/layout/lProcess2"/>
    <dgm:cxn modelId="{15E2A3EC-F175-4AF7-AEE7-CFB065F85A06}" type="presOf" srcId="{69199A4A-AD56-442B-8FEE-FBAE2FED974A}" destId="{71A1A98E-8CB9-459A-9415-8A2B8147F93B}" srcOrd="0" destOrd="0" presId="urn:microsoft.com/office/officeart/2005/8/layout/lProcess2"/>
    <dgm:cxn modelId="{2989D0AB-AC11-4F87-B70D-5ED66EA1E6B8}" type="presOf" srcId="{5D1F6A28-8E93-4CCF-BF2F-7EE9BD09273B}" destId="{96FC058F-A978-44EB-998C-ABA268A5C9AB}" srcOrd="0" destOrd="0" presId="urn:microsoft.com/office/officeart/2005/8/layout/lProcess2"/>
    <dgm:cxn modelId="{0C3EAC0C-501E-45EA-B2FA-6647FEAFACC2}" srcId="{D48A299A-BA26-40F6-A56F-F952F4F4B8B6}" destId="{A9B2CDFE-7D5C-4295-B0BD-B0F8A6725BC3}" srcOrd="1" destOrd="0" parTransId="{7C6C1B89-520F-4736-AF9F-CC6B52BA5314}" sibTransId="{419A4B4A-72B3-4181-B8AB-85685C821961}"/>
    <dgm:cxn modelId="{80326F86-0CB9-42C9-B44D-A42B8C040250}" srcId="{69199A4A-AD56-442B-8FEE-FBAE2FED974A}" destId="{984758DE-3BD5-4A58-B638-ACD4DA6F8601}" srcOrd="2" destOrd="0" parTransId="{A08BEB29-95CA-4D1B-BDD9-3AB1B556F1EA}" sibTransId="{F7A0D152-D74F-46D5-BCFD-D4846D98819B}"/>
    <dgm:cxn modelId="{FC3CB712-D537-482C-87AA-DE5719D59021}" type="presOf" srcId="{FEE42996-5B05-4AEE-9929-C7A4B5D2A2E1}" destId="{2154463E-8BA4-4E99-A995-7B06C4381146}" srcOrd="0" destOrd="0" presId="urn:microsoft.com/office/officeart/2005/8/layout/lProcess2"/>
    <dgm:cxn modelId="{17CF61B1-85CD-488A-A7FB-69F7AF2BDABE}" srcId="{5DD476BC-987D-4E36-8825-C342E44A42CA}" destId="{D48A299A-BA26-40F6-A56F-F952F4F4B8B6}" srcOrd="0" destOrd="0" parTransId="{BA29710E-CE77-4783-9610-985AB14C2134}" sibTransId="{486DE186-425F-4065-A5AF-047A4FCB3C1B}"/>
    <dgm:cxn modelId="{BFAE6ADE-D55A-4323-88F4-2EFFCB7B3095}" srcId="{5DD476BC-987D-4E36-8825-C342E44A42CA}" destId="{69199A4A-AD56-442B-8FEE-FBAE2FED974A}" srcOrd="2" destOrd="0" parTransId="{6B2E6C2E-1C1F-40C3-9C1B-B5339FBE301D}" sibTransId="{2F4200C0-F4BA-4508-A9C6-FFE74D477276}"/>
    <dgm:cxn modelId="{00EC358D-5892-4CD6-8026-E72D3250A013}" type="presOf" srcId="{5120F490-2379-49C8-9E2B-7CF6D0EDA7CA}" destId="{E15479D1-F8CD-4415-8BA7-21027CF79165}" srcOrd="1" destOrd="0" presId="urn:microsoft.com/office/officeart/2005/8/layout/lProcess2"/>
    <dgm:cxn modelId="{E3A299BB-3E5E-448E-9283-83C0790B94F2}" srcId="{D48A299A-BA26-40F6-A56F-F952F4F4B8B6}" destId="{82B614D4-FF9E-4D1B-93A9-31006958831F}" srcOrd="2" destOrd="0" parTransId="{1FA53BD3-B124-4B56-8AE8-117E78998E03}" sibTransId="{E40E9C71-F894-402A-A7EC-2EA144599D1B}"/>
    <dgm:cxn modelId="{B263D4FD-33D7-4F7C-B1D1-F585091C3A62}" type="presOf" srcId="{D48A299A-BA26-40F6-A56F-F952F4F4B8B6}" destId="{14E097C5-EF43-4E61-A6EA-87BE6B484120}" srcOrd="0" destOrd="0" presId="urn:microsoft.com/office/officeart/2005/8/layout/lProcess2"/>
    <dgm:cxn modelId="{FF5373AA-47D2-4955-AC84-5D87043F2853}" srcId="{69199A4A-AD56-442B-8FEE-FBAE2FED974A}" destId="{174CE9C8-E174-4BB0-9314-861B944DCD7E}" srcOrd="0" destOrd="0" parTransId="{9E44479F-F07A-4A8D-A7B5-7251B7A9E41C}" sibTransId="{ACFE0D3B-E9D0-4BDC-A350-8247975D39B5}"/>
    <dgm:cxn modelId="{13A21C2D-61F3-483F-8BA9-4F6CE3AE7D30}" type="presOf" srcId="{5DD476BC-987D-4E36-8825-C342E44A42CA}" destId="{19A3BA73-B5DA-4899-A090-182C51B3E09C}" srcOrd="0" destOrd="0" presId="urn:microsoft.com/office/officeart/2005/8/layout/lProcess2"/>
    <dgm:cxn modelId="{01BAFA47-00BF-447E-A2E6-C619DAB8FCE2}" type="presParOf" srcId="{19A3BA73-B5DA-4899-A090-182C51B3E09C}" destId="{CA0E241F-3F50-463A-8938-8FD4070D94B2}" srcOrd="0" destOrd="0" presId="urn:microsoft.com/office/officeart/2005/8/layout/lProcess2"/>
    <dgm:cxn modelId="{D99A6722-F79B-4B1A-A814-CA635235AA21}" type="presParOf" srcId="{CA0E241F-3F50-463A-8938-8FD4070D94B2}" destId="{14E097C5-EF43-4E61-A6EA-87BE6B484120}" srcOrd="0" destOrd="0" presId="urn:microsoft.com/office/officeart/2005/8/layout/lProcess2"/>
    <dgm:cxn modelId="{207CF8CB-95DF-4461-BBE8-E88E9E51C76E}" type="presParOf" srcId="{CA0E241F-3F50-463A-8938-8FD4070D94B2}" destId="{F9806A07-2D74-4939-81F0-5E9D91486C86}" srcOrd="1" destOrd="0" presId="urn:microsoft.com/office/officeart/2005/8/layout/lProcess2"/>
    <dgm:cxn modelId="{A0AA86B5-3C2C-408D-818B-728849EC31C8}" type="presParOf" srcId="{CA0E241F-3F50-463A-8938-8FD4070D94B2}" destId="{922F0A4D-A6F6-4E7D-AF13-027A069B13B5}" srcOrd="2" destOrd="0" presId="urn:microsoft.com/office/officeart/2005/8/layout/lProcess2"/>
    <dgm:cxn modelId="{E1E76A55-DBE1-401D-9015-FF5F69CE550E}" type="presParOf" srcId="{922F0A4D-A6F6-4E7D-AF13-027A069B13B5}" destId="{98EBACF5-0F73-4CA8-BDE0-E337D4930749}" srcOrd="0" destOrd="0" presId="urn:microsoft.com/office/officeart/2005/8/layout/lProcess2"/>
    <dgm:cxn modelId="{C7249AB2-0A66-4C84-B747-79D18AA40E40}" type="presParOf" srcId="{98EBACF5-0F73-4CA8-BDE0-E337D4930749}" destId="{2154463E-8BA4-4E99-A995-7B06C4381146}" srcOrd="0" destOrd="0" presId="urn:microsoft.com/office/officeart/2005/8/layout/lProcess2"/>
    <dgm:cxn modelId="{DE3BD11C-87F1-4857-920A-4331FE81BCB9}" type="presParOf" srcId="{98EBACF5-0F73-4CA8-BDE0-E337D4930749}" destId="{87DB6205-461D-4E37-AA45-01819A91D9A6}" srcOrd="1" destOrd="0" presId="urn:microsoft.com/office/officeart/2005/8/layout/lProcess2"/>
    <dgm:cxn modelId="{74CF0E61-8F1D-4F2E-BF4E-E28D27FAB4C3}" type="presParOf" srcId="{98EBACF5-0F73-4CA8-BDE0-E337D4930749}" destId="{9D6908AD-BE06-4C9C-8274-B55920F67055}" srcOrd="2" destOrd="0" presId="urn:microsoft.com/office/officeart/2005/8/layout/lProcess2"/>
    <dgm:cxn modelId="{FF865CF4-A95A-4878-9ABF-6B17D46E77B8}" type="presParOf" srcId="{98EBACF5-0F73-4CA8-BDE0-E337D4930749}" destId="{0F7F3C76-DC5C-4633-9A42-55F5C10675C9}" srcOrd="3" destOrd="0" presId="urn:microsoft.com/office/officeart/2005/8/layout/lProcess2"/>
    <dgm:cxn modelId="{3002F852-0C12-427D-B943-4DE30F5B3141}" type="presParOf" srcId="{98EBACF5-0F73-4CA8-BDE0-E337D4930749}" destId="{274BCF83-043A-4B6C-BAEF-BED90A7831E5}" srcOrd="4" destOrd="0" presId="urn:microsoft.com/office/officeart/2005/8/layout/lProcess2"/>
    <dgm:cxn modelId="{18DA0427-0685-4E6E-8006-0B8E37A27689}" type="presParOf" srcId="{98EBACF5-0F73-4CA8-BDE0-E337D4930749}" destId="{412D7EF2-3CB8-4A94-B151-66BC06CEC6ED}" srcOrd="5" destOrd="0" presId="urn:microsoft.com/office/officeart/2005/8/layout/lProcess2"/>
    <dgm:cxn modelId="{D5001F16-AE39-481F-A60E-228EC2720B25}" type="presParOf" srcId="{98EBACF5-0F73-4CA8-BDE0-E337D4930749}" destId="{61187602-A0B1-4A6B-A4A7-7111DB916709}" srcOrd="6" destOrd="0" presId="urn:microsoft.com/office/officeart/2005/8/layout/lProcess2"/>
    <dgm:cxn modelId="{85FEFF27-570B-442C-9447-B2AAA8128527}" type="presParOf" srcId="{98EBACF5-0F73-4CA8-BDE0-E337D4930749}" destId="{BFF31E5A-E2B6-4115-8AE6-FD791B9F58CD}" srcOrd="7" destOrd="0" presId="urn:microsoft.com/office/officeart/2005/8/layout/lProcess2"/>
    <dgm:cxn modelId="{F12C0F30-279A-4736-8784-A0B2F99E675E}" type="presParOf" srcId="{98EBACF5-0F73-4CA8-BDE0-E337D4930749}" destId="{96FC058F-A978-44EB-998C-ABA268A5C9AB}" srcOrd="8" destOrd="0" presId="urn:microsoft.com/office/officeart/2005/8/layout/lProcess2"/>
    <dgm:cxn modelId="{D8E8F4D8-A984-495E-9914-8D89048BD132}" type="presParOf" srcId="{19A3BA73-B5DA-4899-A090-182C51B3E09C}" destId="{91CE6F0A-DB80-4CB4-9483-CEB8D2CC37CC}" srcOrd="1" destOrd="0" presId="urn:microsoft.com/office/officeart/2005/8/layout/lProcess2"/>
    <dgm:cxn modelId="{8C6A337D-EDE3-4353-AF09-56A43348AF98}" type="presParOf" srcId="{19A3BA73-B5DA-4899-A090-182C51B3E09C}" destId="{808E1939-821F-4A08-A466-DFD2C3F70A80}" srcOrd="2" destOrd="0" presId="urn:microsoft.com/office/officeart/2005/8/layout/lProcess2"/>
    <dgm:cxn modelId="{D51D38ED-1F72-447A-ADD2-28A61889C07E}" type="presParOf" srcId="{808E1939-821F-4A08-A466-DFD2C3F70A80}" destId="{5CB404A2-83F4-4FEE-87EF-3613FF2E317A}" srcOrd="0" destOrd="0" presId="urn:microsoft.com/office/officeart/2005/8/layout/lProcess2"/>
    <dgm:cxn modelId="{A6002C6B-B685-4CEF-830B-19CA15DC2C94}" type="presParOf" srcId="{808E1939-821F-4A08-A466-DFD2C3F70A80}" destId="{E15479D1-F8CD-4415-8BA7-21027CF79165}" srcOrd="1" destOrd="0" presId="urn:microsoft.com/office/officeart/2005/8/layout/lProcess2"/>
    <dgm:cxn modelId="{01840726-8193-4764-963D-4300D0D8C19F}" type="presParOf" srcId="{808E1939-821F-4A08-A466-DFD2C3F70A80}" destId="{3AC10535-753E-48D4-97A7-DBB4B6F40E7B}" srcOrd="2" destOrd="0" presId="urn:microsoft.com/office/officeart/2005/8/layout/lProcess2"/>
    <dgm:cxn modelId="{24ABA1DA-D6DC-4D6C-B814-DB223902B060}" type="presParOf" srcId="{3AC10535-753E-48D4-97A7-DBB4B6F40E7B}" destId="{D1684304-E4E8-4C2D-BC44-B39479E895AB}" srcOrd="0" destOrd="0" presId="urn:microsoft.com/office/officeart/2005/8/layout/lProcess2"/>
    <dgm:cxn modelId="{EF78407D-7ABC-4F10-850D-AC8DC2E5ABE8}" type="presParOf" srcId="{D1684304-E4E8-4C2D-BC44-B39479E895AB}" destId="{2A69FA97-D399-4CF9-8F68-A7A546242D1C}" srcOrd="0" destOrd="0" presId="urn:microsoft.com/office/officeart/2005/8/layout/lProcess2"/>
    <dgm:cxn modelId="{4F18DF28-9437-499D-9103-4974031A87AB}" type="presParOf" srcId="{D1684304-E4E8-4C2D-BC44-B39479E895AB}" destId="{F55C9F97-D9D4-4347-9061-1A5675B03B5A}" srcOrd="1" destOrd="0" presId="urn:microsoft.com/office/officeart/2005/8/layout/lProcess2"/>
    <dgm:cxn modelId="{9036A774-24BA-458D-B5B6-56883A869839}" type="presParOf" srcId="{D1684304-E4E8-4C2D-BC44-B39479E895AB}" destId="{EB0B759D-C586-47B6-8A52-4A3C7F1F1DD7}" srcOrd="2" destOrd="0" presId="urn:microsoft.com/office/officeart/2005/8/layout/lProcess2"/>
    <dgm:cxn modelId="{9CEFAFA3-2A08-4341-9684-45991FD5E509}" type="presParOf" srcId="{D1684304-E4E8-4C2D-BC44-B39479E895AB}" destId="{4ADB4754-ED60-4928-A69F-5357F78E9AE8}" srcOrd="3" destOrd="0" presId="urn:microsoft.com/office/officeart/2005/8/layout/lProcess2"/>
    <dgm:cxn modelId="{4E982E8A-0E0E-45EB-B30A-B88B9A413807}" type="presParOf" srcId="{D1684304-E4E8-4C2D-BC44-B39479E895AB}" destId="{ACF3DB1B-9912-4B03-B747-49B23700659B}" srcOrd="4" destOrd="0" presId="urn:microsoft.com/office/officeart/2005/8/layout/lProcess2"/>
    <dgm:cxn modelId="{ECCB7C93-8FEE-47FE-9BCB-A35D8E401AC9}" type="presParOf" srcId="{19A3BA73-B5DA-4899-A090-182C51B3E09C}" destId="{ED470DCD-8C97-4C7D-BC56-46AA8E8C84F4}" srcOrd="3" destOrd="0" presId="urn:microsoft.com/office/officeart/2005/8/layout/lProcess2"/>
    <dgm:cxn modelId="{5AE090DA-BB77-4239-9B53-26BA405628DA}" type="presParOf" srcId="{19A3BA73-B5DA-4899-A090-182C51B3E09C}" destId="{0005DEA2-61BE-4B12-9DEA-22BFF86D4AC3}" srcOrd="4" destOrd="0" presId="urn:microsoft.com/office/officeart/2005/8/layout/lProcess2"/>
    <dgm:cxn modelId="{70E1B934-BE60-4478-81C6-76B89C61E746}" type="presParOf" srcId="{0005DEA2-61BE-4B12-9DEA-22BFF86D4AC3}" destId="{71A1A98E-8CB9-459A-9415-8A2B8147F93B}" srcOrd="0" destOrd="0" presId="urn:microsoft.com/office/officeart/2005/8/layout/lProcess2"/>
    <dgm:cxn modelId="{8BECABC8-DDA0-4CC6-AB29-7BDF70207DEB}" type="presParOf" srcId="{0005DEA2-61BE-4B12-9DEA-22BFF86D4AC3}" destId="{4ABAB0E5-2B01-40E4-849E-05D066EF7DFF}" srcOrd="1" destOrd="0" presId="urn:microsoft.com/office/officeart/2005/8/layout/lProcess2"/>
    <dgm:cxn modelId="{DC9B89C2-636B-4A37-BB89-02835C695EE0}" type="presParOf" srcId="{0005DEA2-61BE-4B12-9DEA-22BFF86D4AC3}" destId="{AC7AB829-6705-4AED-A1AE-6F1FC0BA83B7}" srcOrd="2" destOrd="0" presId="urn:microsoft.com/office/officeart/2005/8/layout/lProcess2"/>
    <dgm:cxn modelId="{2956B362-69A5-4A16-91A3-E34E70DDC725}" type="presParOf" srcId="{AC7AB829-6705-4AED-A1AE-6F1FC0BA83B7}" destId="{0DFC8518-93C0-4317-9E9D-8C1C63E1A80A}" srcOrd="0" destOrd="0" presId="urn:microsoft.com/office/officeart/2005/8/layout/lProcess2"/>
    <dgm:cxn modelId="{D3338D5C-C676-4415-9CE2-8769BEC466CF}" type="presParOf" srcId="{0DFC8518-93C0-4317-9E9D-8C1C63E1A80A}" destId="{1A5C519B-DDB5-4A19-8CBE-A4145DBE6CE4}" srcOrd="0" destOrd="0" presId="urn:microsoft.com/office/officeart/2005/8/layout/lProcess2"/>
    <dgm:cxn modelId="{57F5FC94-76FB-4E72-8782-F001F635C34D}" type="presParOf" srcId="{0DFC8518-93C0-4317-9E9D-8C1C63E1A80A}" destId="{58EF9C3B-734E-4CE3-90A7-B75AC9E9B339}" srcOrd="1" destOrd="0" presId="urn:microsoft.com/office/officeart/2005/8/layout/lProcess2"/>
    <dgm:cxn modelId="{AFCAF8B1-D5D2-4160-BFB0-8552CF9146C0}" type="presParOf" srcId="{0DFC8518-93C0-4317-9E9D-8C1C63E1A80A}" destId="{DBDF6FCA-A359-43A1-9AD1-DDFC88C89BF7}" srcOrd="2" destOrd="0" presId="urn:microsoft.com/office/officeart/2005/8/layout/lProcess2"/>
    <dgm:cxn modelId="{D77A85AC-4148-4A0F-ADA9-E6B7C5216943}" type="presParOf" srcId="{0DFC8518-93C0-4317-9E9D-8C1C63E1A80A}" destId="{43A24E8C-46CB-4E53-A3EB-2A0000250B98}" srcOrd="3" destOrd="0" presId="urn:microsoft.com/office/officeart/2005/8/layout/lProcess2"/>
    <dgm:cxn modelId="{C7482C7F-877F-4187-AEE6-5CC486AE8230}" type="presParOf" srcId="{0DFC8518-93C0-4317-9E9D-8C1C63E1A80A}" destId="{F1C563B8-716A-47B8-A840-9409E129A16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476BC-987D-4E36-8825-C342E44A42CA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</dgm:pt>
    <dgm:pt modelId="{D48A299A-BA26-40F6-A56F-F952F4F4B8B6}">
      <dgm:prSet phldrT="[Текст]" custT="1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РЕГУЛЯЦИЯ МЕТАБОЛИЗМА АДИПОКИНОВ</a:t>
          </a:r>
          <a:endParaRPr lang="ru-RU" sz="1600" dirty="0">
            <a:solidFill>
              <a:schemeClr val="bg1"/>
            </a:solidFill>
          </a:endParaRPr>
        </a:p>
      </dgm:t>
    </dgm:pt>
    <dgm:pt modelId="{BA29710E-CE77-4783-9610-985AB14C2134}" type="parTrans" cxnId="{17CF61B1-85CD-488A-A7FB-69F7AF2BDABE}">
      <dgm:prSet/>
      <dgm:spPr/>
      <dgm:t>
        <a:bodyPr/>
        <a:lstStyle/>
        <a:p>
          <a:endParaRPr lang="ru-RU"/>
        </a:p>
      </dgm:t>
    </dgm:pt>
    <dgm:pt modelId="{486DE186-425F-4065-A5AF-047A4FCB3C1B}" type="sibTrans" cxnId="{17CF61B1-85CD-488A-A7FB-69F7AF2BDABE}">
      <dgm:prSet/>
      <dgm:spPr/>
      <dgm:t>
        <a:bodyPr/>
        <a:lstStyle/>
        <a:p>
          <a:endParaRPr lang="ru-RU"/>
        </a:p>
      </dgm:t>
    </dgm:pt>
    <dgm:pt modelId="{5120F490-2379-49C8-9E2B-7CF6D0EDA7CA}">
      <dgm:prSet phldrT="[Текст]" custT="1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СИСТЕМА АНТИОКСИДАНТНОЙ ЗАЩИТЫ</a:t>
          </a:r>
          <a:endParaRPr lang="ru-RU" sz="1600" dirty="0">
            <a:solidFill>
              <a:schemeClr val="bg1"/>
            </a:solidFill>
          </a:endParaRPr>
        </a:p>
      </dgm:t>
    </dgm:pt>
    <dgm:pt modelId="{DD10285F-5958-472D-A157-31ED011C04AD}" type="parTrans" cxnId="{10279EC5-086C-4D6D-BD29-B85712A09B7E}">
      <dgm:prSet/>
      <dgm:spPr/>
      <dgm:t>
        <a:bodyPr/>
        <a:lstStyle/>
        <a:p>
          <a:endParaRPr lang="ru-RU"/>
        </a:p>
      </dgm:t>
    </dgm:pt>
    <dgm:pt modelId="{F741A8FD-2F92-4930-99E7-B318927EB449}" type="sibTrans" cxnId="{10279EC5-086C-4D6D-BD29-B85712A09B7E}">
      <dgm:prSet/>
      <dgm:spPr/>
      <dgm:t>
        <a:bodyPr/>
        <a:lstStyle/>
        <a:p>
          <a:endParaRPr lang="ru-RU"/>
        </a:p>
      </dgm:t>
    </dgm:pt>
    <dgm:pt modelId="{A3C893FE-0C6C-4418-9E0A-F7E913C8BFF0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400" kern="1100" baseline="0" dirty="0" smtClean="0"/>
            <a:t>LEP</a:t>
          </a:r>
          <a:r>
            <a:rPr lang="ru-RU" sz="1400" kern="1100" baseline="0" dirty="0" smtClean="0"/>
            <a:t>      (лептин</a:t>
          </a:r>
          <a:r>
            <a:rPr lang="ru-RU" sz="1400" kern="1200" dirty="0" smtClean="0"/>
            <a:t>)</a:t>
          </a:r>
          <a:endParaRPr lang="ru-RU" sz="1400" kern="1200" dirty="0"/>
        </a:p>
      </dgm:t>
    </dgm:pt>
    <dgm:pt modelId="{849A19A4-7088-421B-B61C-DFFB853D2744}" type="parTrans" cxnId="{04201F47-456A-44FB-B2F3-2EB7C321FFEC}">
      <dgm:prSet/>
      <dgm:spPr/>
      <dgm:t>
        <a:bodyPr/>
        <a:lstStyle/>
        <a:p>
          <a:endParaRPr lang="ru-RU"/>
        </a:p>
      </dgm:t>
    </dgm:pt>
    <dgm:pt modelId="{46C976AB-0C9C-40A4-B2C3-EDB93C617A75}" type="sibTrans" cxnId="{04201F47-456A-44FB-B2F3-2EB7C321FFEC}">
      <dgm:prSet/>
      <dgm:spPr/>
      <dgm:t>
        <a:bodyPr/>
        <a:lstStyle/>
        <a:p>
          <a:endParaRPr lang="ru-RU"/>
        </a:p>
      </dgm:t>
    </dgm:pt>
    <dgm:pt modelId="{5AD23AF9-1112-445E-BEDB-7366E2A88D79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LEPR</a:t>
          </a:r>
          <a:r>
            <a:rPr lang="ru-RU" sz="1400" dirty="0" smtClean="0"/>
            <a:t> (рецептор лептина)</a:t>
          </a:r>
          <a:endParaRPr lang="ru-RU" sz="1400" dirty="0"/>
        </a:p>
      </dgm:t>
    </dgm:pt>
    <dgm:pt modelId="{5E2B831C-7EDF-4554-B875-F21DE81E0032}" type="parTrans" cxnId="{1161AAE3-6226-4080-A5BA-69C187D064A2}">
      <dgm:prSet/>
      <dgm:spPr/>
      <dgm:t>
        <a:bodyPr/>
        <a:lstStyle/>
        <a:p>
          <a:endParaRPr lang="ru-RU"/>
        </a:p>
      </dgm:t>
    </dgm:pt>
    <dgm:pt modelId="{360A6CFF-D6F2-4F4A-A4EB-28DC87645CCF}" type="sibTrans" cxnId="{1161AAE3-6226-4080-A5BA-69C187D064A2}">
      <dgm:prSet/>
      <dgm:spPr/>
      <dgm:t>
        <a:bodyPr/>
        <a:lstStyle/>
        <a:p>
          <a:endParaRPr lang="ru-RU"/>
        </a:p>
      </dgm:t>
    </dgm:pt>
    <dgm:pt modelId="{7DF58DC1-E2B9-4513-B81E-37529C63033D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ADIPOR2</a:t>
          </a:r>
          <a:r>
            <a:rPr lang="ru-RU" sz="1400" dirty="0" smtClean="0"/>
            <a:t> (рецептор адипонектина)</a:t>
          </a:r>
          <a:endParaRPr lang="ru-RU" sz="1400" dirty="0"/>
        </a:p>
      </dgm:t>
    </dgm:pt>
    <dgm:pt modelId="{961AB346-628A-42A9-8204-9D9BB99AB203}" type="parTrans" cxnId="{6A85404D-5BFF-44E9-BB6E-EA55487618B5}">
      <dgm:prSet/>
      <dgm:spPr/>
      <dgm:t>
        <a:bodyPr/>
        <a:lstStyle/>
        <a:p>
          <a:endParaRPr lang="ru-RU"/>
        </a:p>
      </dgm:t>
    </dgm:pt>
    <dgm:pt modelId="{334C9751-2C91-486A-9F46-2865CA63AA44}" type="sibTrans" cxnId="{6A85404D-5BFF-44E9-BB6E-EA55487618B5}">
      <dgm:prSet/>
      <dgm:spPr/>
      <dgm:t>
        <a:bodyPr/>
        <a:lstStyle/>
        <a:p>
          <a:endParaRPr lang="ru-RU"/>
        </a:p>
      </dgm:t>
    </dgm:pt>
    <dgm:pt modelId="{B3026AFD-9C89-46C6-967A-BC84E258C9B2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SOD2 (</a:t>
          </a:r>
          <a:r>
            <a:rPr lang="ru-RU" sz="1400" dirty="0" err="1" smtClean="0"/>
            <a:t>супероксиддисмутаза</a:t>
          </a:r>
          <a:r>
            <a:rPr lang="ru-RU" sz="1400" dirty="0" smtClean="0"/>
            <a:t>)</a:t>
          </a:r>
          <a:endParaRPr lang="ru-RU" sz="1400" dirty="0"/>
        </a:p>
      </dgm:t>
    </dgm:pt>
    <dgm:pt modelId="{38521B11-B0CC-4FFE-A94A-AA8B5AA53086}" type="parTrans" cxnId="{DE53E0A4-4B44-4F87-A9FD-5863677BA270}">
      <dgm:prSet/>
      <dgm:spPr/>
      <dgm:t>
        <a:bodyPr/>
        <a:lstStyle/>
        <a:p>
          <a:endParaRPr lang="ru-RU"/>
        </a:p>
      </dgm:t>
    </dgm:pt>
    <dgm:pt modelId="{B0504F1E-E5B9-4998-B6B0-961FAC935BC3}" type="sibTrans" cxnId="{DE53E0A4-4B44-4F87-A9FD-5863677BA270}">
      <dgm:prSet/>
      <dgm:spPr/>
      <dgm:t>
        <a:bodyPr/>
        <a:lstStyle/>
        <a:p>
          <a:endParaRPr lang="ru-RU"/>
        </a:p>
      </dgm:t>
    </dgm:pt>
    <dgm:pt modelId="{7A8DCAC0-FE03-4B03-8DC2-A8AEAAE78154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 </a:t>
          </a:r>
          <a:r>
            <a:rPr lang="en-US" sz="1400" dirty="0" smtClean="0"/>
            <a:t>SHBG</a:t>
          </a:r>
          <a:r>
            <a:rPr lang="ru-RU" sz="1400" dirty="0" smtClean="0"/>
            <a:t> (глобулин, связывающий половые гормоны)</a:t>
          </a:r>
          <a:endParaRPr lang="ru-RU" sz="1400" dirty="0"/>
        </a:p>
      </dgm:t>
    </dgm:pt>
    <dgm:pt modelId="{56E7D7B9-81F6-496E-925B-3162A3439F34}" type="parTrans" cxnId="{1AEF6728-AD45-4323-883B-AF53C30A4370}">
      <dgm:prSet/>
      <dgm:spPr/>
      <dgm:t>
        <a:bodyPr/>
        <a:lstStyle/>
        <a:p>
          <a:endParaRPr lang="ru-RU"/>
        </a:p>
      </dgm:t>
    </dgm:pt>
    <dgm:pt modelId="{146B2F7A-6CD6-4394-B180-B2F2F1434143}" type="sibTrans" cxnId="{1AEF6728-AD45-4323-883B-AF53C30A4370}">
      <dgm:prSet/>
      <dgm:spPr/>
      <dgm:t>
        <a:bodyPr/>
        <a:lstStyle/>
        <a:p>
          <a:endParaRPr lang="ru-RU"/>
        </a:p>
      </dgm:t>
    </dgm:pt>
    <dgm:pt modelId="{69199A4A-AD56-442B-8FEE-FBAE2FED974A}">
      <dgm:prSet phldrT="[Текст]" custT="1"/>
      <dgm:spPr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РЕГУЛЯЦИЯ ГОРМОНОВ МУЖСКОЙ ПОЛОВОЙ СИСТЕМЫ</a:t>
          </a:r>
          <a:endParaRPr lang="ru-RU" sz="1600" dirty="0">
            <a:solidFill>
              <a:schemeClr val="bg1"/>
            </a:solidFill>
          </a:endParaRPr>
        </a:p>
      </dgm:t>
    </dgm:pt>
    <dgm:pt modelId="{2F4200C0-F4BA-4508-A9C6-FFE74D477276}" type="sibTrans" cxnId="{BFAE6ADE-D55A-4323-88F4-2EFFCB7B3095}">
      <dgm:prSet/>
      <dgm:spPr/>
      <dgm:t>
        <a:bodyPr/>
        <a:lstStyle/>
        <a:p>
          <a:endParaRPr lang="ru-RU"/>
        </a:p>
      </dgm:t>
    </dgm:pt>
    <dgm:pt modelId="{6B2E6C2E-1C1F-40C3-9C1B-B5339FBE301D}" type="parTrans" cxnId="{BFAE6ADE-D55A-4323-88F4-2EFFCB7B3095}">
      <dgm:prSet/>
      <dgm:spPr/>
      <dgm:t>
        <a:bodyPr/>
        <a:lstStyle/>
        <a:p>
          <a:endParaRPr lang="ru-RU"/>
        </a:p>
      </dgm:t>
    </dgm:pt>
    <dgm:pt modelId="{142C2882-27F3-47F3-8340-5FDE2289E10C}" type="pres">
      <dgm:prSet presAssocID="{5DD476BC-987D-4E36-8825-C342E44A42CA}" presName="theList" presStyleCnt="0">
        <dgm:presLayoutVars>
          <dgm:dir/>
          <dgm:animLvl val="lvl"/>
          <dgm:resizeHandles val="exact"/>
        </dgm:presLayoutVars>
      </dgm:prSet>
      <dgm:spPr/>
    </dgm:pt>
    <dgm:pt modelId="{3CF6BC16-4709-4752-ADE4-C8AE60F38FEF}" type="pres">
      <dgm:prSet presAssocID="{D48A299A-BA26-40F6-A56F-F952F4F4B8B6}" presName="compNode" presStyleCnt="0"/>
      <dgm:spPr/>
    </dgm:pt>
    <dgm:pt modelId="{9F2447A7-ACBF-49B9-8F8F-720304268E36}" type="pres">
      <dgm:prSet presAssocID="{D48A299A-BA26-40F6-A56F-F952F4F4B8B6}" presName="aNode" presStyleLbl="bgShp" presStyleIdx="0" presStyleCnt="3"/>
      <dgm:spPr/>
      <dgm:t>
        <a:bodyPr/>
        <a:lstStyle/>
        <a:p>
          <a:endParaRPr lang="ru-RU"/>
        </a:p>
      </dgm:t>
    </dgm:pt>
    <dgm:pt modelId="{2B5A9D92-66F1-4C55-B2CF-6618E24F6A57}" type="pres">
      <dgm:prSet presAssocID="{D48A299A-BA26-40F6-A56F-F952F4F4B8B6}" presName="textNode" presStyleLbl="bgShp" presStyleIdx="0" presStyleCnt="3"/>
      <dgm:spPr/>
      <dgm:t>
        <a:bodyPr/>
        <a:lstStyle/>
        <a:p>
          <a:endParaRPr lang="ru-RU"/>
        </a:p>
      </dgm:t>
    </dgm:pt>
    <dgm:pt modelId="{B3D7CC4F-FEB9-42C0-98C2-F221F4DE8D18}" type="pres">
      <dgm:prSet presAssocID="{D48A299A-BA26-40F6-A56F-F952F4F4B8B6}" presName="compChildNode" presStyleCnt="0"/>
      <dgm:spPr/>
    </dgm:pt>
    <dgm:pt modelId="{DE720096-FAFE-41F4-85A1-34C07CD221C4}" type="pres">
      <dgm:prSet presAssocID="{D48A299A-BA26-40F6-A56F-F952F4F4B8B6}" presName="theInnerList" presStyleCnt="0"/>
      <dgm:spPr/>
    </dgm:pt>
    <dgm:pt modelId="{EACF242C-CA30-495E-8C80-9B85AD99378B}" type="pres">
      <dgm:prSet presAssocID="{A3C893FE-0C6C-4418-9E0A-F7E913C8BFF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87930-79BC-4B90-8675-3F9E8627CD8F}" type="pres">
      <dgm:prSet presAssocID="{A3C893FE-0C6C-4418-9E0A-F7E913C8BFF0}" presName="aSpace2" presStyleCnt="0"/>
      <dgm:spPr/>
    </dgm:pt>
    <dgm:pt modelId="{0AE2F4A9-DDC1-4F15-8CAF-33DC962CE225}" type="pres">
      <dgm:prSet presAssocID="{5AD23AF9-1112-445E-BEDB-7366E2A88D7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CAD51-65A6-4B14-ACB6-65992D777073}" type="pres">
      <dgm:prSet presAssocID="{5AD23AF9-1112-445E-BEDB-7366E2A88D79}" presName="aSpace2" presStyleCnt="0"/>
      <dgm:spPr/>
    </dgm:pt>
    <dgm:pt modelId="{5044416B-CDE6-4868-84AA-079A9350C5E5}" type="pres">
      <dgm:prSet presAssocID="{7DF58DC1-E2B9-4513-B81E-37529C63033D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0D529-2365-458D-81B2-144A143F8E18}" type="pres">
      <dgm:prSet presAssocID="{D48A299A-BA26-40F6-A56F-F952F4F4B8B6}" presName="aSpace" presStyleCnt="0"/>
      <dgm:spPr/>
    </dgm:pt>
    <dgm:pt modelId="{F3C190C8-6BE9-439D-838A-51800C8CE2D7}" type="pres">
      <dgm:prSet presAssocID="{5120F490-2379-49C8-9E2B-7CF6D0EDA7CA}" presName="compNode" presStyleCnt="0"/>
      <dgm:spPr/>
    </dgm:pt>
    <dgm:pt modelId="{6BE1A2EE-30D0-4F8E-9FAF-DC52214D6DFE}" type="pres">
      <dgm:prSet presAssocID="{5120F490-2379-49C8-9E2B-7CF6D0EDA7CA}" presName="aNode" presStyleLbl="bgShp" presStyleIdx="1" presStyleCnt="3"/>
      <dgm:spPr/>
      <dgm:t>
        <a:bodyPr/>
        <a:lstStyle/>
        <a:p>
          <a:endParaRPr lang="ru-RU"/>
        </a:p>
      </dgm:t>
    </dgm:pt>
    <dgm:pt modelId="{FA610F0E-41BD-40A0-9E6C-D0032BF6B07A}" type="pres">
      <dgm:prSet presAssocID="{5120F490-2379-49C8-9E2B-7CF6D0EDA7CA}" presName="textNode" presStyleLbl="bgShp" presStyleIdx="1" presStyleCnt="3"/>
      <dgm:spPr/>
      <dgm:t>
        <a:bodyPr/>
        <a:lstStyle/>
        <a:p>
          <a:endParaRPr lang="ru-RU"/>
        </a:p>
      </dgm:t>
    </dgm:pt>
    <dgm:pt modelId="{E99EA85B-5983-4E91-B0E4-26730758887D}" type="pres">
      <dgm:prSet presAssocID="{5120F490-2379-49C8-9E2B-7CF6D0EDA7CA}" presName="compChildNode" presStyleCnt="0"/>
      <dgm:spPr/>
    </dgm:pt>
    <dgm:pt modelId="{18E89511-9847-4A4A-9965-55FF6DB56FD3}" type="pres">
      <dgm:prSet presAssocID="{5120F490-2379-49C8-9E2B-7CF6D0EDA7CA}" presName="theInnerList" presStyleCnt="0"/>
      <dgm:spPr/>
    </dgm:pt>
    <dgm:pt modelId="{59CB95B5-E560-4DDC-A5F7-3DA2B3197D64}" type="pres">
      <dgm:prSet presAssocID="{B3026AFD-9C89-46C6-967A-BC84E258C9B2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4BD33-BE21-4CFA-8866-C173A7F9D8A7}" type="pres">
      <dgm:prSet presAssocID="{5120F490-2379-49C8-9E2B-7CF6D0EDA7CA}" presName="aSpace" presStyleCnt="0"/>
      <dgm:spPr/>
    </dgm:pt>
    <dgm:pt modelId="{FFCD4855-D4F9-4316-BD44-5E9BC1B0F265}" type="pres">
      <dgm:prSet presAssocID="{69199A4A-AD56-442B-8FEE-FBAE2FED974A}" presName="compNode" presStyleCnt="0"/>
      <dgm:spPr/>
    </dgm:pt>
    <dgm:pt modelId="{520166CA-D39A-4A94-A0CB-8E727772D68A}" type="pres">
      <dgm:prSet presAssocID="{69199A4A-AD56-442B-8FEE-FBAE2FED974A}" presName="aNode" presStyleLbl="bgShp" presStyleIdx="2" presStyleCnt="3"/>
      <dgm:spPr/>
      <dgm:t>
        <a:bodyPr/>
        <a:lstStyle/>
        <a:p>
          <a:endParaRPr lang="ru-RU"/>
        </a:p>
      </dgm:t>
    </dgm:pt>
    <dgm:pt modelId="{2C28C624-F140-49AB-BE1F-42C26BF03927}" type="pres">
      <dgm:prSet presAssocID="{69199A4A-AD56-442B-8FEE-FBAE2FED974A}" presName="textNode" presStyleLbl="bgShp" presStyleIdx="2" presStyleCnt="3"/>
      <dgm:spPr/>
      <dgm:t>
        <a:bodyPr/>
        <a:lstStyle/>
        <a:p>
          <a:endParaRPr lang="ru-RU"/>
        </a:p>
      </dgm:t>
    </dgm:pt>
    <dgm:pt modelId="{7AB817F4-3915-4ABF-9AFD-9A3EC0197BEE}" type="pres">
      <dgm:prSet presAssocID="{69199A4A-AD56-442B-8FEE-FBAE2FED974A}" presName="compChildNode" presStyleCnt="0"/>
      <dgm:spPr/>
    </dgm:pt>
    <dgm:pt modelId="{FAD3E4D6-7236-4892-9AA0-1A377BC5B8C9}" type="pres">
      <dgm:prSet presAssocID="{69199A4A-AD56-442B-8FEE-FBAE2FED974A}" presName="theInnerList" presStyleCnt="0"/>
      <dgm:spPr/>
    </dgm:pt>
    <dgm:pt modelId="{2982F5A2-F143-4DFE-8A0F-015FD0B3D9E8}" type="pres">
      <dgm:prSet presAssocID="{7A8DCAC0-FE03-4B03-8DC2-A8AEAAE7815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F72682-40EB-400C-851A-060B0C5D15BC}" type="presOf" srcId="{D48A299A-BA26-40F6-A56F-F952F4F4B8B6}" destId="{2B5A9D92-66F1-4C55-B2CF-6618E24F6A57}" srcOrd="1" destOrd="0" presId="urn:microsoft.com/office/officeart/2005/8/layout/lProcess2"/>
    <dgm:cxn modelId="{6A85404D-5BFF-44E9-BB6E-EA55487618B5}" srcId="{D48A299A-BA26-40F6-A56F-F952F4F4B8B6}" destId="{7DF58DC1-E2B9-4513-B81E-37529C63033D}" srcOrd="2" destOrd="0" parTransId="{961AB346-628A-42A9-8204-9D9BB99AB203}" sibTransId="{334C9751-2C91-486A-9F46-2865CA63AA44}"/>
    <dgm:cxn modelId="{E92A85AE-F463-4765-BCBA-28682E0D353E}" type="presOf" srcId="{5120F490-2379-49C8-9E2B-7CF6D0EDA7CA}" destId="{FA610F0E-41BD-40A0-9E6C-D0032BF6B07A}" srcOrd="1" destOrd="0" presId="urn:microsoft.com/office/officeart/2005/8/layout/lProcess2"/>
    <dgm:cxn modelId="{D21887C6-1D55-4F9F-8EF7-EE3978D8A9AC}" type="presOf" srcId="{69199A4A-AD56-442B-8FEE-FBAE2FED974A}" destId="{520166CA-D39A-4A94-A0CB-8E727772D68A}" srcOrd="0" destOrd="0" presId="urn:microsoft.com/office/officeart/2005/8/layout/lProcess2"/>
    <dgm:cxn modelId="{1161AAE3-6226-4080-A5BA-69C187D064A2}" srcId="{D48A299A-BA26-40F6-A56F-F952F4F4B8B6}" destId="{5AD23AF9-1112-445E-BEDB-7366E2A88D79}" srcOrd="1" destOrd="0" parTransId="{5E2B831C-7EDF-4554-B875-F21DE81E0032}" sibTransId="{360A6CFF-D6F2-4F4A-A4EB-28DC87645CCF}"/>
    <dgm:cxn modelId="{10279EC5-086C-4D6D-BD29-B85712A09B7E}" srcId="{5DD476BC-987D-4E36-8825-C342E44A42CA}" destId="{5120F490-2379-49C8-9E2B-7CF6D0EDA7CA}" srcOrd="1" destOrd="0" parTransId="{DD10285F-5958-472D-A157-31ED011C04AD}" sibTransId="{F741A8FD-2F92-4930-99E7-B318927EB449}"/>
    <dgm:cxn modelId="{76ABB11E-71A0-4DFA-A7E9-B492522430C3}" type="presOf" srcId="{5AD23AF9-1112-445E-BEDB-7366E2A88D79}" destId="{0AE2F4A9-DDC1-4F15-8CAF-33DC962CE225}" srcOrd="0" destOrd="0" presId="urn:microsoft.com/office/officeart/2005/8/layout/lProcess2"/>
    <dgm:cxn modelId="{1AEF6728-AD45-4323-883B-AF53C30A4370}" srcId="{69199A4A-AD56-442B-8FEE-FBAE2FED974A}" destId="{7A8DCAC0-FE03-4B03-8DC2-A8AEAAE78154}" srcOrd="0" destOrd="0" parTransId="{56E7D7B9-81F6-496E-925B-3162A3439F34}" sibTransId="{146B2F7A-6CD6-4394-B180-B2F2F1434143}"/>
    <dgm:cxn modelId="{F0E155A0-0022-4EB5-A7E2-CEF710DD2A47}" type="presOf" srcId="{A3C893FE-0C6C-4418-9E0A-F7E913C8BFF0}" destId="{EACF242C-CA30-495E-8C80-9B85AD99378B}" srcOrd="0" destOrd="0" presId="urn:microsoft.com/office/officeart/2005/8/layout/lProcess2"/>
    <dgm:cxn modelId="{F957DBBE-1084-495E-82C5-E73FFA9A44F4}" type="presOf" srcId="{7A8DCAC0-FE03-4B03-8DC2-A8AEAAE78154}" destId="{2982F5A2-F143-4DFE-8A0F-015FD0B3D9E8}" srcOrd="0" destOrd="0" presId="urn:microsoft.com/office/officeart/2005/8/layout/lProcess2"/>
    <dgm:cxn modelId="{04201F47-456A-44FB-B2F3-2EB7C321FFEC}" srcId="{D48A299A-BA26-40F6-A56F-F952F4F4B8B6}" destId="{A3C893FE-0C6C-4418-9E0A-F7E913C8BFF0}" srcOrd="0" destOrd="0" parTransId="{849A19A4-7088-421B-B61C-DFFB853D2744}" sibTransId="{46C976AB-0C9C-40A4-B2C3-EDB93C617A75}"/>
    <dgm:cxn modelId="{B7928748-415A-4D0D-8D0C-26A36C073BC7}" type="presOf" srcId="{7DF58DC1-E2B9-4513-B81E-37529C63033D}" destId="{5044416B-CDE6-4868-84AA-079A9350C5E5}" srcOrd="0" destOrd="0" presId="urn:microsoft.com/office/officeart/2005/8/layout/lProcess2"/>
    <dgm:cxn modelId="{78873B02-7322-4D17-A4A1-90C8E60A9FA3}" type="presOf" srcId="{B3026AFD-9C89-46C6-967A-BC84E258C9B2}" destId="{59CB95B5-E560-4DDC-A5F7-3DA2B3197D64}" srcOrd="0" destOrd="0" presId="urn:microsoft.com/office/officeart/2005/8/layout/lProcess2"/>
    <dgm:cxn modelId="{D52E49AB-7EB4-4C00-84AA-36CE0D126370}" type="presOf" srcId="{69199A4A-AD56-442B-8FEE-FBAE2FED974A}" destId="{2C28C624-F140-49AB-BE1F-42C26BF03927}" srcOrd="1" destOrd="0" presId="urn:microsoft.com/office/officeart/2005/8/layout/lProcess2"/>
    <dgm:cxn modelId="{5291C817-4A4C-46C9-A53E-1BD297EB24AD}" type="presOf" srcId="{5DD476BC-987D-4E36-8825-C342E44A42CA}" destId="{142C2882-27F3-47F3-8340-5FDE2289E10C}" srcOrd="0" destOrd="0" presId="urn:microsoft.com/office/officeart/2005/8/layout/lProcess2"/>
    <dgm:cxn modelId="{B07BEEFB-E4B5-43F3-AA4B-8D6CFDEF0903}" type="presOf" srcId="{5120F490-2379-49C8-9E2B-7CF6D0EDA7CA}" destId="{6BE1A2EE-30D0-4F8E-9FAF-DC52214D6DFE}" srcOrd="0" destOrd="0" presId="urn:microsoft.com/office/officeart/2005/8/layout/lProcess2"/>
    <dgm:cxn modelId="{BFAE6ADE-D55A-4323-88F4-2EFFCB7B3095}" srcId="{5DD476BC-987D-4E36-8825-C342E44A42CA}" destId="{69199A4A-AD56-442B-8FEE-FBAE2FED974A}" srcOrd="2" destOrd="0" parTransId="{6B2E6C2E-1C1F-40C3-9C1B-B5339FBE301D}" sibTransId="{2F4200C0-F4BA-4508-A9C6-FFE74D477276}"/>
    <dgm:cxn modelId="{17CF61B1-85CD-488A-A7FB-69F7AF2BDABE}" srcId="{5DD476BC-987D-4E36-8825-C342E44A42CA}" destId="{D48A299A-BA26-40F6-A56F-F952F4F4B8B6}" srcOrd="0" destOrd="0" parTransId="{BA29710E-CE77-4783-9610-985AB14C2134}" sibTransId="{486DE186-425F-4065-A5AF-047A4FCB3C1B}"/>
    <dgm:cxn modelId="{DE53E0A4-4B44-4F87-A9FD-5863677BA270}" srcId="{5120F490-2379-49C8-9E2B-7CF6D0EDA7CA}" destId="{B3026AFD-9C89-46C6-967A-BC84E258C9B2}" srcOrd="0" destOrd="0" parTransId="{38521B11-B0CC-4FFE-A94A-AA8B5AA53086}" sibTransId="{B0504F1E-E5B9-4998-B6B0-961FAC935BC3}"/>
    <dgm:cxn modelId="{DCE93F0F-3FAC-4970-8215-4C4BF8E302DC}" type="presOf" srcId="{D48A299A-BA26-40F6-A56F-F952F4F4B8B6}" destId="{9F2447A7-ACBF-49B9-8F8F-720304268E36}" srcOrd="0" destOrd="0" presId="urn:microsoft.com/office/officeart/2005/8/layout/lProcess2"/>
    <dgm:cxn modelId="{EBA0941A-EAD2-488F-ABE3-0A8CE452FA70}" type="presParOf" srcId="{142C2882-27F3-47F3-8340-5FDE2289E10C}" destId="{3CF6BC16-4709-4752-ADE4-C8AE60F38FEF}" srcOrd="0" destOrd="0" presId="urn:microsoft.com/office/officeart/2005/8/layout/lProcess2"/>
    <dgm:cxn modelId="{672628FF-F0C0-48D9-BB3C-4995447C6943}" type="presParOf" srcId="{3CF6BC16-4709-4752-ADE4-C8AE60F38FEF}" destId="{9F2447A7-ACBF-49B9-8F8F-720304268E36}" srcOrd="0" destOrd="0" presId="urn:microsoft.com/office/officeart/2005/8/layout/lProcess2"/>
    <dgm:cxn modelId="{80F2FFD0-65C1-4639-94F2-8D4A14536D9D}" type="presParOf" srcId="{3CF6BC16-4709-4752-ADE4-C8AE60F38FEF}" destId="{2B5A9D92-66F1-4C55-B2CF-6618E24F6A57}" srcOrd="1" destOrd="0" presId="urn:microsoft.com/office/officeart/2005/8/layout/lProcess2"/>
    <dgm:cxn modelId="{88EF1B16-A74F-4DDF-8255-2B61B889B9BD}" type="presParOf" srcId="{3CF6BC16-4709-4752-ADE4-C8AE60F38FEF}" destId="{B3D7CC4F-FEB9-42C0-98C2-F221F4DE8D18}" srcOrd="2" destOrd="0" presId="urn:microsoft.com/office/officeart/2005/8/layout/lProcess2"/>
    <dgm:cxn modelId="{4B2D3B35-71B4-458F-A12D-13B9CB839D13}" type="presParOf" srcId="{B3D7CC4F-FEB9-42C0-98C2-F221F4DE8D18}" destId="{DE720096-FAFE-41F4-85A1-34C07CD221C4}" srcOrd="0" destOrd="0" presId="urn:microsoft.com/office/officeart/2005/8/layout/lProcess2"/>
    <dgm:cxn modelId="{D538D203-44DA-4AF5-B15B-1F6CECDA0A33}" type="presParOf" srcId="{DE720096-FAFE-41F4-85A1-34C07CD221C4}" destId="{EACF242C-CA30-495E-8C80-9B85AD99378B}" srcOrd="0" destOrd="0" presId="urn:microsoft.com/office/officeart/2005/8/layout/lProcess2"/>
    <dgm:cxn modelId="{1F551E8A-C0E6-445F-91A7-1C6C5DBE2D8D}" type="presParOf" srcId="{DE720096-FAFE-41F4-85A1-34C07CD221C4}" destId="{43E87930-79BC-4B90-8675-3F9E8627CD8F}" srcOrd="1" destOrd="0" presId="urn:microsoft.com/office/officeart/2005/8/layout/lProcess2"/>
    <dgm:cxn modelId="{A2754F5F-D442-41EF-8FE2-F5AA74C56757}" type="presParOf" srcId="{DE720096-FAFE-41F4-85A1-34C07CD221C4}" destId="{0AE2F4A9-DDC1-4F15-8CAF-33DC962CE225}" srcOrd="2" destOrd="0" presId="urn:microsoft.com/office/officeart/2005/8/layout/lProcess2"/>
    <dgm:cxn modelId="{BE13E660-9EC4-4312-BD6F-ABF8313899DF}" type="presParOf" srcId="{DE720096-FAFE-41F4-85A1-34C07CD221C4}" destId="{756CAD51-65A6-4B14-ACB6-65992D777073}" srcOrd="3" destOrd="0" presId="urn:microsoft.com/office/officeart/2005/8/layout/lProcess2"/>
    <dgm:cxn modelId="{91C2337D-1099-4953-B7FE-ACEBB3A03A60}" type="presParOf" srcId="{DE720096-FAFE-41F4-85A1-34C07CD221C4}" destId="{5044416B-CDE6-4868-84AA-079A9350C5E5}" srcOrd="4" destOrd="0" presId="urn:microsoft.com/office/officeart/2005/8/layout/lProcess2"/>
    <dgm:cxn modelId="{EF3F13D7-A960-4055-8285-2662EF2032E4}" type="presParOf" srcId="{142C2882-27F3-47F3-8340-5FDE2289E10C}" destId="{69A0D529-2365-458D-81B2-144A143F8E18}" srcOrd="1" destOrd="0" presId="urn:microsoft.com/office/officeart/2005/8/layout/lProcess2"/>
    <dgm:cxn modelId="{9376F9AC-84C4-4967-AF42-A0013B7AB8E8}" type="presParOf" srcId="{142C2882-27F3-47F3-8340-5FDE2289E10C}" destId="{F3C190C8-6BE9-439D-838A-51800C8CE2D7}" srcOrd="2" destOrd="0" presId="urn:microsoft.com/office/officeart/2005/8/layout/lProcess2"/>
    <dgm:cxn modelId="{DBAA31C4-9227-4832-A605-6D054AFB05D4}" type="presParOf" srcId="{F3C190C8-6BE9-439D-838A-51800C8CE2D7}" destId="{6BE1A2EE-30D0-4F8E-9FAF-DC52214D6DFE}" srcOrd="0" destOrd="0" presId="urn:microsoft.com/office/officeart/2005/8/layout/lProcess2"/>
    <dgm:cxn modelId="{4D4A7213-CFD3-4AA7-9BE9-AB47394610CD}" type="presParOf" srcId="{F3C190C8-6BE9-439D-838A-51800C8CE2D7}" destId="{FA610F0E-41BD-40A0-9E6C-D0032BF6B07A}" srcOrd="1" destOrd="0" presId="urn:microsoft.com/office/officeart/2005/8/layout/lProcess2"/>
    <dgm:cxn modelId="{D132AB6F-EC4E-4ECE-9391-CD3D5E37D7EE}" type="presParOf" srcId="{F3C190C8-6BE9-439D-838A-51800C8CE2D7}" destId="{E99EA85B-5983-4E91-B0E4-26730758887D}" srcOrd="2" destOrd="0" presId="urn:microsoft.com/office/officeart/2005/8/layout/lProcess2"/>
    <dgm:cxn modelId="{5C96442F-3274-4CD1-807C-925DCD090FEE}" type="presParOf" srcId="{E99EA85B-5983-4E91-B0E4-26730758887D}" destId="{18E89511-9847-4A4A-9965-55FF6DB56FD3}" srcOrd="0" destOrd="0" presId="urn:microsoft.com/office/officeart/2005/8/layout/lProcess2"/>
    <dgm:cxn modelId="{B053D087-30B7-4F5C-BC60-295D8B2AAFFF}" type="presParOf" srcId="{18E89511-9847-4A4A-9965-55FF6DB56FD3}" destId="{59CB95B5-E560-4DDC-A5F7-3DA2B3197D64}" srcOrd="0" destOrd="0" presId="urn:microsoft.com/office/officeart/2005/8/layout/lProcess2"/>
    <dgm:cxn modelId="{55BA1BDE-1513-4794-A7DC-62B6FF2C7001}" type="presParOf" srcId="{142C2882-27F3-47F3-8340-5FDE2289E10C}" destId="{EE74BD33-BE21-4CFA-8866-C173A7F9D8A7}" srcOrd="3" destOrd="0" presId="urn:microsoft.com/office/officeart/2005/8/layout/lProcess2"/>
    <dgm:cxn modelId="{307F513B-6DA2-4BB9-897F-DD55FDF65039}" type="presParOf" srcId="{142C2882-27F3-47F3-8340-5FDE2289E10C}" destId="{FFCD4855-D4F9-4316-BD44-5E9BC1B0F265}" srcOrd="4" destOrd="0" presId="urn:microsoft.com/office/officeart/2005/8/layout/lProcess2"/>
    <dgm:cxn modelId="{7246EF6B-3613-4A42-BAC4-5B3D25C8B275}" type="presParOf" srcId="{FFCD4855-D4F9-4316-BD44-5E9BC1B0F265}" destId="{520166CA-D39A-4A94-A0CB-8E727772D68A}" srcOrd="0" destOrd="0" presId="urn:microsoft.com/office/officeart/2005/8/layout/lProcess2"/>
    <dgm:cxn modelId="{782514B4-846A-4389-B55B-F0C8E7C5EF65}" type="presParOf" srcId="{FFCD4855-D4F9-4316-BD44-5E9BC1B0F265}" destId="{2C28C624-F140-49AB-BE1F-42C26BF03927}" srcOrd="1" destOrd="0" presId="urn:microsoft.com/office/officeart/2005/8/layout/lProcess2"/>
    <dgm:cxn modelId="{2D10EAC7-C752-4A70-8723-657D71675E27}" type="presParOf" srcId="{FFCD4855-D4F9-4316-BD44-5E9BC1B0F265}" destId="{7AB817F4-3915-4ABF-9AFD-9A3EC0197BEE}" srcOrd="2" destOrd="0" presId="urn:microsoft.com/office/officeart/2005/8/layout/lProcess2"/>
    <dgm:cxn modelId="{E5222586-AB4D-4C7D-B5B8-C025F66C06EC}" type="presParOf" srcId="{7AB817F4-3915-4ABF-9AFD-9A3EC0197BEE}" destId="{FAD3E4D6-7236-4892-9AA0-1A377BC5B8C9}" srcOrd="0" destOrd="0" presId="urn:microsoft.com/office/officeart/2005/8/layout/lProcess2"/>
    <dgm:cxn modelId="{16D2D091-671C-44F4-A108-DB5676401238}" type="presParOf" srcId="{FAD3E4D6-7236-4892-9AA0-1A377BC5B8C9}" destId="{2982F5A2-F143-4DFE-8A0F-015FD0B3D9E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E2F8A-B997-4647-9EAA-B7FC8B5B88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E6963-79B6-4F16-BDB9-DCEACAC202A2}">
      <dgm:prSet phldrT="[Текст]" custT="1"/>
      <dgm:spPr>
        <a:solidFill>
          <a:srgbClr val="033657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Регуляция обмена веществ и метаболических процессов</a:t>
          </a:r>
          <a:endParaRPr lang="ru-RU" sz="1200" dirty="0"/>
        </a:p>
      </dgm:t>
    </dgm:pt>
    <dgm:pt modelId="{E2BCCF58-70E9-431D-AAB2-B5121C74ABC1}" type="parTrans" cxnId="{557BA24E-2AB7-4318-80FA-A49A540257BA}">
      <dgm:prSet/>
      <dgm:spPr/>
      <dgm:t>
        <a:bodyPr/>
        <a:lstStyle/>
        <a:p>
          <a:endParaRPr lang="ru-RU" sz="1100"/>
        </a:p>
      </dgm:t>
    </dgm:pt>
    <dgm:pt modelId="{CB96E676-372E-46CB-B22E-9E20831C08E4}" type="sibTrans" cxnId="{557BA24E-2AB7-4318-80FA-A49A540257BA}">
      <dgm:prSet/>
      <dgm:spPr/>
      <dgm:t>
        <a:bodyPr/>
        <a:lstStyle/>
        <a:p>
          <a:endParaRPr lang="ru-RU" sz="1100"/>
        </a:p>
      </dgm:t>
    </dgm:pt>
    <dgm:pt modelId="{699D9A7C-A61D-49F8-8ACA-D722CAF99434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Повышение скорости </a:t>
          </a:r>
          <a:r>
            <a:rPr lang="ru-RU" sz="1100" b="0" dirty="0" err="1" smtClean="0">
              <a:solidFill>
                <a:schemeClr val="tx1"/>
              </a:solidFill>
            </a:rPr>
            <a:t>липолиза</a:t>
          </a:r>
          <a:endParaRPr lang="ru-RU" sz="1100" b="0" dirty="0">
            <a:solidFill>
              <a:schemeClr val="tx1"/>
            </a:solidFill>
          </a:endParaRPr>
        </a:p>
      </dgm:t>
    </dgm:pt>
    <dgm:pt modelId="{EC4084FE-776E-4F9D-9CD9-E2B0F7FC702D}" type="parTrans" cxnId="{5EDEAE6A-B8FE-42BC-A32B-A5BBB51EF6C4}">
      <dgm:prSet/>
      <dgm:spPr/>
      <dgm:t>
        <a:bodyPr/>
        <a:lstStyle/>
        <a:p>
          <a:endParaRPr lang="ru-RU" sz="1100"/>
        </a:p>
      </dgm:t>
    </dgm:pt>
    <dgm:pt modelId="{EFCF757F-F683-45A7-814C-D0CAF72A3E04}" type="sibTrans" cxnId="{5EDEAE6A-B8FE-42BC-A32B-A5BBB51EF6C4}">
      <dgm:prSet/>
      <dgm:spPr/>
      <dgm:t>
        <a:bodyPr/>
        <a:lstStyle/>
        <a:p>
          <a:endParaRPr lang="ru-RU" sz="1100"/>
        </a:p>
      </dgm:t>
    </dgm:pt>
    <dgm:pt modelId="{4B19EE60-02D9-46F4-BE23-8D7DF5E7FC98}">
      <dgm:prSet phldrT="[Текст]" custT="1"/>
      <dgm:spPr>
        <a:solidFill>
          <a:srgbClr val="033657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Регуляция выработки половых гормонов:</a:t>
          </a:r>
          <a:endParaRPr lang="ru-RU" sz="1200" dirty="0"/>
        </a:p>
      </dgm:t>
    </dgm:pt>
    <dgm:pt modelId="{70088743-81F3-4B1A-842F-301042C2162E}" type="parTrans" cxnId="{43CF3BCB-31C9-4E96-95D2-137705EE53D2}">
      <dgm:prSet/>
      <dgm:spPr/>
      <dgm:t>
        <a:bodyPr/>
        <a:lstStyle/>
        <a:p>
          <a:endParaRPr lang="ru-RU" sz="1100"/>
        </a:p>
      </dgm:t>
    </dgm:pt>
    <dgm:pt modelId="{38C2855F-6D2D-40D6-AD6E-4089C6794C11}" type="sibTrans" cxnId="{43CF3BCB-31C9-4E96-95D2-137705EE53D2}">
      <dgm:prSet/>
      <dgm:spPr/>
      <dgm:t>
        <a:bodyPr/>
        <a:lstStyle/>
        <a:p>
          <a:endParaRPr lang="ru-RU" sz="1100"/>
        </a:p>
      </dgm:t>
    </dgm:pt>
    <dgm:pt modelId="{4C8DDD4C-76E1-4FD1-9568-74418CC6D05C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Снижает чувствительность </a:t>
          </a:r>
          <a:r>
            <a:rPr lang="ru-RU" sz="1100" b="0" dirty="0" err="1" smtClean="0">
              <a:solidFill>
                <a:schemeClr val="tx1"/>
              </a:solidFill>
            </a:rPr>
            <a:t>андрогеновых</a:t>
          </a:r>
          <a:r>
            <a:rPr lang="ru-RU" sz="1100" b="0" dirty="0" smtClean="0">
              <a:solidFill>
                <a:schemeClr val="tx1"/>
              </a:solidFill>
            </a:rPr>
            <a:t> рецепторов к тестостерону</a:t>
          </a:r>
          <a:endParaRPr lang="ru-RU" sz="1100" b="0" dirty="0">
            <a:solidFill>
              <a:schemeClr val="tx1"/>
            </a:solidFill>
          </a:endParaRPr>
        </a:p>
      </dgm:t>
    </dgm:pt>
    <dgm:pt modelId="{BE8133CD-EE9E-4B0A-AAF2-8F78C7FF0BA9}" type="parTrans" cxnId="{EBD09C22-25F7-483C-B095-91D40FDD9714}">
      <dgm:prSet/>
      <dgm:spPr/>
      <dgm:t>
        <a:bodyPr/>
        <a:lstStyle/>
        <a:p>
          <a:endParaRPr lang="ru-RU" sz="1100"/>
        </a:p>
      </dgm:t>
    </dgm:pt>
    <dgm:pt modelId="{CC02EF43-4FFB-4709-AA32-8DC1FC97A943}" type="sibTrans" cxnId="{EBD09C22-25F7-483C-B095-91D40FDD9714}">
      <dgm:prSet/>
      <dgm:spPr/>
      <dgm:t>
        <a:bodyPr/>
        <a:lstStyle/>
        <a:p>
          <a:endParaRPr lang="ru-RU" sz="1100"/>
        </a:p>
      </dgm:t>
    </dgm:pt>
    <dgm:pt modelId="{C0ACFA3E-2E3F-4F25-8754-854F4BFAF721}">
      <dgm:prSet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Снижение тканевых триглицеридов</a:t>
          </a:r>
          <a:endParaRPr lang="ru-RU" sz="1100" b="0" dirty="0">
            <a:solidFill>
              <a:schemeClr val="tx1"/>
            </a:solidFill>
          </a:endParaRPr>
        </a:p>
      </dgm:t>
    </dgm:pt>
    <dgm:pt modelId="{3B12DEA7-9D52-4ADB-9DC1-FC5F57D0D1E4}" type="parTrans" cxnId="{90175DC1-7C96-4DA6-A7BF-739C3D023452}">
      <dgm:prSet/>
      <dgm:spPr/>
      <dgm:t>
        <a:bodyPr/>
        <a:lstStyle/>
        <a:p>
          <a:endParaRPr lang="ru-RU" sz="1100"/>
        </a:p>
      </dgm:t>
    </dgm:pt>
    <dgm:pt modelId="{5E479693-419E-4C05-93B2-481CC1BE5AAD}" type="sibTrans" cxnId="{90175DC1-7C96-4DA6-A7BF-739C3D023452}">
      <dgm:prSet/>
      <dgm:spPr/>
      <dgm:t>
        <a:bodyPr/>
        <a:lstStyle/>
        <a:p>
          <a:endParaRPr lang="ru-RU" sz="1100"/>
        </a:p>
      </dgm:t>
    </dgm:pt>
    <dgm:pt modelId="{202FAB44-AC6B-4AEF-A5AA-09833739AF4C}">
      <dgm:prSet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Усиление </a:t>
          </a:r>
          <a:r>
            <a:rPr lang="ru-RU" sz="1100" b="0" dirty="0" err="1" smtClean="0">
              <a:solidFill>
                <a:schemeClr val="tx1"/>
              </a:solidFill>
            </a:rPr>
            <a:t>термогенеза</a:t>
          </a:r>
          <a:endParaRPr lang="ru-RU" sz="1100" b="0" dirty="0">
            <a:solidFill>
              <a:schemeClr val="tx1"/>
            </a:solidFill>
          </a:endParaRPr>
        </a:p>
      </dgm:t>
    </dgm:pt>
    <dgm:pt modelId="{9BA46822-031A-4C5E-9407-54E2AA4D301E}" type="parTrans" cxnId="{5698422F-5FCF-474A-B580-B2F902B13DED}">
      <dgm:prSet/>
      <dgm:spPr/>
      <dgm:t>
        <a:bodyPr/>
        <a:lstStyle/>
        <a:p>
          <a:endParaRPr lang="ru-RU" sz="1100"/>
        </a:p>
      </dgm:t>
    </dgm:pt>
    <dgm:pt modelId="{C8069792-6A14-456B-A19E-9BD4568611AB}" type="sibTrans" cxnId="{5698422F-5FCF-474A-B580-B2F902B13DED}">
      <dgm:prSet/>
      <dgm:spPr/>
      <dgm:t>
        <a:bodyPr/>
        <a:lstStyle/>
        <a:p>
          <a:endParaRPr lang="ru-RU" sz="1100"/>
        </a:p>
      </dgm:t>
    </dgm:pt>
    <dgm:pt modelId="{B5417FCB-CB5B-432C-AAB4-5F1C0B56E561}">
      <dgm:prSet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Усиление ароматизации тестостерона в жировой ткани</a:t>
          </a:r>
          <a:endParaRPr lang="ru-RU" sz="1100" b="0" dirty="0">
            <a:solidFill>
              <a:schemeClr val="tx1"/>
            </a:solidFill>
          </a:endParaRPr>
        </a:p>
      </dgm:t>
    </dgm:pt>
    <dgm:pt modelId="{D4AF22B2-8024-4529-990B-78D8A7F37760}" type="parTrans" cxnId="{F0730A29-4B34-43FF-A1BA-4FB7BE3418FF}">
      <dgm:prSet/>
      <dgm:spPr/>
      <dgm:t>
        <a:bodyPr/>
        <a:lstStyle/>
        <a:p>
          <a:endParaRPr lang="ru-RU" sz="1100"/>
        </a:p>
      </dgm:t>
    </dgm:pt>
    <dgm:pt modelId="{B9C6589D-7225-4B05-920D-92AC02EC0AB6}" type="sibTrans" cxnId="{F0730A29-4B34-43FF-A1BA-4FB7BE3418FF}">
      <dgm:prSet/>
      <dgm:spPr/>
      <dgm:t>
        <a:bodyPr/>
        <a:lstStyle/>
        <a:p>
          <a:endParaRPr lang="ru-RU" sz="1100"/>
        </a:p>
      </dgm:t>
    </dgm:pt>
    <dgm:pt modelId="{DF9158FD-7579-4F2F-A209-20E3A6855490}">
      <dgm:prSet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Снижает уровень общего тестостерона</a:t>
          </a:r>
          <a:endParaRPr lang="ru-RU" sz="1100" b="0" dirty="0">
            <a:solidFill>
              <a:schemeClr val="tx1"/>
            </a:solidFill>
          </a:endParaRPr>
        </a:p>
      </dgm:t>
    </dgm:pt>
    <dgm:pt modelId="{9BF98E90-54AF-451E-AA23-ED13F85D283C}" type="parTrans" cxnId="{53FF9903-8DC8-4BC8-8FB0-AD75D5DED352}">
      <dgm:prSet/>
      <dgm:spPr/>
      <dgm:t>
        <a:bodyPr/>
        <a:lstStyle/>
        <a:p>
          <a:endParaRPr lang="ru-RU" sz="1100"/>
        </a:p>
      </dgm:t>
    </dgm:pt>
    <dgm:pt modelId="{309A9660-EA6E-4151-B248-3D575012A066}" type="sibTrans" cxnId="{53FF9903-8DC8-4BC8-8FB0-AD75D5DED352}">
      <dgm:prSet/>
      <dgm:spPr/>
      <dgm:t>
        <a:bodyPr/>
        <a:lstStyle/>
        <a:p>
          <a:endParaRPr lang="ru-RU" sz="1100"/>
        </a:p>
      </dgm:t>
    </dgm:pt>
    <dgm:pt modelId="{28F79F6F-A4AF-4117-99C9-157F088BC689}">
      <dgm:prSet custT="1"/>
      <dgm:spPr>
        <a:solidFill>
          <a:srgbClr val="033657"/>
        </a:solidFill>
        <a:ln>
          <a:solidFill>
            <a:schemeClr val="tx1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Регулирует активность симпатической нервной системы</a:t>
          </a:r>
          <a:endParaRPr lang="ru-RU" sz="1200" b="0" dirty="0">
            <a:solidFill>
              <a:schemeClr val="tx1"/>
            </a:solidFill>
          </a:endParaRPr>
        </a:p>
      </dgm:t>
    </dgm:pt>
    <dgm:pt modelId="{AD6C0742-4864-4608-8A49-7EA45A6B84C5}" type="parTrans" cxnId="{A4E7672F-7152-4A54-9C56-BE2E7D112E40}">
      <dgm:prSet/>
      <dgm:spPr/>
      <dgm:t>
        <a:bodyPr/>
        <a:lstStyle/>
        <a:p>
          <a:endParaRPr lang="ru-RU" sz="1100"/>
        </a:p>
      </dgm:t>
    </dgm:pt>
    <dgm:pt modelId="{831BAC42-D916-4CAF-A3AA-3F2B5FBD712F}" type="sibTrans" cxnId="{A4E7672F-7152-4A54-9C56-BE2E7D112E40}">
      <dgm:prSet/>
      <dgm:spPr/>
      <dgm:t>
        <a:bodyPr/>
        <a:lstStyle/>
        <a:p>
          <a:endParaRPr lang="ru-RU" sz="1100"/>
        </a:p>
      </dgm:t>
    </dgm:pt>
    <dgm:pt modelId="{EEEA5BDF-989A-451D-88F2-7D3AA7325DDC}">
      <dgm:prSet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Потенцирование сердечно-сосудистых реакций</a:t>
          </a:r>
          <a:endParaRPr lang="ru-RU" sz="1100" b="0" dirty="0">
            <a:solidFill>
              <a:schemeClr val="tx1"/>
            </a:solidFill>
          </a:endParaRPr>
        </a:p>
      </dgm:t>
    </dgm:pt>
    <dgm:pt modelId="{6038BE4D-BCC2-4459-A434-3FCCFF211FDE}" type="parTrans" cxnId="{1CA07571-EFE2-4E74-9E85-9D61D7F679B0}">
      <dgm:prSet/>
      <dgm:spPr/>
      <dgm:t>
        <a:bodyPr/>
        <a:lstStyle/>
        <a:p>
          <a:endParaRPr lang="ru-RU" sz="1100"/>
        </a:p>
      </dgm:t>
    </dgm:pt>
    <dgm:pt modelId="{0314E852-C162-4D7F-8775-C6D76A4F5B80}" type="sibTrans" cxnId="{1CA07571-EFE2-4E74-9E85-9D61D7F679B0}">
      <dgm:prSet/>
      <dgm:spPr/>
      <dgm:t>
        <a:bodyPr/>
        <a:lstStyle/>
        <a:p>
          <a:endParaRPr lang="ru-RU" sz="1100"/>
        </a:p>
      </dgm:t>
    </dgm:pt>
    <dgm:pt modelId="{4E119784-79F8-4E13-AE44-3433EF820C53}" type="pres">
      <dgm:prSet presAssocID="{8D7E2F8A-B997-4647-9EAA-B7FC8B5B8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8E39A-69A2-40FD-BDF3-0D4B3B23E19D}" type="pres">
      <dgm:prSet presAssocID="{6C0E6963-79B6-4F16-BDB9-DCEACAC202A2}" presName="parentText" presStyleLbl="node1" presStyleIdx="0" presStyleCnt="3" custScaleY="48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2E41D-41B0-4E97-A8DB-B53B0DE3FA4B}" type="pres">
      <dgm:prSet presAssocID="{6C0E6963-79B6-4F16-BDB9-DCEACAC202A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27AEB-1D10-4BF9-A103-036AE7C83472}" type="pres">
      <dgm:prSet presAssocID="{4B19EE60-02D9-46F4-BE23-8D7DF5E7FC98}" presName="parentText" presStyleLbl="node1" presStyleIdx="1" presStyleCnt="3" custScaleY="47170" custLinFactNeighborY="-41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AF76F-1B9E-4516-9FB6-53E1C6EC9E73}" type="pres">
      <dgm:prSet presAssocID="{4B19EE60-02D9-46F4-BE23-8D7DF5E7FC98}" presName="childText" presStyleLbl="revTx" presStyleIdx="1" presStyleCnt="3" custLinFactNeighborY="-3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D08C2-FCAA-47FE-B24C-43F97BCE6E4B}" type="pres">
      <dgm:prSet presAssocID="{28F79F6F-A4AF-4117-99C9-157F088BC689}" presName="parentText" presStyleLbl="node1" presStyleIdx="2" presStyleCnt="3" custScaleX="99989" custScaleY="46296" custLinFactNeighborY="-63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795AA-9802-4992-9331-642B0CF43FCC}" type="pres">
      <dgm:prSet presAssocID="{28F79F6F-A4AF-4117-99C9-157F088BC689}" presName="childText" presStyleLbl="revTx" presStyleIdx="2" presStyleCnt="3" custScaleY="23491" custLinFactNeighborY="-5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3DB85-2AF5-46AC-9757-D83B7B4C25A2}" type="presOf" srcId="{4B19EE60-02D9-46F4-BE23-8D7DF5E7FC98}" destId="{20327AEB-1D10-4BF9-A103-036AE7C83472}" srcOrd="0" destOrd="0" presId="urn:microsoft.com/office/officeart/2005/8/layout/vList2"/>
    <dgm:cxn modelId="{8B3D359F-911E-4F80-A725-C5EF74DF1513}" type="presOf" srcId="{EEEA5BDF-989A-451D-88F2-7D3AA7325DDC}" destId="{DAC795AA-9802-4992-9331-642B0CF43FCC}" srcOrd="0" destOrd="0" presId="urn:microsoft.com/office/officeart/2005/8/layout/vList2"/>
    <dgm:cxn modelId="{A22125A7-9EC1-42D7-8DAC-565E14D7A398}" type="presOf" srcId="{202FAB44-AC6B-4AEF-A5AA-09833739AF4C}" destId="{B3D2E41D-41B0-4E97-A8DB-B53B0DE3FA4B}" srcOrd="0" destOrd="2" presId="urn:microsoft.com/office/officeart/2005/8/layout/vList2"/>
    <dgm:cxn modelId="{9D7E3CBD-FA3B-4CB2-99FB-97A1D7BED7C6}" type="presOf" srcId="{8D7E2F8A-B997-4647-9EAA-B7FC8B5B8864}" destId="{4E119784-79F8-4E13-AE44-3433EF820C53}" srcOrd="0" destOrd="0" presId="urn:microsoft.com/office/officeart/2005/8/layout/vList2"/>
    <dgm:cxn modelId="{8085D43F-5599-4161-B7AE-B3E507FB5EF0}" type="presOf" srcId="{B5417FCB-CB5B-432C-AAB4-5F1C0B56E561}" destId="{841AF76F-1B9E-4516-9FB6-53E1C6EC9E73}" srcOrd="0" destOrd="1" presId="urn:microsoft.com/office/officeart/2005/8/layout/vList2"/>
    <dgm:cxn modelId="{EBD09C22-25F7-483C-B095-91D40FDD9714}" srcId="{4B19EE60-02D9-46F4-BE23-8D7DF5E7FC98}" destId="{4C8DDD4C-76E1-4FD1-9568-74418CC6D05C}" srcOrd="0" destOrd="0" parTransId="{BE8133CD-EE9E-4B0A-AAF2-8F78C7FF0BA9}" sibTransId="{CC02EF43-4FFB-4709-AA32-8DC1FC97A943}"/>
    <dgm:cxn modelId="{5698422F-5FCF-474A-B580-B2F902B13DED}" srcId="{6C0E6963-79B6-4F16-BDB9-DCEACAC202A2}" destId="{202FAB44-AC6B-4AEF-A5AA-09833739AF4C}" srcOrd="2" destOrd="0" parTransId="{9BA46822-031A-4C5E-9407-54E2AA4D301E}" sibTransId="{C8069792-6A14-456B-A19E-9BD4568611AB}"/>
    <dgm:cxn modelId="{53FF9903-8DC8-4BC8-8FB0-AD75D5DED352}" srcId="{4B19EE60-02D9-46F4-BE23-8D7DF5E7FC98}" destId="{DF9158FD-7579-4F2F-A209-20E3A6855490}" srcOrd="2" destOrd="0" parTransId="{9BF98E90-54AF-451E-AA23-ED13F85D283C}" sibTransId="{309A9660-EA6E-4151-B248-3D575012A066}"/>
    <dgm:cxn modelId="{2AF97107-BF67-49CB-A2A7-0D006E150D74}" type="presOf" srcId="{28F79F6F-A4AF-4117-99C9-157F088BC689}" destId="{D8BD08C2-FCAA-47FE-B24C-43F97BCE6E4B}" srcOrd="0" destOrd="0" presId="urn:microsoft.com/office/officeart/2005/8/layout/vList2"/>
    <dgm:cxn modelId="{A4E7672F-7152-4A54-9C56-BE2E7D112E40}" srcId="{8D7E2F8A-B997-4647-9EAA-B7FC8B5B8864}" destId="{28F79F6F-A4AF-4117-99C9-157F088BC689}" srcOrd="2" destOrd="0" parTransId="{AD6C0742-4864-4608-8A49-7EA45A6B84C5}" sibTransId="{831BAC42-D916-4CAF-A3AA-3F2B5FBD712F}"/>
    <dgm:cxn modelId="{6EF33AAB-C9AC-449A-AA5B-0A6F1634249F}" type="presOf" srcId="{4C8DDD4C-76E1-4FD1-9568-74418CC6D05C}" destId="{841AF76F-1B9E-4516-9FB6-53E1C6EC9E73}" srcOrd="0" destOrd="0" presId="urn:microsoft.com/office/officeart/2005/8/layout/vList2"/>
    <dgm:cxn modelId="{03383285-7C1B-4B6B-B526-CD11A8C6CCCF}" type="presOf" srcId="{C0ACFA3E-2E3F-4F25-8754-854F4BFAF721}" destId="{B3D2E41D-41B0-4E97-A8DB-B53B0DE3FA4B}" srcOrd="0" destOrd="1" presId="urn:microsoft.com/office/officeart/2005/8/layout/vList2"/>
    <dgm:cxn modelId="{92BDB948-0C97-4AFE-95EA-D551E5F8F977}" type="presOf" srcId="{DF9158FD-7579-4F2F-A209-20E3A6855490}" destId="{841AF76F-1B9E-4516-9FB6-53E1C6EC9E73}" srcOrd="0" destOrd="2" presId="urn:microsoft.com/office/officeart/2005/8/layout/vList2"/>
    <dgm:cxn modelId="{90175DC1-7C96-4DA6-A7BF-739C3D023452}" srcId="{6C0E6963-79B6-4F16-BDB9-DCEACAC202A2}" destId="{C0ACFA3E-2E3F-4F25-8754-854F4BFAF721}" srcOrd="1" destOrd="0" parTransId="{3B12DEA7-9D52-4ADB-9DC1-FC5F57D0D1E4}" sibTransId="{5E479693-419E-4C05-93B2-481CC1BE5AAD}"/>
    <dgm:cxn modelId="{F0730A29-4B34-43FF-A1BA-4FB7BE3418FF}" srcId="{4B19EE60-02D9-46F4-BE23-8D7DF5E7FC98}" destId="{B5417FCB-CB5B-432C-AAB4-5F1C0B56E561}" srcOrd="1" destOrd="0" parTransId="{D4AF22B2-8024-4529-990B-78D8A7F37760}" sibTransId="{B9C6589D-7225-4B05-920D-92AC02EC0AB6}"/>
    <dgm:cxn modelId="{5EDEAE6A-B8FE-42BC-A32B-A5BBB51EF6C4}" srcId="{6C0E6963-79B6-4F16-BDB9-DCEACAC202A2}" destId="{699D9A7C-A61D-49F8-8ACA-D722CAF99434}" srcOrd="0" destOrd="0" parTransId="{EC4084FE-776E-4F9D-9CD9-E2B0F7FC702D}" sibTransId="{EFCF757F-F683-45A7-814C-D0CAF72A3E04}"/>
    <dgm:cxn modelId="{E43614D7-3C24-464C-8CED-12B652F86910}" type="presOf" srcId="{699D9A7C-A61D-49F8-8ACA-D722CAF99434}" destId="{B3D2E41D-41B0-4E97-A8DB-B53B0DE3FA4B}" srcOrd="0" destOrd="0" presId="urn:microsoft.com/office/officeart/2005/8/layout/vList2"/>
    <dgm:cxn modelId="{43CF3BCB-31C9-4E96-95D2-137705EE53D2}" srcId="{8D7E2F8A-B997-4647-9EAA-B7FC8B5B8864}" destId="{4B19EE60-02D9-46F4-BE23-8D7DF5E7FC98}" srcOrd="1" destOrd="0" parTransId="{70088743-81F3-4B1A-842F-301042C2162E}" sibTransId="{38C2855F-6D2D-40D6-AD6E-4089C6794C11}"/>
    <dgm:cxn modelId="{1CA07571-EFE2-4E74-9E85-9D61D7F679B0}" srcId="{28F79F6F-A4AF-4117-99C9-157F088BC689}" destId="{EEEA5BDF-989A-451D-88F2-7D3AA7325DDC}" srcOrd="0" destOrd="0" parTransId="{6038BE4D-BCC2-4459-A434-3FCCFF211FDE}" sibTransId="{0314E852-C162-4D7F-8775-C6D76A4F5B80}"/>
    <dgm:cxn modelId="{0B4FFB37-C786-43B8-9A86-A8C0AF6816CC}" type="presOf" srcId="{6C0E6963-79B6-4F16-BDB9-DCEACAC202A2}" destId="{ED38E39A-69A2-40FD-BDF3-0D4B3B23E19D}" srcOrd="0" destOrd="0" presId="urn:microsoft.com/office/officeart/2005/8/layout/vList2"/>
    <dgm:cxn modelId="{557BA24E-2AB7-4318-80FA-A49A540257BA}" srcId="{8D7E2F8A-B997-4647-9EAA-B7FC8B5B8864}" destId="{6C0E6963-79B6-4F16-BDB9-DCEACAC202A2}" srcOrd="0" destOrd="0" parTransId="{E2BCCF58-70E9-431D-AAB2-B5121C74ABC1}" sibTransId="{CB96E676-372E-46CB-B22E-9E20831C08E4}"/>
    <dgm:cxn modelId="{7EF68A40-B99F-40E1-A2C3-751E48ACE67F}" type="presParOf" srcId="{4E119784-79F8-4E13-AE44-3433EF820C53}" destId="{ED38E39A-69A2-40FD-BDF3-0D4B3B23E19D}" srcOrd="0" destOrd="0" presId="urn:microsoft.com/office/officeart/2005/8/layout/vList2"/>
    <dgm:cxn modelId="{272DF7D9-509B-4CE6-BDC0-29CF66F31419}" type="presParOf" srcId="{4E119784-79F8-4E13-AE44-3433EF820C53}" destId="{B3D2E41D-41B0-4E97-A8DB-B53B0DE3FA4B}" srcOrd="1" destOrd="0" presId="urn:microsoft.com/office/officeart/2005/8/layout/vList2"/>
    <dgm:cxn modelId="{9119EFB3-01B5-42BF-B48B-D0DEC9D6C725}" type="presParOf" srcId="{4E119784-79F8-4E13-AE44-3433EF820C53}" destId="{20327AEB-1D10-4BF9-A103-036AE7C83472}" srcOrd="2" destOrd="0" presId="urn:microsoft.com/office/officeart/2005/8/layout/vList2"/>
    <dgm:cxn modelId="{A01D243D-D653-479F-84FF-F4FD1D76B193}" type="presParOf" srcId="{4E119784-79F8-4E13-AE44-3433EF820C53}" destId="{841AF76F-1B9E-4516-9FB6-53E1C6EC9E73}" srcOrd="3" destOrd="0" presId="urn:microsoft.com/office/officeart/2005/8/layout/vList2"/>
    <dgm:cxn modelId="{6F40696E-7C22-45BE-A1E1-22B67E5BCD33}" type="presParOf" srcId="{4E119784-79F8-4E13-AE44-3433EF820C53}" destId="{D8BD08C2-FCAA-47FE-B24C-43F97BCE6E4B}" srcOrd="4" destOrd="0" presId="urn:microsoft.com/office/officeart/2005/8/layout/vList2"/>
    <dgm:cxn modelId="{590FDA53-E969-40C3-968F-927C16859753}" type="presParOf" srcId="{4E119784-79F8-4E13-AE44-3433EF820C53}" destId="{DAC795AA-9802-4992-9331-642B0CF43FC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B570B-5DE4-4E9F-94DF-453665F43058}">
      <dsp:nvSpPr>
        <dsp:cNvPr id="0" name=""/>
        <dsp:cNvSpPr/>
      </dsp:nvSpPr>
      <dsp:spPr>
        <a:xfrm>
          <a:off x="243762" y="155760"/>
          <a:ext cx="3433005" cy="625250"/>
        </a:xfrm>
        <a:prstGeom prst="rect">
          <a:avLst/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  <a:latin typeface="Arial" panose="020B0604020202020204"/>
            </a:rPr>
            <a:t>ПОВЕДЕНЧЕСКИЕ</a:t>
          </a:r>
          <a:br>
            <a:rPr lang="ru-RU" sz="1800" b="1" kern="1200" smtClean="0">
              <a:solidFill>
                <a:schemeClr val="bg1"/>
              </a:solidFill>
              <a:latin typeface="Arial" panose="020B0604020202020204"/>
            </a:rPr>
          </a:br>
          <a:r>
            <a:rPr lang="ru-RU" sz="1800" b="1" kern="1200" smtClean="0">
              <a:solidFill>
                <a:schemeClr val="bg1"/>
              </a:solidFill>
              <a:latin typeface="Arial" panose="020B0604020202020204"/>
            </a:rPr>
            <a:t>и СОЦИАЛЬНЫЕ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43762" y="155760"/>
        <a:ext cx="3433005" cy="625250"/>
      </dsp:txXfrm>
    </dsp:sp>
    <dsp:sp modelId="{88C2A5D7-B15C-4603-A560-A4943276732B}">
      <dsp:nvSpPr>
        <dsp:cNvPr id="0" name=""/>
        <dsp:cNvSpPr/>
      </dsp:nvSpPr>
      <dsp:spPr>
        <a:xfrm>
          <a:off x="243762" y="781010"/>
          <a:ext cx="3433005" cy="3409289"/>
        </a:xfrm>
        <a:prstGeom prst="rect">
          <a:avLst/>
        </a:prstGeom>
        <a:solidFill>
          <a:srgbClr val="FFFFFF">
            <a:alpha val="60000"/>
          </a:srgbClr>
        </a:solidFill>
        <a:ln w="25400" cap="flat" cmpd="sng" algn="ctr">
          <a:solidFill>
            <a:srgbClr val="0099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Несбалансированное питание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  <a:t>Вредные привычки</a:t>
          </a:r>
          <a:b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  <a:t>(курение, алкоголь и др.)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  <a:t>Гиподинамия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Низкий социальный</a:t>
          </a:r>
          <a:b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и образовательный статус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43762" y="781010"/>
        <a:ext cx="3433005" cy="3409289"/>
      </dsp:txXfrm>
    </dsp:sp>
    <dsp:sp modelId="{8B456E5B-7740-4D5B-96A7-AE7B3ACFF3E9}">
      <dsp:nvSpPr>
        <dsp:cNvPr id="0" name=""/>
        <dsp:cNvSpPr/>
      </dsp:nvSpPr>
      <dsp:spPr>
        <a:xfrm>
          <a:off x="3917146" y="155760"/>
          <a:ext cx="3433005" cy="625250"/>
        </a:xfrm>
        <a:prstGeom prst="rect">
          <a:avLst/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/>
            </a:rPr>
            <a:t>БИОЛОГИЧЕСКИЕ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917146" y="155760"/>
        <a:ext cx="3433005" cy="625250"/>
      </dsp:txXfrm>
    </dsp:sp>
    <dsp:sp modelId="{170EFF9B-D327-40E3-812E-1DF28562C6CD}">
      <dsp:nvSpPr>
        <dsp:cNvPr id="0" name=""/>
        <dsp:cNvSpPr/>
      </dsp:nvSpPr>
      <dsp:spPr>
        <a:xfrm>
          <a:off x="3917146" y="781010"/>
          <a:ext cx="3433005" cy="3409289"/>
        </a:xfrm>
        <a:prstGeom prst="rect">
          <a:avLst/>
        </a:prstGeom>
        <a:solidFill>
          <a:srgbClr val="FFFFFF">
            <a:alpha val="69804"/>
          </a:srgbClr>
        </a:solidFill>
        <a:ln w="25400" cap="flat" cmpd="sng" algn="ctr">
          <a:solidFill>
            <a:srgbClr val="0099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Дислипидемия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Гипергликемия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Инсулинорезистентность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  <a:t>Ожирение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Хронический воспалительный процесс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chemeClr val="accent4">
                  <a:lumMod val="50000"/>
                </a:schemeClr>
              </a:solidFill>
            </a:rPr>
            <a:t>Гиперурикемия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  <a:t>Тромбогенные факторы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chemeClr val="accent4">
                  <a:lumMod val="50000"/>
                </a:schemeClr>
              </a:solidFill>
            </a:rPr>
            <a:t>Немодифицируемые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/>
          </a:r>
          <a:b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факторы (наследственность, пол, возраст и др.)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917146" y="781010"/>
        <a:ext cx="3433005" cy="3409289"/>
      </dsp:txXfrm>
    </dsp:sp>
    <dsp:sp modelId="{B8D12835-0572-47F6-880B-8CB57FFA7206}">
      <dsp:nvSpPr>
        <dsp:cNvPr id="0" name=""/>
        <dsp:cNvSpPr/>
      </dsp:nvSpPr>
      <dsp:spPr>
        <a:xfrm>
          <a:off x="7565195" y="155760"/>
          <a:ext cx="3433005" cy="625250"/>
        </a:xfrm>
        <a:prstGeom prst="rect">
          <a:avLst/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/>
            </a:rPr>
            <a:t>ПРОИЗВОДСТВЕННЫЕ ФАКТОРЫ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565195" y="155760"/>
        <a:ext cx="3433005" cy="625250"/>
      </dsp:txXfrm>
    </dsp:sp>
    <dsp:sp modelId="{0029D631-B194-4F9B-A4B6-D42BC2E99870}">
      <dsp:nvSpPr>
        <dsp:cNvPr id="0" name=""/>
        <dsp:cNvSpPr/>
      </dsp:nvSpPr>
      <dsp:spPr>
        <a:xfrm>
          <a:off x="7565195" y="781010"/>
          <a:ext cx="3433005" cy="3409289"/>
        </a:xfrm>
        <a:prstGeom prst="rect">
          <a:avLst/>
        </a:prstGeom>
        <a:solidFill>
          <a:srgbClr val="FFFFFF">
            <a:alpha val="69804"/>
          </a:srgbClr>
        </a:solidFill>
        <a:ln w="25400" cap="flat" cmpd="sng" algn="ctr">
          <a:solidFill>
            <a:srgbClr val="0099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Психоэмоциональный стресс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Режимы труда и отдыха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Шум</a:t>
          </a:r>
          <a:r>
            <a:rPr lang="en-US" sz="1800" b="1" kern="120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ru-RU" sz="1800" b="1" kern="1200" smtClean="0">
              <a:solidFill>
                <a:schemeClr val="accent4">
                  <a:lumMod val="50000"/>
                </a:schemeClr>
              </a:solidFill>
            </a:rPr>
            <a:t>вибрация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Параметры микроклимата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Химические факторы 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ЭМП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Промышленные аэрозоли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Тяжесть трудового процесса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Сенсорные нагрузки 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565195" y="781010"/>
        <a:ext cx="3433005" cy="3409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097C5-EF43-4E61-A6EA-87BE6B484120}">
      <dsp:nvSpPr>
        <dsp:cNvPr id="0" name=""/>
        <dsp:cNvSpPr/>
      </dsp:nvSpPr>
      <dsp:spPr>
        <a:xfrm>
          <a:off x="597" y="0"/>
          <a:ext cx="1554078" cy="489654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ЛИПИДНЫЙ ОБМЕН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97" y="0"/>
        <a:ext cx="1554078" cy="1468963"/>
      </dsp:txXfrm>
    </dsp:sp>
    <dsp:sp modelId="{2154463E-8BA4-4E99-A995-7B06C4381146}">
      <dsp:nvSpPr>
        <dsp:cNvPr id="0" name=""/>
        <dsp:cNvSpPr/>
      </dsp:nvSpPr>
      <dsp:spPr>
        <a:xfrm>
          <a:off x="156005" y="1469889"/>
          <a:ext cx="1243263" cy="566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Холестерин</a:t>
          </a:r>
          <a:endParaRPr lang="ru-RU" sz="1200" kern="1200" dirty="0"/>
        </a:p>
      </dsp:txBody>
      <dsp:txXfrm>
        <a:off x="172596" y="1486480"/>
        <a:ext cx="1210081" cy="533279"/>
      </dsp:txXfrm>
    </dsp:sp>
    <dsp:sp modelId="{9D6908AD-BE06-4C9C-8274-B55920F67055}">
      <dsp:nvSpPr>
        <dsp:cNvPr id="0" name=""/>
        <dsp:cNvSpPr/>
      </dsp:nvSpPr>
      <dsp:spPr>
        <a:xfrm>
          <a:off x="156005" y="2123499"/>
          <a:ext cx="1243263" cy="566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ХС-ЛПНП</a:t>
          </a:r>
          <a:endParaRPr lang="ru-RU" sz="1200" kern="1200" dirty="0"/>
        </a:p>
      </dsp:txBody>
      <dsp:txXfrm>
        <a:off x="172596" y="2140090"/>
        <a:ext cx="1210081" cy="533279"/>
      </dsp:txXfrm>
    </dsp:sp>
    <dsp:sp modelId="{274BCF83-043A-4B6C-BAEF-BED90A7831E5}">
      <dsp:nvSpPr>
        <dsp:cNvPr id="0" name=""/>
        <dsp:cNvSpPr/>
      </dsp:nvSpPr>
      <dsp:spPr>
        <a:xfrm>
          <a:off x="156005" y="2777109"/>
          <a:ext cx="1243263" cy="566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ХС-ЛПВП</a:t>
          </a:r>
          <a:endParaRPr lang="ru-RU" sz="1200" kern="1200" dirty="0"/>
        </a:p>
      </dsp:txBody>
      <dsp:txXfrm>
        <a:off x="172596" y="2793700"/>
        <a:ext cx="1210081" cy="533279"/>
      </dsp:txXfrm>
    </dsp:sp>
    <dsp:sp modelId="{61187602-A0B1-4A6B-A4A7-7111DB916709}">
      <dsp:nvSpPr>
        <dsp:cNvPr id="0" name=""/>
        <dsp:cNvSpPr/>
      </dsp:nvSpPr>
      <dsp:spPr>
        <a:xfrm>
          <a:off x="156005" y="3430718"/>
          <a:ext cx="1243263" cy="566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Триглицериды</a:t>
          </a:r>
          <a:endParaRPr lang="ru-RU" sz="1200" kern="1200" dirty="0"/>
        </a:p>
      </dsp:txBody>
      <dsp:txXfrm>
        <a:off x="172596" y="3447309"/>
        <a:ext cx="1210081" cy="533279"/>
      </dsp:txXfrm>
    </dsp:sp>
    <dsp:sp modelId="{96FC058F-A978-44EB-998C-ABA268A5C9AB}">
      <dsp:nvSpPr>
        <dsp:cNvPr id="0" name=""/>
        <dsp:cNvSpPr/>
      </dsp:nvSpPr>
      <dsp:spPr>
        <a:xfrm>
          <a:off x="156005" y="4084328"/>
          <a:ext cx="1243263" cy="566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Индекс атерогенности</a:t>
          </a:r>
          <a:endParaRPr lang="ru-RU" sz="1200" kern="1200" dirty="0"/>
        </a:p>
      </dsp:txBody>
      <dsp:txXfrm>
        <a:off x="172596" y="4100919"/>
        <a:ext cx="1210081" cy="533279"/>
      </dsp:txXfrm>
    </dsp:sp>
    <dsp:sp modelId="{5CB404A2-83F4-4FEE-87EF-3613FF2E317A}">
      <dsp:nvSpPr>
        <dsp:cNvPr id="0" name=""/>
        <dsp:cNvSpPr/>
      </dsp:nvSpPr>
      <dsp:spPr>
        <a:xfrm>
          <a:off x="1671232" y="0"/>
          <a:ext cx="1554078" cy="489654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АДИПОКИНЫ</a:t>
          </a:r>
          <a:r>
            <a:rPr lang="ru-RU" sz="1700" kern="1200" dirty="0" smtClean="0">
              <a:solidFill>
                <a:schemeClr val="bg1"/>
              </a:solidFill>
            </a:rPr>
            <a:t>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671232" y="0"/>
        <a:ext cx="1554078" cy="1468963"/>
      </dsp:txXfrm>
    </dsp:sp>
    <dsp:sp modelId="{2A69FA97-D399-4CF9-8F68-A7A546242D1C}">
      <dsp:nvSpPr>
        <dsp:cNvPr id="0" name=""/>
        <dsp:cNvSpPr/>
      </dsp:nvSpPr>
      <dsp:spPr>
        <a:xfrm>
          <a:off x="1826640" y="1469381"/>
          <a:ext cx="1243263" cy="961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Лептин</a:t>
          </a:r>
          <a:endParaRPr lang="ru-RU" sz="1400" kern="1200" dirty="0"/>
        </a:p>
      </dsp:txBody>
      <dsp:txXfrm>
        <a:off x="1854815" y="1497556"/>
        <a:ext cx="1186913" cy="905624"/>
      </dsp:txXfrm>
    </dsp:sp>
    <dsp:sp modelId="{EB0B759D-C586-47B6-8A52-4A3C7F1F1DD7}">
      <dsp:nvSpPr>
        <dsp:cNvPr id="0" name=""/>
        <dsp:cNvSpPr/>
      </dsp:nvSpPr>
      <dsp:spPr>
        <a:xfrm>
          <a:off x="1826640" y="2579352"/>
          <a:ext cx="1243263" cy="961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Адипонектин </a:t>
          </a:r>
          <a:endParaRPr lang="ru-RU" sz="1400" kern="1200" dirty="0"/>
        </a:p>
      </dsp:txBody>
      <dsp:txXfrm>
        <a:off x="1854815" y="2607527"/>
        <a:ext cx="1186913" cy="905624"/>
      </dsp:txXfrm>
    </dsp:sp>
    <dsp:sp modelId="{ACF3DB1B-9912-4B03-B747-49B23700659B}">
      <dsp:nvSpPr>
        <dsp:cNvPr id="0" name=""/>
        <dsp:cNvSpPr/>
      </dsp:nvSpPr>
      <dsp:spPr>
        <a:xfrm>
          <a:off x="1826640" y="3689323"/>
          <a:ext cx="1243263" cy="961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/>
            </a:rPr>
            <a:t>Адипонектин / лептин</a:t>
          </a:r>
          <a:endParaRPr lang="ru-RU" sz="1400" kern="1200" dirty="0"/>
        </a:p>
      </dsp:txBody>
      <dsp:txXfrm>
        <a:off x="1854815" y="3717498"/>
        <a:ext cx="1186913" cy="905624"/>
      </dsp:txXfrm>
    </dsp:sp>
    <dsp:sp modelId="{71A1A98E-8CB9-459A-9415-8A2B8147F93B}">
      <dsp:nvSpPr>
        <dsp:cNvPr id="0" name=""/>
        <dsp:cNvSpPr/>
      </dsp:nvSpPr>
      <dsp:spPr>
        <a:xfrm>
          <a:off x="3341867" y="18264"/>
          <a:ext cx="1554078" cy="48600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АНДРОГЕНЫ</a:t>
          </a:r>
          <a:r>
            <a:rPr lang="ru-RU" sz="1200" kern="1200" dirty="0" smtClean="0">
              <a:solidFill>
                <a:schemeClr val="bg1"/>
              </a:solidFill>
            </a:rPr>
            <a:t>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341867" y="18264"/>
        <a:ext cx="1554078" cy="1458004"/>
      </dsp:txXfrm>
    </dsp:sp>
    <dsp:sp modelId="{1A5C519B-DDB5-4A19-8CBE-A4145DBE6CE4}">
      <dsp:nvSpPr>
        <dsp:cNvPr id="0" name=""/>
        <dsp:cNvSpPr/>
      </dsp:nvSpPr>
      <dsp:spPr>
        <a:xfrm>
          <a:off x="3497275" y="1469381"/>
          <a:ext cx="1243263" cy="961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Тестостерон общий</a:t>
          </a:r>
          <a:endParaRPr lang="ru-RU" sz="1200" kern="1200" dirty="0"/>
        </a:p>
      </dsp:txBody>
      <dsp:txXfrm>
        <a:off x="3525450" y="1497556"/>
        <a:ext cx="1186913" cy="905624"/>
      </dsp:txXfrm>
    </dsp:sp>
    <dsp:sp modelId="{DBDF6FCA-A359-43A1-9AD1-DDFC88C89BF7}">
      <dsp:nvSpPr>
        <dsp:cNvPr id="0" name=""/>
        <dsp:cNvSpPr/>
      </dsp:nvSpPr>
      <dsp:spPr>
        <a:xfrm>
          <a:off x="3497275" y="2579352"/>
          <a:ext cx="1243263" cy="961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Тестостерон свободный</a:t>
          </a:r>
          <a:endParaRPr lang="ru-RU" sz="1200" kern="1200" dirty="0"/>
        </a:p>
      </dsp:txBody>
      <dsp:txXfrm>
        <a:off x="3525450" y="2607527"/>
        <a:ext cx="1186913" cy="905624"/>
      </dsp:txXfrm>
    </dsp:sp>
    <dsp:sp modelId="{F1C563B8-716A-47B8-A840-9409E129A160}">
      <dsp:nvSpPr>
        <dsp:cNvPr id="0" name=""/>
        <dsp:cNvSpPr/>
      </dsp:nvSpPr>
      <dsp:spPr>
        <a:xfrm>
          <a:off x="3497275" y="3689323"/>
          <a:ext cx="1243263" cy="961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Глобулин, связывающий половые гормоны</a:t>
          </a:r>
        </a:p>
      </dsp:txBody>
      <dsp:txXfrm>
        <a:off x="3525450" y="3717498"/>
        <a:ext cx="1186913" cy="905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447A7-ACBF-49B9-8F8F-720304268E36}">
      <dsp:nvSpPr>
        <dsp:cNvPr id="0" name=""/>
        <dsp:cNvSpPr/>
      </dsp:nvSpPr>
      <dsp:spPr>
        <a:xfrm>
          <a:off x="685" y="0"/>
          <a:ext cx="1782619" cy="48600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РЕГУЛЯЦИЯ МЕТАБОЛИЗМА АДИПОКИНОВ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85" y="0"/>
        <a:ext cx="1782619" cy="1458000"/>
      </dsp:txXfrm>
    </dsp:sp>
    <dsp:sp modelId="{EACF242C-CA30-495E-8C80-9B85AD99378B}">
      <dsp:nvSpPr>
        <dsp:cNvPr id="0" name=""/>
        <dsp:cNvSpPr/>
      </dsp:nvSpPr>
      <dsp:spPr>
        <a:xfrm>
          <a:off x="178947" y="1458415"/>
          <a:ext cx="1426095" cy="954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100" baseline="0" dirty="0" smtClean="0"/>
            <a:t>LEP</a:t>
          </a:r>
          <a:r>
            <a:rPr lang="ru-RU" sz="1400" kern="1100" baseline="0" dirty="0" smtClean="0"/>
            <a:t>      (лептин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06912" y="1486380"/>
        <a:ext cx="1370165" cy="898865"/>
      </dsp:txXfrm>
    </dsp:sp>
    <dsp:sp modelId="{0AE2F4A9-DDC1-4F15-8CAF-33DC962CE225}">
      <dsp:nvSpPr>
        <dsp:cNvPr id="0" name=""/>
        <dsp:cNvSpPr/>
      </dsp:nvSpPr>
      <dsp:spPr>
        <a:xfrm>
          <a:off x="178947" y="2560102"/>
          <a:ext cx="1426095" cy="954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LEPR</a:t>
          </a:r>
          <a:r>
            <a:rPr lang="ru-RU" sz="1400" kern="1200" dirty="0" smtClean="0"/>
            <a:t> (рецептор лептина)</a:t>
          </a:r>
          <a:endParaRPr lang="ru-RU" sz="1400" kern="1200" dirty="0"/>
        </a:p>
      </dsp:txBody>
      <dsp:txXfrm>
        <a:off x="206912" y="2588067"/>
        <a:ext cx="1370165" cy="898865"/>
      </dsp:txXfrm>
    </dsp:sp>
    <dsp:sp modelId="{5044416B-CDE6-4868-84AA-079A9350C5E5}">
      <dsp:nvSpPr>
        <dsp:cNvPr id="0" name=""/>
        <dsp:cNvSpPr/>
      </dsp:nvSpPr>
      <dsp:spPr>
        <a:xfrm>
          <a:off x="178947" y="3661789"/>
          <a:ext cx="1426095" cy="954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ADIPOR2</a:t>
          </a:r>
          <a:r>
            <a:rPr lang="ru-RU" sz="1400" kern="1200" dirty="0" smtClean="0"/>
            <a:t> (рецептор адипонектина)</a:t>
          </a:r>
          <a:endParaRPr lang="ru-RU" sz="1400" kern="1200" dirty="0"/>
        </a:p>
      </dsp:txBody>
      <dsp:txXfrm>
        <a:off x="206912" y="3689754"/>
        <a:ext cx="1370165" cy="898865"/>
      </dsp:txXfrm>
    </dsp:sp>
    <dsp:sp modelId="{6BE1A2EE-30D0-4F8E-9FAF-DC52214D6DFE}">
      <dsp:nvSpPr>
        <dsp:cNvPr id="0" name=""/>
        <dsp:cNvSpPr/>
      </dsp:nvSpPr>
      <dsp:spPr>
        <a:xfrm>
          <a:off x="1917001" y="0"/>
          <a:ext cx="1782619" cy="48600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СИСТЕМА АНТИОКСИДАНТНОЙ ЗАЩИТЫ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917001" y="0"/>
        <a:ext cx="1782619" cy="1458000"/>
      </dsp:txXfrm>
    </dsp:sp>
    <dsp:sp modelId="{59CB95B5-E560-4DDC-A5F7-3DA2B3197D64}">
      <dsp:nvSpPr>
        <dsp:cNvPr id="0" name=""/>
        <dsp:cNvSpPr/>
      </dsp:nvSpPr>
      <dsp:spPr>
        <a:xfrm>
          <a:off x="2095263" y="1458000"/>
          <a:ext cx="1426095" cy="3159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SOD2 (</a:t>
          </a:r>
          <a:r>
            <a:rPr lang="ru-RU" sz="1400" kern="1200" dirty="0" err="1" smtClean="0"/>
            <a:t>супероксиддисмутаза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137032" y="1499769"/>
        <a:ext cx="1342557" cy="3075462"/>
      </dsp:txXfrm>
    </dsp:sp>
    <dsp:sp modelId="{520166CA-D39A-4A94-A0CB-8E727772D68A}">
      <dsp:nvSpPr>
        <dsp:cNvPr id="0" name=""/>
        <dsp:cNvSpPr/>
      </dsp:nvSpPr>
      <dsp:spPr>
        <a:xfrm>
          <a:off x="3833317" y="0"/>
          <a:ext cx="1782619" cy="48600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B8A95">
                <a:shade val="30000"/>
                <a:satMod val="115000"/>
              </a:srgbClr>
            </a:gs>
            <a:gs pos="50000">
              <a:srgbClr val="3B8A95">
                <a:shade val="67500"/>
                <a:satMod val="115000"/>
              </a:srgbClr>
            </a:gs>
            <a:gs pos="100000">
              <a:srgbClr val="3B8A95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РЕГУЛЯЦИЯ ГОРМОНОВ МУЖСКОЙ ПОЛОВОЙ СИСТЕМЫ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833317" y="0"/>
        <a:ext cx="1782619" cy="1458000"/>
      </dsp:txXfrm>
    </dsp:sp>
    <dsp:sp modelId="{2982F5A2-F143-4DFE-8A0F-015FD0B3D9E8}">
      <dsp:nvSpPr>
        <dsp:cNvPr id="0" name=""/>
        <dsp:cNvSpPr/>
      </dsp:nvSpPr>
      <dsp:spPr>
        <a:xfrm>
          <a:off x="4011579" y="1458000"/>
          <a:ext cx="1426095" cy="3159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en-US" sz="1400" kern="1200" dirty="0" smtClean="0"/>
            <a:t>SHBG</a:t>
          </a:r>
          <a:r>
            <a:rPr lang="ru-RU" sz="1400" kern="1200" dirty="0" smtClean="0"/>
            <a:t> (глобулин, связывающий половые гормоны)</a:t>
          </a:r>
          <a:endParaRPr lang="ru-RU" sz="1400" kern="1200" dirty="0"/>
        </a:p>
      </dsp:txBody>
      <dsp:txXfrm>
        <a:off x="4053348" y="1499769"/>
        <a:ext cx="1342557" cy="3075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E39A-69A2-40FD-BDF3-0D4B3B23E19D}">
      <dsp:nvSpPr>
        <dsp:cNvPr id="0" name=""/>
        <dsp:cNvSpPr/>
      </dsp:nvSpPr>
      <dsp:spPr>
        <a:xfrm>
          <a:off x="0" y="3003"/>
          <a:ext cx="4691471" cy="540000"/>
        </a:xfrm>
        <a:prstGeom prst="roundRect">
          <a:avLst/>
        </a:prstGeom>
        <a:solidFill>
          <a:srgbClr val="033657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Регуляция обмена веществ и метаболических процессов</a:t>
          </a:r>
          <a:endParaRPr lang="ru-RU" sz="1200" kern="1200" dirty="0"/>
        </a:p>
      </dsp:txBody>
      <dsp:txXfrm>
        <a:off x="26361" y="29364"/>
        <a:ext cx="4638749" cy="487278"/>
      </dsp:txXfrm>
    </dsp:sp>
    <dsp:sp modelId="{B3D2E41D-41B0-4E97-A8DB-B53B0DE3FA4B}">
      <dsp:nvSpPr>
        <dsp:cNvPr id="0" name=""/>
        <dsp:cNvSpPr/>
      </dsp:nvSpPr>
      <dsp:spPr>
        <a:xfrm>
          <a:off x="0" y="543004"/>
          <a:ext cx="4691471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Повышение скорости </a:t>
          </a:r>
          <a:r>
            <a:rPr lang="ru-RU" sz="1100" b="0" kern="1200" dirty="0" err="1" smtClean="0">
              <a:solidFill>
                <a:schemeClr val="tx1"/>
              </a:solidFill>
            </a:rPr>
            <a:t>липолиза</a:t>
          </a:r>
          <a:endParaRPr lang="ru-RU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Снижение тканевых триглицеридов</a:t>
          </a:r>
          <a:endParaRPr lang="ru-RU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Усиление </a:t>
          </a:r>
          <a:r>
            <a:rPr lang="ru-RU" sz="1100" b="0" kern="1200" dirty="0" err="1" smtClean="0">
              <a:solidFill>
                <a:schemeClr val="tx1"/>
              </a:solidFill>
            </a:rPr>
            <a:t>термогенеза</a:t>
          </a:r>
          <a:endParaRPr lang="ru-RU" sz="1100" b="0" kern="1200" dirty="0">
            <a:solidFill>
              <a:schemeClr val="tx1"/>
            </a:solidFill>
          </a:endParaRPr>
        </a:p>
      </dsp:txBody>
      <dsp:txXfrm>
        <a:off x="0" y="543004"/>
        <a:ext cx="4691471" cy="993600"/>
      </dsp:txXfrm>
    </dsp:sp>
    <dsp:sp modelId="{20327AEB-1D10-4BF9-A103-036AE7C83472}">
      <dsp:nvSpPr>
        <dsp:cNvPr id="0" name=""/>
        <dsp:cNvSpPr/>
      </dsp:nvSpPr>
      <dsp:spPr>
        <a:xfrm>
          <a:off x="0" y="1129108"/>
          <a:ext cx="4691471" cy="529813"/>
        </a:xfrm>
        <a:prstGeom prst="roundRect">
          <a:avLst/>
        </a:prstGeom>
        <a:solidFill>
          <a:srgbClr val="033657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Регуляция выработки половых гормонов:</a:t>
          </a:r>
          <a:endParaRPr lang="ru-RU" sz="1200" kern="1200" dirty="0"/>
        </a:p>
      </dsp:txBody>
      <dsp:txXfrm>
        <a:off x="25863" y="1154971"/>
        <a:ext cx="4639745" cy="478087"/>
      </dsp:txXfrm>
    </dsp:sp>
    <dsp:sp modelId="{841AF76F-1B9E-4516-9FB6-53E1C6EC9E73}">
      <dsp:nvSpPr>
        <dsp:cNvPr id="0" name=""/>
        <dsp:cNvSpPr/>
      </dsp:nvSpPr>
      <dsp:spPr>
        <a:xfrm>
          <a:off x="0" y="1695727"/>
          <a:ext cx="4691471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Снижает чувствительность </a:t>
          </a:r>
          <a:r>
            <a:rPr lang="ru-RU" sz="1100" b="0" kern="1200" dirty="0" err="1" smtClean="0">
              <a:solidFill>
                <a:schemeClr val="tx1"/>
              </a:solidFill>
            </a:rPr>
            <a:t>андрогеновых</a:t>
          </a:r>
          <a:r>
            <a:rPr lang="ru-RU" sz="1100" b="0" kern="1200" dirty="0" smtClean="0">
              <a:solidFill>
                <a:schemeClr val="tx1"/>
              </a:solidFill>
            </a:rPr>
            <a:t> рецепторов к тестостерону</a:t>
          </a:r>
          <a:endParaRPr lang="ru-RU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Усиление ароматизации тестостерона в жировой ткани</a:t>
          </a:r>
          <a:endParaRPr lang="ru-RU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Снижает уровень общего тестостерона</a:t>
          </a:r>
          <a:endParaRPr lang="ru-RU" sz="1100" b="0" kern="1200" dirty="0">
            <a:solidFill>
              <a:schemeClr val="tx1"/>
            </a:solidFill>
          </a:endParaRPr>
        </a:p>
      </dsp:txBody>
      <dsp:txXfrm>
        <a:off x="0" y="1695727"/>
        <a:ext cx="4691471" cy="993600"/>
      </dsp:txXfrm>
    </dsp:sp>
    <dsp:sp modelId="{D8BD08C2-FCAA-47FE-B24C-43F97BCE6E4B}">
      <dsp:nvSpPr>
        <dsp:cNvPr id="0" name=""/>
        <dsp:cNvSpPr/>
      </dsp:nvSpPr>
      <dsp:spPr>
        <a:xfrm>
          <a:off x="258" y="2432330"/>
          <a:ext cx="4690954" cy="519996"/>
        </a:xfrm>
        <a:prstGeom prst="roundRect">
          <a:avLst/>
        </a:prstGeom>
        <a:solidFill>
          <a:srgbClr val="033657"/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Регулирует активность симпатической нервной системы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25642" y="2457714"/>
        <a:ext cx="4640186" cy="469228"/>
      </dsp:txXfrm>
    </dsp:sp>
    <dsp:sp modelId="{DAC795AA-9802-4992-9331-642B0CF43FCC}">
      <dsp:nvSpPr>
        <dsp:cNvPr id="0" name=""/>
        <dsp:cNvSpPr/>
      </dsp:nvSpPr>
      <dsp:spPr>
        <a:xfrm>
          <a:off x="0" y="2934949"/>
          <a:ext cx="4691471" cy="233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4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</a:rPr>
            <a:t>Потенцирование сердечно-сосудистых реакций</a:t>
          </a:r>
          <a:endParaRPr lang="ru-RU" sz="1100" b="0" kern="1200" dirty="0">
            <a:solidFill>
              <a:schemeClr val="tx1"/>
            </a:solidFill>
          </a:endParaRPr>
        </a:p>
      </dsp:txBody>
      <dsp:txXfrm>
        <a:off x="0" y="2934949"/>
        <a:ext cx="4691471" cy="23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D82F6-BBB2-42D3-AD19-6CDDFD7B11A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BF809-F458-4AD7-9931-9CA9541A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8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F809-F458-4AD7-9931-9CA9541AD5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8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AD7E4-1E98-4841-AB42-7B474720A9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32B5-50FF-465A-84B7-555F052C40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BF809-F458-4AD7-9931-9CA9541AD5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0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32B5-50FF-465A-84B7-555F052C40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9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848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6582134" y="552450"/>
            <a:ext cx="4761881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825392" y="552450"/>
            <a:ext cx="5111085" cy="2806700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831742" y="3600450"/>
            <a:ext cx="5111085" cy="2882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14289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228577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342866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457154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819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900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44440" y="476250"/>
            <a:ext cx="10501533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34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sz="half" idx="13"/>
          </p:nvPr>
        </p:nvSpPr>
        <p:spPr>
          <a:xfrm>
            <a:off x="6584093" y="1619250"/>
            <a:ext cx="476188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844440" y="476250"/>
            <a:ext cx="10501533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844440" y="1619250"/>
            <a:ext cx="5003149" cy="4603750"/>
          </a:xfrm>
          <a:prstGeom prst="rect">
            <a:avLst/>
          </a:prstGeom>
        </p:spPr>
        <p:txBody>
          <a:bodyPr/>
          <a:lstStyle>
            <a:lvl1pPr marL="248331" indent="-248331">
              <a:spcBef>
                <a:spcPts val="2250"/>
              </a:spcBef>
              <a:defRPr sz="2000" b="1"/>
            </a:lvl1pPr>
            <a:lvl2pPr marL="527703" indent="-248331">
              <a:spcBef>
                <a:spcPts val="2250"/>
              </a:spcBef>
              <a:defRPr sz="2000" b="1"/>
            </a:lvl2pPr>
            <a:lvl3pPr marL="807075" indent="-248331">
              <a:spcBef>
                <a:spcPts val="2250"/>
              </a:spcBef>
              <a:defRPr sz="2000" b="1"/>
            </a:lvl3pPr>
            <a:lvl4pPr marL="1086447" indent="-248331">
              <a:spcBef>
                <a:spcPts val="2250"/>
              </a:spcBef>
              <a:defRPr sz="2000" b="1"/>
            </a:lvl4pPr>
            <a:lvl5pPr marL="1365819" indent="-248331">
              <a:spcBef>
                <a:spcPts val="2250"/>
              </a:spcBef>
              <a:defRPr sz="20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070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844440" y="889000"/>
            <a:ext cx="10501533" cy="5073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560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pic" sz="quarter" idx="13"/>
          </p:nvPr>
        </p:nvSpPr>
        <p:spPr>
          <a:xfrm>
            <a:off x="7879324" y="3524250"/>
            <a:ext cx="370156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sz="quarter" idx="14"/>
          </p:nvPr>
        </p:nvSpPr>
        <p:spPr>
          <a:xfrm>
            <a:off x="7879324" y="565150"/>
            <a:ext cx="370156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15"/>
          </p:nvPr>
        </p:nvSpPr>
        <p:spPr>
          <a:xfrm>
            <a:off x="603171" y="565150"/>
            <a:ext cx="7085678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271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sz="quarter" idx="13"/>
          </p:nvPr>
        </p:nvSpPr>
        <p:spPr>
          <a:xfrm>
            <a:off x="1193645" y="4476750"/>
            <a:ext cx="9809473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4"/>
          </p:nvPr>
        </p:nvSpPr>
        <p:spPr>
          <a:xfrm>
            <a:off x="1193645" y="2993499"/>
            <a:ext cx="9809473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086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0413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7256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438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6566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6979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13866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00751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7638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6979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13866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00751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87638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6979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3866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00751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87638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1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9670E-0FA6-4961-8469-D32443A2C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06" y="2634937"/>
            <a:ext cx="6050388" cy="1588127"/>
          </a:xfrm>
        </p:spPr>
        <p:txBody>
          <a:bodyPr anchor="b">
            <a:spAutoFit/>
          </a:bodyPr>
          <a:lstStyle>
            <a:lvl1pPr algn="ctr">
              <a:defRPr sz="5399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759A2B-2D58-467E-A11E-C3E41D7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093A5AF5-9F01-4196-9BBC-9E13649917A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612218-BFDF-46D5-AF90-B84F90C5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651BF7-20FB-407D-B957-D7B25821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9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A8A495-AE6B-42FE-B74F-923945D6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7DCD87-3F35-4E47-A33F-5A3DF2AB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5BC18B-10AD-408C-895C-7683C585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093A5AF5-9F01-4196-9BBC-9E13649917A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E66779-938D-436E-BD31-FE665A48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1FB913-FEBD-4C80-B00B-6C31FF3E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5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2" y="6036048"/>
            <a:ext cx="1533630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600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8" y="-50591"/>
              <a:ext cx="2347101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5978738" y="6540500"/>
            <a:ext cx="29010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5751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irc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6979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13866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00751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7638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6979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13866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00751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87638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6979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3866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00751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87638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978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4136" y="-7144"/>
            <a:ext cx="6303575" cy="6872288"/>
          </a:xfrm>
          <a:custGeom>
            <a:avLst/>
            <a:gdLst>
              <a:gd name="connsiteX0" fmla="*/ 0 w 8369300"/>
              <a:gd name="connsiteY0" fmla="*/ 13744576 h 13744576"/>
              <a:gd name="connsiteX1" fmla="*/ 0 w 8369300"/>
              <a:gd name="connsiteY1" fmla="*/ 0 h 13744576"/>
              <a:gd name="connsiteX2" fmla="*/ 8369300 w 8369300"/>
              <a:gd name="connsiteY2" fmla="*/ 0 h 13744576"/>
              <a:gd name="connsiteX3" fmla="*/ 8369300 w 8369300"/>
              <a:gd name="connsiteY3" fmla="*/ 13744576 h 13744576"/>
              <a:gd name="connsiteX4" fmla="*/ 0 w 8369300"/>
              <a:gd name="connsiteY4" fmla="*/ 13744576 h 13744576"/>
              <a:gd name="connsiteX0" fmla="*/ 0 w 12608791"/>
              <a:gd name="connsiteY0" fmla="*/ 13744576 h 13744576"/>
              <a:gd name="connsiteX1" fmla="*/ 0 w 12608791"/>
              <a:gd name="connsiteY1" fmla="*/ 0 h 13744576"/>
              <a:gd name="connsiteX2" fmla="*/ 12608791 w 12608791"/>
              <a:gd name="connsiteY2" fmla="*/ 27709 h 13744576"/>
              <a:gd name="connsiteX3" fmla="*/ 8369300 w 12608791"/>
              <a:gd name="connsiteY3" fmla="*/ 13744576 h 13744576"/>
              <a:gd name="connsiteX4" fmla="*/ 0 w 12608791"/>
              <a:gd name="connsiteY4" fmla="*/ 13744576 h 13744576"/>
              <a:gd name="connsiteX0" fmla="*/ 0 w 12608791"/>
              <a:gd name="connsiteY0" fmla="*/ 13744576 h 13744576"/>
              <a:gd name="connsiteX1" fmla="*/ 0 w 12608791"/>
              <a:gd name="connsiteY1" fmla="*/ 0 h 13744576"/>
              <a:gd name="connsiteX2" fmla="*/ 12608791 w 12608791"/>
              <a:gd name="connsiteY2" fmla="*/ 27709 h 13744576"/>
              <a:gd name="connsiteX3" fmla="*/ 8369300 w 12608791"/>
              <a:gd name="connsiteY3" fmla="*/ 13744576 h 13744576"/>
              <a:gd name="connsiteX4" fmla="*/ 0 w 12608791"/>
              <a:gd name="connsiteY4" fmla="*/ 13744576 h 1374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8791" h="13744576">
                <a:moveTo>
                  <a:pt x="0" y="13744576"/>
                </a:moveTo>
                <a:lnTo>
                  <a:pt x="0" y="0"/>
                </a:lnTo>
                <a:lnTo>
                  <a:pt x="12608791" y="27709"/>
                </a:lnTo>
                <a:lnTo>
                  <a:pt x="8369300" y="13744576"/>
                </a:lnTo>
                <a:lnTo>
                  <a:pt x="0" y="13744576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633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g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rgbClr val="ECECEC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16" name="Group 16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3" name="Shape 13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solidFill>
              <a:srgbClr val="5E748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17" name="Shape 17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5E7484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rgbClr val="5E74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89607" y="-6912"/>
            <a:ext cx="6316851" cy="6864912"/>
          </a:xfrm>
          <a:custGeom>
            <a:avLst/>
            <a:gdLst>
              <a:gd name="connsiteX0" fmla="*/ 0 w 8368145"/>
              <a:gd name="connsiteY0" fmla="*/ 13729824 h 13729824"/>
              <a:gd name="connsiteX1" fmla="*/ 0 w 8368145"/>
              <a:gd name="connsiteY1" fmla="*/ 0 h 13729824"/>
              <a:gd name="connsiteX2" fmla="*/ 8368145 w 8368145"/>
              <a:gd name="connsiteY2" fmla="*/ 0 h 13729824"/>
              <a:gd name="connsiteX3" fmla="*/ 8368145 w 8368145"/>
              <a:gd name="connsiteY3" fmla="*/ 13729824 h 13729824"/>
              <a:gd name="connsiteX4" fmla="*/ 0 w 8368145"/>
              <a:gd name="connsiteY4" fmla="*/ 13729824 h 13729824"/>
              <a:gd name="connsiteX0" fmla="*/ 4267200 w 12635345"/>
              <a:gd name="connsiteY0" fmla="*/ 13729824 h 13729824"/>
              <a:gd name="connsiteX1" fmla="*/ 0 w 12635345"/>
              <a:gd name="connsiteY1" fmla="*/ 0 h 13729824"/>
              <a:gd name="connsiteX2" fmla="*/ 12635345 w 12635345"/>
              <a:gd name="connsiteY2" fmla="*/ 0 h 13729824"/>
              <a:gd name="connsiteX3" fmla="*/ 12635345 w 12635345"/>
              <a:gd name="connsiteY3" fmla="*/ 13729824 h 13729824"/>
              <a:gd name="connsiteX4" fmla="*/ 4267200 w 12635345"/>
              <a:gd name="connsiteY4" fmla="*/ 13729824 h 137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345" h="13729824">
                <a:moveTo>
                  <a:pt x="4267200" y="13729824"/>
                </a:moveTo>
                <a:lnTo>
                  <a:pt x="0" y="0"/>
                </a:lnTo>
                <a:lnTo>
                  <a:pt x="12635345" y="0"/>
                </a:lnTo>
                <a:lnTo>
                  <a:pt x="12635345" y="13729824"/>
                </a:lnTo>
                <a:lnTo>
                  <a:pt x="4267200" y="13729824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45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35155" y="-7086"/>
            <a:ext cx="12260722" cy="68721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" name="Shape 39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44" name="Group 44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  <a:solidFill>
            <a:schemeClr val="accent2"/>
          </a:solidFill>
        </p:grpSpPr>
        <p:sp>
          <p:nvSpPr>
            <p:cNvPr id="40" name="Shape 40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41" name="Shape 41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42" name="Shape 42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43" name="Shape 43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45" name="Shape 45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068D95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46" name="Shape 46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068D9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 dirty="0">
                  <a:solidFill>
                    <a:schemeClr val="accent2"/>
                  </a:solidFill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6979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13866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00751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7638" y="1028700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6979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13866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00751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87638" y="2445525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6979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3866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00751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87638" y="3871233"/>
            <a:ext cx="1258724" cy="12588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12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ircle page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35155" y="-7086"/>
            <a:ext cx="12260722" cy="68721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9" name="Shape 39"/>
          <p:cNvSpPr/>
          <p:nvPr/>
        </p:nvSpPr>
        <p:spPr>
          <a:xfrm>
            <a:off x="279364" y="254000"/>
            <a:ext cx="11631686" cy="6301830"/>
          </a:xfrm>
          <a:prstGeom prst="rect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25397" tIns="25397" rIns="25397" bIns="2539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44" name="Group 44"/>
          <p:cNvGrpSpPr/>
          <p:nvPr/>
        </p:nvGrpSpPr>
        <p:grpSpPr>
          <a:xfrm>
            <a:off x="10161863" y="6036047"/>
            <a:ext cx="1533629" cy="283781"/>
            <a:chOff x="0" y="0"/>
            <a:chExt cx="3067657" cy="567559"/>
          </a:xfrm>
          <a:solidFill>
            <a:schemeClr val="accent2"/>
          </a:solidFill>
        </p:grpSpPr>
        <p:sp>
          <p:nvSpPr>
            <p:cNvPr id="40" name="Shape 40"/>
            <p:cNvSpPr/>
            <p:nvPr/>
          </p:nvSpPr>
          <p:spPr>
            <a:xfrm>
              <a:off x="0" y="0"/>
              <a:ext cx="562942" cy="56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41" name="Shape 41"/>
            <p:cNvSpPr/>
            <p:nvPr/>
          </p:nvSpPr>
          <p:spPr>
            <a:xfrm>
              <a:off x="1668270" y="0"/>
              <a:ext cx="562943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9" y="7400"/>
                  </a:moveTo>
                  <a:cubicBezTo>
                    <a:pt x="10099" y="6400"/>
                    <a:pt x="9257" y="4320"/>
                    <a:pt x="7814" y="4320"/>
                  </a:cubicBezTo>
                  <a:cubicBezTo>
                    <a:pt x="7013" y="4320"/>
                    <a:pt x="6372" y="4760"/>
                    <a:pt x="6372" y="6200"/>
                  </a:cubicBezTo>
                  <a:cubicBezTo>
                    <a:pt x="6372" y="7400"/>
                    <a:pt x="7013" y="9280"/>
                    <a:pt x="8456" y="9280"/>
                  </a:cubicBezTo>
                  <a:cubicBezTo>
                    <a:pt x="8456" y="9280"/>
                    <a:pt x="10099" y="9080"/>
                    <a:pt x="10099" y="7400"/>
                  </a:cubicBezTo>
                  <a:close/>
                  <a:moveTo>
                    <a:pt x="9257" y="12760"/>
                  </a:moveTo>
                  <a:lnTo>
                    <a:pt x="9057" y="12760"/>
                  </a:lnTo>
                  <a:cubicBezTo>
                    <a:pt x="8656" y="12760"/>
                    <a:pt x="7814" y="12960"/>
                    <a:pt x="7013" y="13160"/>
                  </a:cubicBezTo>
                  <a:cubicBezTo>
                    <a:pt x="6372" y="13400"/>
                    <a:pt x="5570" y="13800"/>
                    <a:pt x="5570" y="14800"/>
                  </a:cubicBezTo>
                  <a:cubicBezTo>
                    <a:pt x="5570" y="16040"/>
                    <a:pt x="6572" y="17280"/>
                    <a:pt x="8656" y="17280"/>
                  </a:cubicBezTo>
                  <a:cubicBezTo>
                    <a:pt x="10299" y="17280"/>
                    <a:pt x="11301" y="16240"/>
                    <a:pt x="11301" y="15240"/>
                  </a:cubicBezTo>
                  <a:cubicBezTo>
                    <a:pt x="11301" y="14400"/>
                    <a:pt x="10700" y="13800"/>
                    <a:pt x="9257" y="12760"/>
                  </a:cubicBezTo>
                  <a:close/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98" y="0"/>
                    <a:pt x="19556" y="0"/>
                  </a:cubicBezTo>
                  <a:close/>
                  <a:moveTo>
                    <a:pt x="7814" y="18520"/>
                  </a:moveTo>
                  <a:cubicBezTo>
                    <a:pt x="4729" y="18520"/>
                    <a:pt x="3286" y="16880"/>
                    <a:pt x="3286" y="15440"/>
                  </a:cubicBezTo>
                  <a:cubicBezTo>
                    <a:pt x="3286" y="14800"/>
                    <a:pt x="3486" y="13600"/>
                    <a:pt x="4929" y="12760"/>
                  </a:cubicBezTo>
                  <a:cubicBezTo>
                    <a:pt x="5771" y="12160"/>
                    <a:pt x="6773" y="11960"/>
                    <a:pt x="8215" y="11720"/>
                  </a:cubicBezTo>
                  <a:cubicBezTo>
                    <a:pt x="8015" y="11520"/>
                    <a:pt x="8015" y="11320"/>
                    <a:pt x="8015" y="10720"/>
                  </a:cubicBezTo>
                  <a:cubicBezTo>
                    <a:pt x="8015" y="10520"/>
                    <a:pt x="8015" y="10520"/>
                    <a:pt x="8015" y="10080"/>
                  </a:cubicBezTo>
                  <a:lnTo>
                    <a:pt x="7614" y="10080"/>
                  </a:lnTo>
                  <a:cubicBezTo>
                    <a:pt x="5570" y="10080"/>
                    <a:pt x="4128" y="8640"/>
                    <a:pt x="4128" y="7000"/>
                  </a:cubicBezTo>
                  <a:cubicBezTo>
                    <a:pt x="4128" y="5160"/>
                    <a:pt x="5570" y="3120"/>
                    <a:pt x="8656" y="3120"/>
                  </a:cubicBezTo>
                  <a:lnTo>
                    <a:pt x="13184" y="3120"/>
                  </a:lnTo>
                  <a:lnTo>
                    <a:pt x="12744" y="3520"/>
                  </a:lnTo>
                  <a:lnTo>
                    <a:pt x="11942" y="4320"/>
                  </a:lnTo>
                  <a:lnTo>
                    <a:pt x="11101" y="4320"/>
                  </a:lnTo>
                  <a:cubicBezTo>
                    <a:pt x="11541" y="4760"/>
                    <a:pt x="12142" y="5360"/>
                    <a:pt x="12142" y="6600"/>
                  </a:cubicBezTo>
                  <a:cubicBezTo>
                    <a:pt x="12142" y="8240"/>
                    <a:pt x="11301" y="8840"/>
                    <a:pt x="10499" y="9480"/>
                  </a:cubicBezTo>
                  <a:cubicBezTo>
                    <a:pt x="10299" y="9680"/>
                    <a:pt x="10099" y="9880"/>
                    <a:pt x="10099" y="10280"/>
                  </a:cubicBezTo>
                  <a:cubicBezTo>
                    <a:pt x="10099" y="10720"/>
                    <a:pt x="10299" y="10920"/>
                    <a:pt x="10499" y="10920"/>
                  </a:cubicBezTo>
                  <a:cubicBezTo>
                    <a:pt x="10499" y="11120"/>
                    <a:pt x="10700" y="11120"/>
                    <a:pt x="10900" y="11320"/>
                  </a:cubicBezTo>
                  <a:cubicBezTo>
                    <a:pt x="11742" y="11960"/>
                    <a:pt x="12984" y="12560"/>
                    <a:pt x="12984" y="14400"/>
                  </a:cubicBezTo>
                  <a:cubicBezTo>
                    <a:pt x="12984" y="16240"/>
                    <a:pt x="11541" y="18520"/>
                    <a:pt x="7814" y="18520"/>
                  </a:cubicBezTo>
                  <a:close/>
                  <a:moveTo>
                    <a:pt x="18314" y="10920"/>
                  </a:moveTo>
                  <a:lnTo>
                    <a:pt x="16270" y="10920"/>
                  </a:lnTo>
                  <a:lnTo>
                    <a:pt x="16270" y="12960"/>
                  </a:lnTo>
                  <a:lnTo>
                    <a:pt x="15228" y="12960"/>
                  </a:lnTo>
                  <a:lnTo>
                    <a:pt x="15228" y="10920"/>
                  </a:lnTo>
                  <a:lnTo>
                    <a:pt x="12984" y="10920"/>
                  </a:lnTo>
                  <a:lnTo>
                    <a:pt x="12984" y="9680"/>
                  </a:lnTo>
                  <a:lnTo>
                    <a:pt x="15228" y="9680"/>
                  </a:lnTo>
                  <a:lnTo>
                    <a:pt x="15228" y="7640"/>
                  </a:lnTo>
                  <a:lnTo>
                    <a:pt x="16270" y="7640"/>
                  </a:lnTo>
                  <a:lnTo>
                    <a:pt x="16270" y="9680"/>
                  </a:lnTo>
                  <a:lnTo>
                    <a:pt x="18314" y="9680"/>
                  </a:lnTo>
                  <a:lnTo>
                    <a:pt x="18314" y="1092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42" name="Shape 42"/>
            <p:cNvSpPr/>
            <p:nvPr/>
          </p:nvSpPr>
          <p:spPr>
            <a:xfrm>
              <a:off x="2500097" y="0"/>
              <a:ext cx="567561" cy="56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  <p:sp>
          <p:nvSpPr>
            <p:cNvPr id="43" name="Shape 43"/>
            <p:cNvSpPr/>
            <p:nvPr/>
          </p:nvSpPr>
          <p:spPr>
            <a:xfrm>
              <a:off x="834135" y="2308"/>
              <a:ext cx="562943" cy="56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56" y="0"/>
                  </a:moveTo>
                  <a:lnTo>
                    <a:pt x="2244" y="0"/>
                  </a:lnTo>
                  <a:cubicBezTo>
                    <a:pt x="1042" y="0"/>
                    <a:pt x="0" y="1002"/>
                    <a:pt x="0" y="2244"/>
                  </a:cubicBezTo>
                  <a:lnTo>
                    <a:pt x="0" y="19356"/>
                  </a:lnTo>
                  <a:cubicBezTo>
                    <a:pt x="0" y="20598"/>
                    <a:pt x="1042" y="21600"/>
                    <a:pt x="2244" y="21600"/>
                  </a:cubicBezTo>
                  <a:lnTo>
                    <a:pt x="19556" y="21600"/>
                  </a:lnTo>
                  <a:cubicBezTo>
                    <a:pt x="20598" y="21600"/>
                    <a:pt x="21600" y="20598"/>
                    <a:pt x="21600" y="19356"/>
                  </a:cubicBezTo>
                  <a:lnTo>
                    <a:pt x="21600" y="2244"/>
                  </a:lnTo>
                  <a:cubicBezTo>
                    <a:pt x="21600" y="1002"/>
                    <a:pt x="20598" y="0"/>
                    <a:pt x="19556" y="0"/>
                  </a:cubicBezTo>
                  <a:close/>
                  <a:moveTo>
                    <a:pt x="17072" y="7814"/>
                  </a:moveTo>
                  <a:cubicBezTo>
                    <a:pt x="16871" y="12744"/>
                    <a:pt x="13786" y="16270"/>
                    <a:pt x="9057" y="16471"/>
                  </a:cubicBezTo>
                  <a:cubicBezTo>
                    <a:pt x="7013" y="16671"/>
                    <a:pt x="5771" y="16030"/>
                    <a:pt x="4328" y="15228"/>
                  </a:cubicBezTo>
                  <a:cubicBezTo>
                    <a:pt x="5771" y="15429"/>
                    <a:pt x="7614" y="14827"/>
                    <a:pt x="8656" y="13986"/>
                  </a:cubicBezTo>
                  <a:cubicBezTo>
                    <a:pt x="7213" y="13986"/>
                    <a:pt x="6372" y="13184"/>
                    <a:pt x="5971" y="11942"/>
                  </a:cubicBezTo>
                  <a:cubicBezTo>
                    <a:pt x="6372" y="12142"/>
                    <a:pt x="6773" y="11942"/>
                    <a:pt x="7013" y="11942"/>
                  </a:cubicBezTo>
                  <a:cubicBezTo>
                    <a:pt x="5771" y="11501"/>
                    <a:pt x="4929" y="10900"/>
                    <a:pt x="4729" y="9057"/>
                  </a:cubicBezTo>
                  <a:cubicBezTo>
                    <a:pt x="5129" y="9257"/>
                    <a:pt x="5570" y="9458"/>
                    <a:pt x="5971" y="9458"/>
                  </a:cubicBezTo>
                  <a:cubicBezTo>
                    <a:pt x="5129" y="8856"/>
                    <a:pt x="4328" y="6773"/>
                    <a:pt x="5129" y="5530"/>
                  </a:cubicBezTo>
                  <a:cubicBezTo>
                    <a:pt x="6572" y="6973"/>
                    <a:pt x="8215" y="8416"/>
                    <a:pt x="11101" y="8616"/>
                  </a:cubicBezTo>
                  <a:cubicBezTo>
                    <a:pt x="10299" y="5530"/>
                    <a:pt x="14427" y="3887"/>
                    <a:pt x="16070" y="5971"/>
                  </a:cubicBezTo>
                  <a:cubicBezTo>
                    <a:pt x="16871" y="5771"/>
                    <a:pt x="17312" y="5530"/>
                    <a:pt x="17913" y="5330"/>
                  </a:cubicBezTo>
                  <a:cubicBezTo>
                    <a:pt x="17713" y="6171"/>
                    <a:pt x="17312" y="6572"/>
                    <a:pt x="16671" y="6973"/>
                  </a:cubicBezTo>
                  <a:cubicBezTo>
                    <a:pt x="17312" y="6773"/>
                    <a:pt x="17713" y="6773"/>
                    <a:pt x="18114" y="6572"/>
                  </a:cubicBezTo>
                  <a:cubicBezTo>
                    <a:pt x="18114" y="6973"/>
                    <a:pt x="17512" y="7414"/>
                    <a:pt x="17072" y="781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228577">
                <a:defRPr sz="1800">
                  <a:solidFill>
                    <a:srgbClr val="32323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9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74772" y="5972072"/>
            <a:ext cx="3234886" cy="399030"/>
            <a:chOff x="0" y="-50591"/>
            <a:chExt cx="6470613" cy="798058"/>
          </a:xfrm>
        </p:grpSpPr>
        <p:sp>
          <p:nvSpPr>
            <p:cNvPr id="45" name="Shape 45"/>
            <p:cNvSpPr/>
            <p:nvPr/>
          </p:nvSpPr>
          <p:spPr>
            <a:xfrm>
              <a:off x="707266" y="-50591"/>
              <a:ext cx="2641748" cy="48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 b="1">
                  <a:solidFill>
                    <a:srgbClr val="068D95"/>
                  </a:solidFill>
                  <a:latin typeface="+mn-lt"/>
                  <a:ea typeface="+mn-ea"/>
                  <a:cs typeface="+mn-cs"/>
                  <a:sym typeface="Helvetica"/>
                  <a:hlinkClick r:id=""/>
                </a:defRPr>
              </a:lvl1pPr>
            </a:lstStyle>
            <a:p>
              <a:r>
                <a:rPr sz="900">
                  <a:latin typeface="+mn-lt"/>
                  <a:hlinkClick r:id="rId2"/>
                </a:rPr>
                <a:t>WWW.SITE2MAX.PRO</a:t>
              </a:r>
            </a:p>
          </p:txBody>
        </p:sp>
        <p:sp>
          <p:nvSpPr>
            <p:cNvPr id="46" name="Shape 46"/>
            <p:cNvSpPr/>
            <p:nvPr/>
          </p:nvSpPr>
          <p:spPr>
            <a:xfrm>
              <a:off x="704450" y="265284"/>
              <a:ext cx="576616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1800">
                  <a:solidFill>
                    <a:srgbClr val="068D9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900" dirty="0">
                  <a:solidFill>
                    <a:schemeClr val="accent2"/>
                  </a:solidFill>
                  <a:latin typeface="+mn-lt"/>
                </a:rPr>
                <a:t>Free PowerPoint &amp; KeyNote Templates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103781"/>
              <a:ext cx="591162" cy="508658"/>
              <a:chOff x="0" y="0"/>
              <a:chExt cx="591161" cy="508657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1493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168" y="173768"/>
                <a:ext cx="128123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0" y="228851"/>
                <a:ext cx="295414" cy="27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189045" y="262322"/>
                <a:ext cx="45114" cy="4511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207835" y="56337"/>
                <a:ext cx="173029" cy="5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255606" y="392618"/>
                <a:ext cx="78502" cy="31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462326" y="173764"/>
                <a:ext cx="128122" cy="101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433839" y="0"/>
                <a:ext cx="157323" cy="15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293590" y="228849"/>
                <a:ext cx="295414" cy="279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 sz="1600">
                  <a:latin typeface="+mn-lt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54848" y="262322"/>
                <a:ext cx="45114" cy="45114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>
                  <a:latin typeface="+mn-lt"/>
                </a:endParaRPr>
              </a:p>
            </p:txBody>
          </p:sp>
        </p:grpSp>
      </p:grp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6979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13866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00751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7638" y="1028700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6979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13866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00751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87638" y="2445525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6979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3866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00751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87638" y="3871233"/>
            <a:ext cx="1258724" cy="1258888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717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13"/>
          </p:nvPr>
        </p:nvSpPr>
        <p:spPr>
          <a:xfrm>
            <a:off x="-55349" y="-28773"/>
            <a:ext cx="12250317" cy="46360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571425" y="5067300"/>
            <a:ext cx="11555496" cy="10033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483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180946" y="2266950"/>
            <a:ext cx="10412644" cy="2324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948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440" y="615950"/>
            <a:ext cx="1050153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440" y="1619250"/>
            <a:ext cx="10501533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8738" y="6540500"/>
            <a:ext cx="29010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1970B7A-C67D-494B-A19E-5F27CBEB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4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34" r:id="rId22"/>
  </p:sldLayoutIdLst>
  <p:transition spd="med"/>
  <p:txStyles>
    <p:titleStyle>
      <a:lvl1pPr marL="0" marR="0" indent="0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289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577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866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154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443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731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020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309" algn="l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99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83155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1pPr>
      <a:lvl2pPr marL="500623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2pPr>
      <a:lvl3pPr marL="818091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3pPr>
      <a:lvl4pPr marL="1135559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4pPr>
      <a:lvl5pPr marL="1453028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5pPr>
      <a:lvl6pPr marL="1770496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6pPr>
      <a:lvl7pPr marL="2087964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7pPr>
      <a:lvl8pPr marL="2405432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8pPr>
      <a:lvl9pPr marL="2722901" marR="0" indent="-183155" algn="l" defTabSz="412709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5E7484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89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77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66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54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43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31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020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309" algn="ctr" defTabSz="4127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055440" y="2564904"/>
            <a:ext cx="10081120" cy="1224136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Клинико-лабораторные маркеры в прогнозировании развития метаболических нарушений у работников электросетевых объектов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7138" y="188640"/>
            <a:ext cx="78361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ФГБНУ «Научно-исследовательский институт медицины труда </a:t>
            </a: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имени академика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Н.Ф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. Измерова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»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6512" y="1000858"/>
            <a:ext cx="8697388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Всероссийская научно-практическая конференция с международным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участием «МЕДИЦИНА ТРУДА: ПРОБЛЕМЫ СОХРАНЕНИЯ ПРОФЕССИОНАЛЬНОГО ЗДОРОВЬЯ В РОССИИ НА РУБЕЖЕ ПЕРВОЙ И ВТОРОЙ ЧЕТВЕРТИ 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XXI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ВЕКА»</a:t>
            </a:r>
          </a:p>
          <a:p>
            <a:pPr algn="ctr" defTabSz="825500" hangingPunct="0"/>
            <a:r>
              <a:rPr lang="ru-RU" sz="160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Санкт-Петербург, </a:t>
            </a:r>
            <a:r>
              <a:rPr lang="ru-RU" sz="1600" baseline="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23 мая 2024 г.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958" y="4222657"/>
            <a:ext cx="3933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Кузьмина Л.П.</a:t>
            </a:r>
            <a:br>
              <a:rPr lang="ru-RU" sz="1400" b="1" dirty="0" smtClean="0"/>
            </a:br>
            <a:r>
              <a:rPr lang="ru-RU" sz="1400" dirty="0" smtClean="0"/>
              <a:t>Заместитель директора по научной работе,</a:t>
            </a:r>
            <a:br>
              <a:rPr lang="ru-RU" sz="1400" dirty="0" smtClean="0"/>
            </a:br>
            <a:r>
              <a:rPr lang="ru-RU" sz="1400" dirty="0" smtClean="0"/>
              <a:t>профессор </a:t>
            </a:r>
            <a:r>
              <a:rPr lang="ru-RU" sz="1400" dirty="0"/>
              <a:t>кафедры медицины труда, авиационной, космической и водолазной медицины</a:t>
            </a:r>
            <a:br>
              <a:rPr lang="ru-RU" sz="1400" dirty="0"/>
            </a:br>
            <a:r>
              <a:rPr lang="ru-RU" sz="1400" dirty="0"/>
              <a:t>Первого МГМУ им. И.М. Сеченова МЗ РФ</a:t>
            </a:r>
            <a:br>
              <a:rPr lang="ru-RU" sz="1400" dirty="0"/>
            </a:br>
            <a:r>
              <a:rPr lang="ru-RU" sz="1400" dirty="0"/>
              <a:t>Заслуженный деятель науки РФ, д.б.н., профессор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51390" y="4222657"/>
            <a:ext cx="3879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Хотулева</a:t>
            </a:r>
            <a:r>
              <a:rPr lang="ru-RU" sz="1400" b="1" dirty="0"/>
              <a:t> А.Г.</a:t>
            </a:r>
          </a:p>
          <a:p>
            <a:pPr algn="ctr"/>
            <a:r>
              <a:rPr lang="ru-RU" sz="1400" dirty="0"/>
              <a:t>Старший научный сотрудник лаборатории </a:t>
            </a:r>
          </a:p>
          <a:p>
            <a:pPr algn="ctr"/>
            <a:r>
              <a:rPr lang="ru-RU" sz="1400" dirty="0"/>
              <a:t>медико-биологических исследований</a:t>
            </a:r>
            <a:r>
              <a:rPr lang="ru-RU" sz="1400" dirty="0" smtClean="0"/>
              <a:t>, </a:t>
            </a:r>
            <a:r>
              <a:rPr lang="ru-RU" sz="1400" dirty="0"/>
              <a:t>ассистент кафедры медицины труда, авиационной,</a:t>
            </a:r>
            <a:br>
              <a:rPr lang="ru-RU" sz="1400" dirty="0"/>
            </a:br>
            <a:r>
              <a:rPr lang="ru-RU" sz="1400" dirty="0"/>
              <a:t>космической и водолазной медицины Первого МГМУ им. И.М. Сеченова МЗ РФ,</a:t>
            </a:r>
            <a:br>
              <a:rPr lang="ru-RU" sz="1400" dirty="0"/>
            </a:br>
            <a:r>
              <a:rPr lang="ru-RU" sz="1400" dirty="0"/>
              <a:t>к.м.н.</a:t>
            </a:r>
          </a:p>
          <a:p>
            <a:pPr algn="ctr"/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89170" y="4222657"/>
            <a:ext cx="24413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/>
              <a:t>Кислякова А.А</a:t>
            </a:r>
            <a:endParaRPr lang="ru-RU" sz="1400" b="1" u="sng" dirty="0"/>
          </a:p>
          <a:p>
            <a:pPr algn="ctr"/>
            <a:r>
              <a:rPr lang="ru-RU" sz="1400" dirty="0" smtClean="0"/>
              <a:t>Младший </a:t>
            </a:r>
            <a:r>
              <a:rPr lang="ru-RU" sz="1400" dirty="0"/>
              <a:t>научный сотрудник лаборатории </a:t>
            </a:r>
          </a:p>
          <a:p>
            <a:pPr algn="ctr"/>
            <a:r>
              <a:rPr lang="ru-RU" sz="1400" dirty="0"/>
              <a:t>медико-биологических исследований, к.м.н.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78" y="188641"/>
            <a:ext cx="1800202" cy="18996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1" y="44624"/>
            <a:ext cx="1463345" cy="19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9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664" y="6021288"/>
            <a:ext cx="11279677" cy="4635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67232" y="1196752"/>
            <a:ext cx="5877366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ЗАКЛЮЧЕНИЕ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48909" y="2276872"/>
            <a:ext cx="10514013" cy="3384550"/>
          </a:xfrm>
          <a:solidFill>
            <a:srgbClr val="FFFFFF">
              <a:alpha val="61176"/>
            </a:srgbClr>
          </a:solidFill>
          <a:effectLst>
            <a:glow rad="101600">
              <a:schemeClr val="bg1">
                <a:alpha val="60000"/>
              </a:schemeClr>
            </a:glow>
            <a:softEdge rad="635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Комплекс </a:t>
            </a:r>
            <a:r>
              <a:rPr lang="ru-RU" sz="2000" dirty="0">
                <a:solidFill>
                  <a:schemeClr val="tx1"/>
                </a:solidFill>
              </a:rPr>
              <a:t>клинико-лабораторных показателей </a:t>
            </a:r>
            <a:r>
              <a:rPr lang="ru-RU" sz="2000" dirty="0" smtClean="0">
                <a:solidFill>
                  <a:schemeClr val="tx1"/>
                </a:solidFill>
              </a:rPr>
              <a:t>может </a:t>
            </a:r>
            <a:r>
              <a:rPr lang="ru-RU" sz="2000" dirty="0">
                <a:solidFill>
                  <a:schemeClr val="tx1"/>
                </a:solidFill>
              </a:rPr>
              <a:t>быть клинически </a:t>
            </a:r>
            <a:r>
              <a:rPr lang="ru-RU" sz="2000" dirty="0" smtClean="0">
                <a:solidFill>
                  <a:schemeClr val="tx1"/>
                </a:solidFill>
              </a:rPr>
              <a:t>полезным </a:t>
            </a:r>
            <a:r>
              <a:rPr lang="ru-RU" sz="2000" dirty="0">
                <a:solidFill>
                  <a:schemeClr val="tx1"/>
                </a:solidFill>
              </a:rPr>
              <a:t>для выявления работников, предрасположенных к </a:t>
            </a:r>
            <a:r>
              <a:rPr lang="ru-RU" sz="2000" dirty="0" err="1" smtClean="0">
                <a:solidFill>
                  <a:schemeClr val="tx1"/>
                </a:solidFill>
              </a:rPr>
              <a:t>кардиометаболическим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заболеваниям среди </a:t>
            </a:r>
            <a:r>
              <a:rPr lang="ru-RU" sz="2000" dirty="0" smtClean="0">
                <a:solidFill>
                  <a:schemeClr val="tx1"/>
                </a:solidFill>
              </a:rPr>
              <a:t>персонала</a:t>
            </a:r>
            <a:r>
              <a:rPr lang="ru-RU" sz="2000" dirty="0">
                <a:solidFill>
                  <a:schemeClr val="tx1"/>
                </a:solidFill>
              </a:rPr>
              <a:t>, подвергающегося длительному воздействию </a:t>
            </a:r>
            <a:r>
              <a:rPr lang="ru-RU" sz="2000" dirty="0" smtClean="0">
                <a:solidFill>
                  <a:schemeClr val="tx1"/>
                </a:solidFill>
              </a:rPr>
              <a:t>вредных производственных факторов, а раскрытие </a:t>
            </a:r>
            <a:r>
              <a:rPr lang="ru-RU" sz="2000" dirty="0">
                <a:solidFill>
                  <a:schemeClr val="tx1"/>
                </a:solidFill>
              </a:rPr>
              <a:t>генетических детерминант, связанных с развитием </a:t>
            </a:r>
            <a:r>
              <a:rPr lang="ru-RU" sz="2000" dirty="0" smtClean="0">
                <a:solidFill>
                  <a:schemeClr val="tx1"/>
                </a:solidFill>
              </a:rPr>
              <a:t>метаболических нарушений в виде абдоминального </a:t>
            </a:r>
            <a:r>
              <a:rPr lang="ru-RU" sz="2000" dirty="0">
                <a:solidFill>
                  <a:schemeClr val="tx1"/>
                </a:solidFill>
              </a:rPr>
              <a:t>ожирения, </a:t>
            </a:r>
            <a:r>
              <a:rPr lang="ru-RU" sz="2000" dirty="0" smtClean="0">
                <a:solidFill>
                  <a:schemeClr val="tx1"/>
                </a:solidFill>
              </a:rPr>
              <a:t>нарушений андрогенного статуса и адипокинового обмена, </a:t>
            </a:r>
            <a:r>
              <a:rPr lang="ru-RU" sz="2000" dirty="0">
                <a:solidFill>
                  <a:schemeClr val="tx1"/>
                </a:solidFill>
              </a:rPr>
              <a:t>позволит </a:t>
            </a:r>
            <a:r>
              <a:rPr lang="ru-RU" sz="2000" dirty="0" smtClean="0">
                <a:solidFill>
                  <a:schemeClr val="tx1"/>
                </a:solidFill>
              </a:rPr>
              <a:t>выявлять </a:t>
            </a:r>
            <a:r>
              <a:rPr lang="ru-RU" sz="2000" dirty="0">
                <a:solidFill>
                  <a:schemeClr val="tx1"/>
                </a:solidFill>
              </a:rPr>
              <a:t>группы высокого риска сердечно-сосудистых заболеваний, </a:t>
            </a:r>
            <a:r>
              <a:rPr lang="ru-RU" sz="2000" dirty="0" smtClean="0">
                <a:solidFill>
                  <a:schemeClr val="tx1"/>
                </a:solidFill>
              </a:rPr>
              <a:t>оценивать </a:t>
            </a:r>
            <a:r>
              <a:rPr lang="ru-RU" sz="2000" dirty="0">
                <a:solidFill>
                  <a:schemeClr val="tx1"/>
                </a:solidFill>
              </a:rPr>
              <a:t>качественные и количественные изменения метаболитов при воздействии вредных и опасных производственных </a:t>
            </a:r>
            <a:r>
              <a:rPr lang="ru-RU" sz="2000" dirty="0" smtClean="0">
                <a:solidFill>
                  <a:schemeClr val="tx1"/>
                </a:solidFill>
              </a:rPr>
              <a:t>факторов, </a:t>
            </a:r>
            <a:r>
              <a:rPr lang="ru-RU" sz="2000" dirty="0">
                <a:solidFill>
                  <a:schemeClr val="tx1"/>
                </a:solidFill>
              </a:rPr>
              <a:t>проводить своевременное лечение и осуществлять эффективную </a:t>
            </a:r>
            <a:r>
              <a:rPr lang="ru-RU" sz="2000" dirty="0" smtClean="0">
                <a:solidFill>
                  <a:schemeClr val="tx1"/>
                </a:solidFill>
              </a:rPr>
              <a:t>профилактику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41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37872"/>
          <a:stretch/>
        </p:blipFill>
        <p:spPr>
          <a:xfrm>
            <a:off x="5375126" y="0"/>
            <a:ext cx="6840760" cy="6858000"/>
          </a:xfrm>
          <a:prstGeom prst="rect">
            <a:avLst/>
          </a:prstGeom>
        </p:spPr>
      </p:pic>
      <p:sp>
        <p:nvSpPr>
          <p:cNvPr id="3" name="Блок-схема: ручной ввод 2"/>
          <p:cNvSpPr/>
          <p:nvPr/>
        </p:nvSpPr>
        <p:spPr>
          <a:xfrm rot="5400000">
            <a:off x="-59082" y="55170"/>
            <a:ext cx="6858662" cy="67469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3247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19 w 10019"/>
              <a:gd name="connsiteY3" fmla="*/ 10000 h 10000"/>
              <a:gd name="connsiteX4" fmla="*/ 0 w 10019"/>
              <a:gd name="connsiteY4" fmla="*/ 3247 h 10000"/>
              <a:gd name="connsiteX0" fmla="*/ 0 w 10019"/>
              <a:gd name="connsiteY0" fmla="*/ 1636 h 8389"/>
              <a:gd name="connsiteX1" fmla="*/ 10019 w 10019"/>
              <a:gd name="connsiteY1" fmla="*/ 0 h 8389"/>
              <a:gd name="connsiteX2" fmla="*/ 10019 w 10019"/>
              <a:gd name="connsiteY2" fmla="*/ 8389 h 8389"/>
              <a:gd name="connsiteX3" fmla="*/ 19 w 10019"/>
              <a:gd name="connsiteY3" fmla="*/ 8389 h 8389"/>
              <a:gd name="connsiteX4" fmla="*/ 0 w 10019"/>
              <a:gd name="connsiteY4" fmla="*/ 1636 h 8389"/>
              <a:gd name="connsiteX0" fmla="*/ 0 w 10000"/>
              <a:gd name="connsiteY0" fmla="*/ 351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9 w 10000"/>
              <a:gd name="connsiteY3" fmla="*/ 10000 h 10000"/>
              <a:gd name="connsiteX4" fmla="*/ 0 w 10000"/>
              <a:gd name="connsiteY4" fmla="*/ 3512 h 10000"/>
              <a:gd name="connsiteX0" fmla="*/ 56 w 9982"/>
              <a:gd name="connsiteY0" fmla="*/ 2119 h 10000"/>
              <a:gd name="connsiteX1" fmla="*/ 9982 w 9982"/>
              <a:gd name="connsiteY1" fmla="*/ 0 h 10000"/>
              <a:gd name="connsiteX2" fmla="*/ 9982 w 9982"/>
              <a:gd name="connsiteY2" fmla="*/ 10000 h 10000"/>
              <a:gd name="connsiteX3" fmla="*/ 1 w 9982"/>
              <a:gd name="connsiteY3" fmla="*/ 10000 h 10000"/>
              <a:gd name="connsiteX4" fmla="*/ 56 w 9982"/>
              <a:gd name="connsiteY4" fmla="*/ 2119 h 10000"/>
              <a:gd name="connsiteX0" fmla="*/ 19 w 10000"/>
              <a:gd name="connsiteY0" fmla="*/ 20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 w 10000"/>
              <a:gd name="connsiteY3" fmla="*/ 10000 h 10000"/>
              <a:gd name="connsiteX4" fmla="*/ 19 w 10000"/>
              <a:gd name="connsiteY4" fmla="*/ 20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9" y="2044"/>
                </a:moveTo>
                <a:lnTo>
                  <a:pt x="10000" y="0"/>
                </a:lnTo>
                <a:lnTo>
                  <a:pt x="10000" y="10000"/>
                </a:lnTo>
                <a:lnTo>
                  <a:pt x="1" y="10000"/>
                </a:lnTo>
                <a:cubicBezTo>
                  <a:pt x="-5" y="7317"/>
                  <a:pt x="25" y="4727"/>
                  <a:pt x="19" y="20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590" y="1992378"/>
            <a:ext cx="460851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softEdge rad="63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spc="0" normalizeH="0" baseline="0" dirty="0" smtClean="0">
                <a:ln>
                  <a:noFill/>
                </a:ln>
                <a:solidFill>
                  <a:srgbClr val="005A58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СПАСИБО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spc="0" normalizeH="0" baseline="0" dirty="0" smtClean="0">
                <a:ln>
                  <a:noFill/>
                </a:ln>
                <a:solidFill>
                  <a:srgbClr val="005A58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ЗА ВНИМАНИЕ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rgbClr val="005A58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8367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8"/>
          <p:cNvSpPr txBox="1">
            <a:spLocks/>
          </p:cNvSpPr>
          <p:nvPr/>
        </p:nvSpPr>
        <p:spPr>
          <a:xfrm>
            <a:off x="261223" y="-27384"/>
            <a:ext cx="11655229" cy="79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143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286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3429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4572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5715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6858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8001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91440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3600" kern="0" dirty="0" smtClean="0">
                <a:solidFill>
                  <a:srgbClr val="000000"/>
                </a:solidFill>
              </a:rPr>
              <a:t>Актуальность</a:t>
            </a:r>
            <a:endParaRPr lang="ru-RU" sz="3600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07909"/>
              </p:ext>
            </p:extLst>
          </p:nvPr>
        </p:nvGraphicFramePr>
        <p:xfrm>
          <a:off x="118541" y="1732746"/>
          <a:ext cx="6326633" cy="34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3E1817-7DBC-4ABF-A796-E7FDF6A56D4C}"/>
              </a:ext>
            </a:extLst>
          </p:cNvPr>
          <p:cNvSpPr txBox="1">
            <a:spLocks/>
          </p:cNvSpPr>
          <p:nvPr/>
        </p:nvSpPr>
        <p:spPr>
          <a:xfrm>
            <a:off x="609569" y="652626"/>
            <a:ext cx="10897292" cy="400110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marL="0" marR="0" indent="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1428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28577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342866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457154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571443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685731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80002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91430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2000" kern="0" dirty="0" smtClean="0">
                <a:solidFill>
                  <a:srgbClr val="C00000"/>
                </a:solidFill>
              </a:rPr>
              <a:t>СЕРДЕЧНО-СОСУДИСТЫЕ ЗАБОЛЕВАНИЯ – ВЕДУЩАЯ ПРИЧИНА СМЕРТИ В МИРЕ</a:t>
            </a:r>
            <a:endParaRPr lang="ru-RU" sz="2000" kern="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42" y="5409095"/>
            <a:ext cx="5616624" cy="1395254"/>
          </a:xfrm>
          <a:prstGeom prst="rect">
            <a:avLst/>
          </a:prstGeom>
          <a:noFill/>
          <a:ln w="28575" cap="flat">
            <a:solidFill>
              <a:srgbClr val="3B8A9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80% СЕРДЕЧНО-СОСУДИСТЫХ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СМЕРТЕЙ ПОТЕНЦИАЛЬНО ПРЕДОТВРАТИМЫ</a:t>
            </a:r>
            <a:endParaRPr kumimoji="0" lang="ru-RU" sz="2800" b="1" i="0" u="none" strike="noStrike" cap="none" spc="0" normalizeH="0" baseline="0" dirty="0">
              <a:ln>
                <a:noFill/>
              </a:ln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87346448"/>
              </p:ext>
            </p:extLst>
          </p:nvPr>
        </p:nvGraphicFramePr>
        <p:xfrm>
          <a:off x="6122882" y="1520264"/>
          <a:ext cx="6094413" cy="522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11230" y="1268760"/>
            <a:ext cx="5879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spc="0" baseline="0">
                <a:solidFill>
                  <a:srgbClr val="2A3438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0000"/>
                </a:solidFill>
              </a:rPr>
              <a:t>ЗАРЕГИСТРИРОВАНО ЗАБОЛЕВАНИЙ У ПАЦИЕНТОВ С ДИАГНОЗОМ, УСТАНОВЛЕННЫМ ВПЕРВЫЕ В ЖИЗНИ В 2000 - 2022 ГГ., ВСЕГО ТЫС.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569" y="1321604"/>
            <a:ext cx="498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00"/>
                </a:solidFill>
              </a:rPr>
              <a:t>ОСНОВНЫЕ ПРИЧИНЫ СМЕРТИ НАСЕЛЕНИЯ РФ В 2022 Г.</a:t>
            </a:r>
          </a:p>
        </p:txBody>
      </p:sp>
    </p:spTree>
    <p:extLst>
      <p:ext uri="{BB962C8B-B14F-4D97-AF65-F5344CB8AC3E}">
        <p14:creationId xmlns:p14="http://schemas.microsoft.com/office/powerpoint/2010/main" val="138322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38" y="2481934"/>
            <a:ext cx="2905373" cy="2905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2540943"/>
            <a:ext cx="2903402" cy="29034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82" y="3029009"/>
            <a:ext cx="2636406" cy="224205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3205828"/>
              </p:ext>
            </p:extLst>
          </p:nvPr>
        </p:nvGraphicFramePr>
        <p:xfrm>
          <a:off x="470233" y="1546292"/>
          <a:ext cx="11267299" cy="434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26E32A0-FF80-4B3A-B354-E1EB95AE3DBB}"/>
              </a:ext>
            </a:extLst>
          </p:cNvPr>
          <p:cNvSpPr/>
          <p:nvPr/>
        </p:nvSpPr>
        <p:spPr>
          <a:xfrm>
            <a:off x="618198" y="5873448"/>
            <a:ext cx="10971371" cy="830889"/>
          </a:xfrm>
          <a:prstGeom prst="rect">
            <a:avLst/>
          </a:prstGeom>
          <a:solidFill>
            <a:srgbClr val="3B8A95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defTabSz="914309"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/>
              </a:rPr>
              <a:t>Современная концепция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/>
              </a:rPr>
              <a:t>этиопатогенеза</a:t>
            </a:r>
            <a:r>
              <a:rPr lang="ru-RU" sz="1600" dirty="0">
                <a:solidFill>
                  <a:schemeClr val="bg1"/>
                </a:solidFill>
                <a:latin typeface="Arial" panose="020B0604020202020204"/>
              </a:rPr>
              <a:t> болезней системы кровообращения включает в себя общие положения о 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/>
              </a:rPr>
              <a:t>мультифакториальности</a:t>
            </a:r>
            <a:r>
              <a:rPr lang="ru-RU" sz="1600" dirty="0">
                <a:solidFill>
                  <a:schemeClr val="bg1"/>
                </a:solidFill>
                <a:latin typeface="Arial" panose="020B0604020202020204"/>
              </a:rPr>
              <a:t> и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/>
              </a:rPr>
              <a:t>полигенности</a:t>
            </a:r>
            <a:r>
              <a:rPr lang="ru-RU" sz="1600" dirty="0">
                <a:solidFill>
                  <a:schemeClr val="bg1"/>
                </a:solidFill>
                <a:latin typeface="Arial" panose="020B0604020202020204"/>
              </a:rPr>
              <a:t> этой патологии, а также о сложном характере взаимодействия генетических факторов с факторами среды в процессе развития заболевания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4140" y="1000846"/>
            <a:ext cx="10971371" cy="471924"/>
          </a:xfrm>
          <a:prstGeom prst="rect">
            <a:avLst/>
          </a:prstGeom>
          <a:solidFill>
            <a:srgbClr val="033657"/>
          </a:solidFill>
          <a:ln w="57150" cap="flat">
            <a:solidFill>
              <a:srgbClr val="0336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КАРДИО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МЕТАБОЛИЧЕСКАЯ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ПАТОЛОГИЯ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2244402" y="1412777"/>
            <a:ext cx="243080" cy="288000"/>
          </a:xfrm>
          <a:prstGeom prst="downArrow">
            <a:avLst/>
          </a:prstGeom>
          <a:solidFill>
            <a:schemeClr val="bg1"/>
          </a:solidFill>
          <a:ln w="12700" cap="flat">
            <a:solidFill>
              <a:srgbClr val="042850"/>
            </a:solidFill>
            <a:miter lim="400000"/>
          </a:ln>
          <a:effectLst>
            <a:glow rad="101600">
              <a:srgbClr val="3B8A95">
                <a:alpha val="60000"/>
              </a:srgb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0800000">
            <a:off x="9724884" y="1412778"/>
            <a:ext cx="243080" cy="288000"/>
          </a:xfrm>
          <a:prstGeom prst="downArrow">
            <a:avLst/>
          </a:prstGeom>
          <a:solidFill>
            <a:schemeClr val="bg1"/>
          </a:solidFill>
          <a:ln w="12700" cap="flat">
            <a:solidFill>
              <a:srgbClr val="042850"/>
            </a:solidFill>
            <a:miter lim="400000"/>
          </a:ln>
          <a:effectLst>
            <a:glow rad="101600">
              <a:srgbClr val="3B8A95">
                <a:alpha val="60000"/>
              </a:srgb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5982344" y="1412777"/>
            <a:ext cx="243080" cy="288000"/>
          </a:xfrm>
          <a:prstGeom prst="downArrow">
            <a:avLst/>
          </a:prstGeom>
          <a:solidFill>
            <a:schemeClr val="bg1"/>
          </a:solidFill>
          <a:ln w="12700" cap="flat">
            <a:solidFill>
              <a:srgbClr val="042850"/>
            </a:solidFill>
            <a:miter lim="400000"/>
          </a:ln>
          <a:effectLst>
            <a:glow rad="101600">
              <a:srgbClr val="3B8A95">
                <a:alpha val="60000"/>
              </a:srgb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4199914" y="1844824"/>
            <a:ext cx="383124" cy="580753"/>
          </a:xfrm>
          <a:prstGeom prst="downArrow">
            <a:avLst/>
          </a:prstGeom>
          <a:solidFill>
            <a:schemeClr val="bg1"/>
          </a:solidFill>
          <a:ln w="12700" cap="flat">
            <a:solidFill>
              <a:srgbClr val="042850"/>
            </a:solidFill>
            <a:miter lim="400000"/>
          </a:ln>
          <a:effectLst>
            <a:glow rad="101600">
              <a:srgbClr val="3B8A95">
                <a:alpha val="60000"/>
              </a:srgb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607374" y="1844825"/>
            <a:ext cx="383124" cy="580753"/>
          </a:xfrm>
          <a:prstGeom prst="downArrow">
            <a:avLst/>
          </a:prstGeom>
          <a:solidFill>
            <a:schemeClr val="bg1"/>
          </a:solidFill>
          <a:ln w="12700" cap="flat">
            <a:solidFill>
              <a:srgbClr val="042850"/>
            </a:solidFill>
            <a:miter lim="400000"/>
          </a:ln>
          <a:effectLst>
            <a:glow rad="101600">
              <a:srgbClr val="3B8A95">
                <a:alpha val="60000"/>
              </a:srgb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26834"/>
            <a:ext cx="1219041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ru-RU" sz="3200" b="1" dirty="0">
                <a:solidFill>
                  <a:srgbClr val="000000"/>
                </a:solidFill>
              </a:rPr>
              <a:t>Факторы риска сердечно-сосудистых </a:t>
            </a:r>
            <a:r>
              <a:rPr lang="ru-RU" sz="3200" b="1" dirty="0" smtClean="0">
                <a:solidFill>
                  <a:srgbClr val="000000"/>
                </a:solidFill>
              </a:rPr>
              <a:t>и эндокринных заболеваний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35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206634" y="344077"/>
            <a:ext cx="5456524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МЕХАНИЗМ ДЕЙСТВИЯ ЭМП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85943" y="764704"/>
            <a:ext cx="5446826" cy="349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Основными мишенями при </a:t>
            </a:r>
            <a:r>
              <a:rPr lang="ru-RU" sz="1600" dirty="0">
                <a:solidFill>
                  <a:schemeClr val="tx1"/>
                </a:solidFill>
              </a:rPr>
              <a:t>воздействии ЭМП на биологические объекты являются: плазматические мембраны </a:t>
            </a:r>
            <a:r>
              <a:rPr lang="ru-RU" sz="1600" dirty="0" smtClean="0">
                <a:solidFill>
                  <a:schemeClr val="tx1"/>
                </a:solidFill>
              </a:rPr>
              <a:t>клеток, внутри- </a:t>
            </a:r>
            <a:r>
              <a:rPr lang="ru-RU" sz="1600" dirty="0">
                <a:solidFill>
                  <a:schemeClr val="tx1"/>
                </a:solidFill>
              </a:rPr>
              <a:t>и межклеточная жидкость. Электромагнитные волны могут увеличивать гидратацию белковых </a:t>
            </a:r>
            <a:r>
              <a:rPr lang="ru-RU" sz="1600" dirty="0" smtClean="0">
                <a:solidFill>
                  <a:schemeClr val="tx1"/>
                </a:solidFill>
              </a:rPr>
              <a:t>молекул и содержание </a:t>
            </a:r>
            <a:r>
              <a:rPr lang="ru-RU" sz="1600" dirty="0">
                <a:solidFill>
                  <a:schemeClr val="tx1"/>
                </a:solidFill>
              </a:rPr>
              <a:t>внутриклеточного Са</a:t>
            </a:r>
            <a:r>
              <a:rPr lang="ru-RU" sz="1600" baseline="30000" dirty="0">
                <a:solidFill>
                  <a:schemeClr val="tx1"/>
                </a:solidFill>
              </a:rPr>
              <a:t>2</a:t>
            </a:r>
            <a:r>
              <a:rPr lang="ru-RU" sz="1600" baseline="30000" dirty="0" smtClean="0">
                <a:solidFill>
                  <a:schemeClr val="tx1"/>
                </a:solidFill>
              </a:rPr>
              <a:t>+.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Окислительный </a:t>
            </a:r>
            <a:r>
              <a:rPr lang="ru-RU" sz="1600" b="1" dirty="0">
                <a:solidFill>
                  <a:schemeClr val="tx1"/>
                </a:solidFill>
              </a:rPr>
              <a:t>стресс: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снижение антиоксидантной </a:t>
            </a:r>
            <a:r>
              <a:rPr lang="ru-RU" sz="1600" dirty="0" smtClean="0">
                <a:solidFill>
                  <a:schemeClr val="tx1"/>
                </a:solidFill>
              </a:rPr>
              <a:t>защиты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увеличение концентрации свободных </a:t>
            </a:r>
            <a:r>
              <a:rPr lang="ru-RU" sz="1600" dirty="0" smtClean="0">
                <a:solidFill>
                  <a:schemeClr val="tx1"/>
                </a:solidFill>
              </a:rPr>
              <a:t>радикалов</a:t>
            </a: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43" y="4727268"/>
            <a:ext cx="556131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 hangingPunct="0"/>
            <a:r>
              <a:rPr lang="ru-RU" b="1" dirty="0" err="1" smtClean="0"/>
              <a:t>Оксидативный</a:t>
            </a:r>
            <a:r>
              <a:rPr lang="ru-RU" b="1" dirty="0" smtClean="0"/>
              <a:t> </a:t>
            </a:r>
            <a:r>
              <a:rPr lang="ru-RU" b="1" dirty="0"/>
              <a:t>стресс является патогенетическим звеном в развитии воспалительных, </a:t>
            </a:r>
            <a:r>
              <a:rPr lang="ru-RU" b="1" dirty="0" smtClean="0"/>
              <a:t>эндокринных, </a:t>
            </a:r>
            <a:r>
              <a:rPr lang="ru-RU" b="1" dirty="0"/>
              <a:t>сердечно-сосудистых </a:t>
            </a:r>
            <a:r>
              <a:rPr lang="ru-RU" b="1" dirty="0" smtClean="0"/>
              <a:t> и онкологических заболеваний </a:t>
            </a:r>
            <a:r>
              <a:rPr lang="ru-RU" sz="1200" i="1" dirty="0" smtClean="0"/>
              <a:t>(</a:t>
            </a:r>
            <a:r>
              <a:rPr lang="ru-RU" sz="1200" i="1" dirty="0" err="1" smtClean="0"/>
              <a:t>Величковский</a:t>
            </a:r>
            <a:r>
              <a:rPr lang="ru-RU" sz="1200" i="1" dirty="0" smtClean="0"/>
              <a:t> Б.Т. и др., 2020; </a:t>
            </a:r>
            <a:r>
              <a:rPr lang="ru-RU" sz="1200" i="1" dirty="0" err="1" smtClean="0"/>
              <a:t>Арчаков</a:t>
            </a:r>
            <a:r>
              <a:rPr lang="ru-RU" sz="1200" i="1" dirty="0" smtClean="0"/>
              <a:t> А.И. и др., 2012; Архипова А.Г., и др., 1987; Кузьмина </a:t>
            </a:r>
            <a:r>
              <a:rPr lang="ru-RU" sz="1200" i="1" dirty="0"/>
              <a:t>Л.П. и др., 2013 г., </a:t>
            </a:r>
            <a:r>
              <a:rPr lang="ru-RU" sz="1200" i="1" dirty="0" err="1"/>
              <a:t>Матциев</a:t>
            </a:r>
            <a:r>
              <a:rPr lang="ru-RU" sz="1200" i="1" dirty="0"/>
              <a:t> А.К., 2015 г.; </a:t>
            </a:r>
            <a:r>
              <a:rPr lang="ru-RU" sz="1200" i="1" dirty="0" err="1"/>
              <a:t>Бекезин</a:t>
            </a:r>
            <a:r>
              <a:rPr lang="ru-RU" sz="1200" i="1" dirty="0"/>
              <a:t> В.В., 2016 г.)</a:t>
            </a:r>
            <a:endParaRPr kumimoji="0" lang="ru-RU" sz="12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914585" y="145662"/>
            <a:ext cx="6029082" cy="6523697"/>
            <a:chOff x="5889639" y="25985"/>
            <a:chExt cx="5966207" cy="6499359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"/>
            <a:stretch/>
          </p:blipFill>
          <p:spPr>
            <a:xfrm>
              <a:off x="5889639" y="25985"/>
              <a:ext cx="5966207" cy="6499359"/>
            </a:xfrm>
            <a:prstGeom prst="rect">
              <a:avLst/>
            </a:prstGeom>
            <a:effectLst>
              <a:softEdge rad="38100"/>
            </a:effec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6711008" y="4425820"/>
              <a:ext cx="1761876" cy="658336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83238" y="4077072"/>
              <a:ext cx="1921003" cy="107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1050" b="1" dirty="0"/>
                <a:t/>
              </a:r>
              <a:br>
                <a:rPr lang="ru-RU" sz="1050" b="1" dirty="0"/>
              </a:br>
              <a:endParaRPr lang="ru-RU" sz="1050" b="1" dirty="0"/>
            </a:p>
            <a:p>
              <a:pPr algn="ctr"/>
              <a:r>
                <a:rPr lang="ru-RU" sz="1050" b="1" dirty="0"/>
                <a:t>Поврежденная ДНК-РНК </a:t>
              </a:r>
              <a:r>
                <a:rPr lang="ru-RU" sz="1050" b="1" dirty="0" smtClean="0"/>
                <a:t>разрывы двойной нити ДНК</a:t>
              </a:r>
              <a:endParaRPr lang="ru-RU" sz="1050" b="1" dirty="0"/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05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271670" y="1988840"/>
              <a:ext cx="1161439" cy="292279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050" b="1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Фе</a:t>
              </a:r>
              <a:r>
                <a:rPr kumimoji="0" lang="ru-RU" sz="105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рменты</a:t>
              </a:r>
              <a:r>
                <a:rPr kumimoji="0" lang="en-US" sz="105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GPX</a:t>
              </a:r>
              <a:endParaRPr kumimoji="0" lang="ru-RU" sz="105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0271670" y="2276872"/>
              <a:ext cx="1394387" cy="292279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spc="0" normalizeH="0" baseline="0" dirty="0" err="1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Неферменты</a:t>
              </a:r>
              <a:r>
                <a:rPr kumimoji="0" lang="ru-RU" sz="105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</a:t>
              </a:r>
              <a:r>
                <a:rPr kumimoji="0" lang="en-US" sz="105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GSH</a:t>
              </a:r>
              <a:endParaRPr kumimoji="0" lang="ru-RU" sz="105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003553" y="3861048"/>
              <a:ext cx="2492253" cy="292279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Перекисное окисление липидов</a:t>
              </a:r>
              <a:endParaRPr kumimoji="0" lang="ru-RU" sz="105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335566" y="4576881"/>
              <a:ext cx="1761876" cy="292279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ru-RU" sz="1050" b="1" dirty="0" err="1" smtClean="0"/>
                <a:t>Малондиальдегид</a:t>
              </a:r>
              <a:endParaRPr lang="ru-RU" sz="1000" b="1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407574" y="2060848"/>
              <a:ext cx="618822" cy="419973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антиоксиданты</a:t>
              </a:r>
              <a:endParaRPr kumimoji="0" lang="ru-RU" sz="9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399462" y="5157192"/>
              <a:ext cx="1902653" cy="454025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ru-RU" sz="1000" b="1" dirty="0" smtClean="0"/>
                <a:t>Молекулярное повреждение</a:t>
              </a:r>
              <a:endParaRPr lang="ru-RU" sz="1000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0343678" y="5301208"/>
              <a:ext cx="1279284" cy="283766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ru-RU" sz="1000" b="1" dirty="0" smtClean="0"/>
                <a:t>Гибель клетки</a:t>
              </a:r>
              <a:endParaRPr lang="ru-RU" sz="10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03318" y="3861048"/>
              <a:ext cx="413091" cy="31803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OH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03318" y="2708920"/>
              <a:ext cx="413091" cy="27186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SOD</a:t>
              </a:r>
              <a:endParaRPr kumimoji="0" lang="ru-RU" sz="11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031310" y="3140968"/>
              <a:ext cx="535431" cy="31803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H</a:t>
              </a: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2</a:t>
              </a:r>
              <a:r>
                <a:rPr kumimoji="0" lang="en-US" sz="14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O</a:t>
              </a:r>
              <a:r>
                <a:rPr kumimoji="0" lang="en-US" sz="10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2</a:t>
              </a:r>
              <a:endParaRPr kumimoji="0" lang="ru-RU" sz="10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87294" y="3501008"/>
              <a:ext cx="413091" cy="26417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Fe</a:t>
              </a:r>
              <a:endParaRPr kumimoji="0" lang="ru-RU" sz="105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543478" y="2708920"/>
              <a:ext cx="413091" cy="34881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O</a:t>
              </a:r>
              <a:r>
                <a:rPr lang="en-US" sz="1050" b="1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2</a:t>
              </a:r>
              <a:endParaRPr kumimoji="0" lang="ru-RU" sz="105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123446" y="2779910"/>
              <a:ext cx="413091" cy="24109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NO</a:t>
              </a:r>
              <a:endParaRPr kumimoji="0" lang="ru-RU" sz="9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839622" y="3140968"/>
              <a:ext cx="684607" cy="28725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ONOO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05470" y="6276171"/>
              <a:ext cx="1050376" cy="21031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0428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Abbas </a:t>
              </a:r>
              <a:r>
                <a:rPr kumimoji="0" lang="en-US" sz="700" b="0" i="0" u="none" strike="noStrike" cap="none" spc="0" normalizeH="0" baseline="0" dirty="0" err="1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Karimi</a:t>
              </a:r>
              <a:r>
                <a:rPr lang="ru-RU" sz="700" dirty="0">
                  <a:latin typeface="Helvetica Light"/>
                  <a:ea typeface="Helvetica Light"/>
                  <a:cs typeface="Helvetica Light"/>
                  <a:sym typeface="Helvetica Light"/>
                </a:rPr>
                <a:t>,</a:t>
              </a: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2020</a:t>
              </a:r>
              <a:endPara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8" name="Стрелка вниз 27"/>
          <p:cNvSpPr/>
          <p:nvPr/>
        </p:nvSpPr>
        <p:spPr>
          <a:xfrm>
            <a:off x="2835663" y="2420888"/>
            <a:ext cx="355410" cy="540000"/>
          </a:xfrm>
          <a:prstGeom prst="downArrow">
            <a:avLst/>
          </a:prstGeom>
          <a:solidFill>
            <a:srgbClr val="011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835663" y="3969120"/>
            <a:ext cx="355410" cy="540000"/>
          </a:xfrm>
          <a:prstGeom prst="downArrow">
            <a:avLst/>
          </a:prstGeom>
          <a:solidFill>
            <a:srgbClr val="011F4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07379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90550" y="280113"/>
            <a:ext cx="6527254" cy="432048"/>
          </a:xfrm>
        </p:spPr>
        <p:txBody>
          <a:bodyPr>
            <a:noAutofit/>
          </a:bodyPr>
          <a:lstStyle/>
          <a:p>
            <a:pPr algn="ctr"/>
            <a:r>
              <a:rPr lang="ru-RU" sz="1800" cap="none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РАСПРОСТРАНЕННОСТЬ НЕИНФЕКЦИОННЫХ ЗАБОЛЕВАНИЙ СРЕДИ ОБСЛЕДОВАННЫХ (</a:t>
            </a:r>
            <a:r>
              <a:rPr lang="en-US" sz="1800" cap="none" dirty="0">
                <a:solidFill>
                  <a:srgbClr val="000000"/>
                </a:solidFill>
                <a:cs typeface="Times New Roman" panose="02020603050405020304" pitchFamily="18" charset="0"/>
              </a:rPr>
              <a:t>n=</a:t>
            </a:r>
            <a:r>
              <a:rPr lang="ru-RU" sz="1800" cap="none" dirty="0">
                <a:solidFill>
                  <a:srgbClr val="000000"/>
                </a:solidFill>
                <a:cs typeface="Times New Roman" panose="02020603050405020304" pitchFamily="18" charset="0"/>
              </a:rPr>
              <a:t>3860</a:t>
            </a:r>
            <a:r>
              <a:rPr lang="ru-RU" sz="1800" cap="none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), %</a:t>
            </a:r>
            <a:endParaRPr lang="ru-RU" sz="1800" cap="none" dirty="0">
              <a:solidFill>
                <a:srgbClr val="00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9654872"/>
              </p:ext>
            </p:extLst>
          </p:nvPr>
        </p:nvGraphicFramePr>
        <p:xfrm>
          <a:off x="698327" y="4267835"/>
          <a:ext cx="4587842" cy="233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135557"/>
              </p:ext>
            </p:extLst>
          </p:nvPr>
        </p:nvGraphicFramePr>
        <p:xfrm>
          <a:off x="5663157" y="4488837"/>
          <a:ext cx="6085877" cy="22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80500" y="4098558"/>
            <a:ext cx="5410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Структура сердечно-сосудистой </a:t>
            </a:r>
            <a:r>
              <a:rPr lang="ru-RU" sz="1600" b="1" dirty="0">
                <a:solidFill>
                  <a:srgbClr val="000000"/>
                </a:solidFill>
              </a:rPr>
              <a:t>патологии</a:t>
            </a:r>
            <a:r>
              <a:rPr lang="ru-RU" sz="1600" b="1" dirty="0" smtClean="0">
                <a:solidFill>
                  <a:srgbClr val="000000"/>
                </a:solidFill>
              </a:rPr>
              <a:t>,%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6296" y="4149080"/>
            <a:ext cx="399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Структура эндокринной </a:t>
            </a:r>
            <a:r>
              <a:rPr lang="ru-RU" sz="1600" b="1" dirty="0">
                <a:solidFill>
                  <a:srgbClr val="000000"/>
                </a:solidFill>
              </a:rPr>
              <a:t>патологии, </a:t>
            </a:r>
            <a:r>
              <a:rPr lang="ru-RU" sz="1600" b="1" dirty="0" smtClean="0">
                <a:solidFill>
                  <a:srgbClr val="000000"/>
                </a:solidFill>
              </a:rPr>
              <a:t>%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29790546"/>
              </p:ext>
            </p:extLst>
          </p:nvPr>
        </p:nvGraphicFramePr>
        <p:xfrm>
          <a:off x="190550" y="933163"/>
          <a:ext cx="6825088" cy="31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278985096"/>
              </p:ext>
            </p:extLst>
          </p:nvPr>
        </p:nvGraphicFramePr>
        <p:xfrm>
          <a:off x="6836568" y="647890"/>
          <a:ext cx="5600499" cy="9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36406577"/>
              </p:ext>
            </p:extLst>
          </p:nvPr>
        </p:nvGraphicFramePr>
        <p:xfrm>
          <a:off x="6836568" y="2592968"/>
          <a:ext cx="5827894" cy="90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168D910-F4CA-48B1-8A29-6410B609FC62}"/>
              </a:ext>
            </a:extLst>
          </p:cNvPr>
          <p:cNvSpPr txBox="1"/>
          <p:nvPr/>
        </p:nvSpPr>
        <p:spPr>
          <a:xfrm>
            <a:off x="7535366" y="116632"/>
            <a:ext cx="421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j-lt"/>
              </a:rPr>
              <a:t>Распределение обследованных </a:t>
            </a:r>
            <a:r>
              <a:rPr lang="ru-RU" sz="1600" dirty="0" smtClean="0">
                <a:latin typeface="+mj-lt"/>
              </a:rPr>
              <a:t>лиц</a:t>
            </a:r>
          </a:p>
          <a:p>
            <a:pPr algn="ctr"/>
            <a:r>
              <a:rPr lang="ru-RU" sz="1600" b="1" dirty="0" smtClean="0">
                <a:latin typeface="+mj-lt"/>
              </a:rPr>
              <a:t>по уровню глюкозы в сыворотке крови</a:t>
            </a:r>
            <a:endParaRPr lang="ru-RU" sz="16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E337442-7EBF-4995-829F-AD938F88891E}"/>
              </a:ext>
            </a:extLst>
          </p:cNvPr>
          <p:cNvSpPr txBox="1"/>
          <p:nvPr/>
        </p:nvSpPr>
        <p:spPr>
          <a:xfrm>
            <a:off x="7370661" y="1930807"/>
            <a:ext cx="4655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+mj-lt"/>
              </a:rPr>
              <a:t>Распределение обследованных лиц</a:t>
            </a:r>
            <a:br>
              <a:rPr lang="ru-RU" sz="1600" dirty="0">
                <a:latin typeface="+mj-lt"/>
              </a:rPr>
            </a:br>
            <a:r>
              <a:rPr lang="ru-RU" sz="1600" b="1" dirty="0">
                <a:latin typeface="+mj-lt"/>
              </a:rPr>
              <a:t>по </a:t>
            </a:r>
            <a:r>
              <a:rPr lang="ru-RU" sz="1600" b="1" dirty="0" smtClean="0">
                <a:latin typeface="+mj-lt"/>
              </a:rPr>
              <a:t>уровню </a:t>
            </a:r>
            <a:r>
              <a:rPr lang="ru-RU" sz="1600" b="1" dirty="0">
                <a:latin typeface="+mj-lt"/>
              </a:rPr>
              <a:t>холестерина в сыворотке крови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9108404" y="2594852"/>
            <a:ext cx="1714207" cy="649142"/>
          </a:xfrm>
          <a:prstGeom prst="ellipse">
            <a:avLst/>
          </a:prstGeom>
          <a:noFill/>
          <a:ln w="38100" cap="flat">
            <a:solidFill>
              <a:srgbClr val="CC33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119542" y="705043"/>
            <a:ext cx="1714207" cy="649142"/>
          </a:xfrm>
          <a:prstGeom prst="ellipse">
            <a:avLst/>
          </a:prstGeom>
          <a:noFill/>
          <a:ln w="38100" cap="flat">
            <a:solidFill>
              <a:srgbClr val="CC33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09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64"/>
          <p:cNvSpPr/>
          <p:nvPr/>
        </p:nvSpPr>
        <p:spPr>
          <a:xfrm>
            <a:off x="622598" y="188640"/>
            <a:ext cx="10765196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2400" dirty="0" smtClean="0">
                <a:solidFill>
                  <a:srgbClr val="000000"/>
                </a:solidFill>
              </a:rPr>
              <a:t>ЛАБОРАТОРНЫЕ ИССЛЕДОВАНИЯ В ОЦЕНКЕ РИСКА РАЗВИТИЯ МЕТАБОЛИЧЕСКИХ НАРУШЕНИЙ</a:t>
            </a:r>
            <a:endParaRPr sz="2400" dirty="0">
              <a:solidFill>
                <a:srgbClr val="0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013928"/>
              </p:ext>
            </p:extLst>
          </p:nvPr>
        </p:nvGraphicFramePr>
        <p:xfrm>
          <a:off x="622598" y="1772816"/>
          <a:ext cx="48965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77472586"/>
              </p:ext>
            </p:extLst>
          </p:nvPr>
        </p:nvGraphicFramePr>
        <p:xfrm>
          <a:off x="6207983" y="1772814"/>
          <a:ext cx="5616623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22598" y="1245750"/>
            <a:ext cx="4896544" cy="468000"/>
          </a:xfrm>
          <a:prstGeom prst="roundRect">
            <a:avLst/>
          </a:prstGeom>
          <a:solidFill>
            <a:srgbClr val="033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БИОХИМИЧЕСКИЕ МАРКЕРЫ</a:t>
            </a: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7983" y="1236285"/>
            <a:ext cx="5616623" cy="468000"/>
          </a:xfrm>
          <a:prstGeom prst="roundRect">
            <a:avLst/>
          </a:prstGeom>
          <a:solidFill>
            <a:srgbClr val="033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МОЛЕКУЛЯРНО-ГЕНЕТИЧЕСКИЕ МАРКЕРЫ</a:t>
            </a: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0911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55" y="3284984"/>
            <a:ext cx="205985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Действие лептина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4642" y="3020809"/>
            <a:ext cx="290945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kumimoji="0" lang="ru-RU" sz="1050" b="0" i="1" u="none" strike="noStrike" cap="none" spc="0" normalizeH="0" baseline="0" dirty="0" smtClean="0">
                <a:ln>
                  <a:noFill/>
                </a:ln>
                <a:effectLst/>
                <a:uFillTx/>
                <a:ea typeface="Helvetica Light"/>
                <a:cs typeface="Helvetica Light"/>
                <a:sym typeface="Helvetica Light"/>
              </a:rPr>
              <a:t> </a:t>
            </a:r>
            <a:r>
              <a:rPr lang="ru-RU" sz="1050" i="1" dirty="0">
                <a:ea typeface="Helvetica Light"/>
                <a:cs typeface="Helvetica Light"/>
                <a:sym typeface="Helvetica Light"/>
              </a:rPr>
              <a:t>*- р˂0,05 по сравнению с группой контроля</a:t>
            </a:r>
            <a:endParaRPr kumimoji="0" lang="ru-RU" sz="1050" b="0" i="1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591" y="457121"/>
            <a:ext cx="326358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Уровни адипокинов в группах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555395299"/>
              </p:ext>
            </p:extLst>
          </p:nvPr>
        </p:nvGraphicFramePr>
        <p:xfrm>
          <a:off x="205816" y="3645024"/>
          <a:ext cx="469147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65451"/>
              </p:ext>
            </p:extLst>
          </p:nvPr>
        </p:nvGraphicFramePr>
        <p:xfrm>
          <a:off x="247295" y="836712"/>
          <a:ext cx="4608512" cy="223224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82187"/>
                <a:gridCol w="1462672"/>
                <a:gridCol w="1463653"/>
              </a:tblGrid>
              <a:tr h="666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033657"/>
                    </a:solidFill>
                  </a:tcPr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Основная группа 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144)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0336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Контрольная группа 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40)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033657"/>
                    </a:solidFill>
                  </a:tcPr>
                </a:tc>
              </a:tr>
              <a:tr h="4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Адипонектин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мкг/мл</a:t>
                      </a:r>
                      <a:endParaRPr lang="ru-RU" sz="10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5,1 (3,6; 7,3)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5,2 (4,3; 7,6)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</a:tr>
              <a:tr h="4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Лептин, </a:t>
                      </a:r>
                      <a:r>
                        <a:rPr lang="ru-RU" sz="1100" dirty="0" err="1">
                          <a:effectLst/>
                        </a:rPr>
                        <a:t>нг</a:t>
                      </a:r>
                      <a:r>
                        <a:rPr lang="ru-RU" sz="1100" dirty="0">
                          <a:effectLst/>
                        </a:rPr>
                        <a:t>/мл</a:t>
                      </a:r>
                      <a:endParaRPr lang="ru-RU" sz="10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CBD1DA"/>
                    </a:solidFill>
                  </a:tcPr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8,1 (3,7; 14,4</a:t>
                      </a:r>
                      <a:r>
                        <a:rPr lang="ru-RU" sz="1400" dirty="0" smtClean="0">
                          <a:effectLst/>
                        </a:rPr>
                        <a:t>)*</a:t>
                      </a:r>
                      <a:endParaRPr lang="ru-RU" sz="11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CB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6,0 (4,1; 11,1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CBD1DA"/>
                    </a:solidFill>
                  </a:tcPr>
                </a:tc>
              </a:tr>
              <a:tr h="666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Адипонектин</a:t>
                      </a:r>
                      <a:r>
                        <a:rPr lang="ru-RU" sz="1200" dirty="0">
                          <a:effectLst/>
                        </a:rPr>
                        <a:t> / лептин</a:t>
                      </a:r>
                      <a:endParaRPr lang="ru-RU" sz="10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 (0,3; 1,8)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 (0,4; 1,4)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34720" y="531257"/>
            <a:ext cx="6280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Среди работников основной группы, отношение адипонектина к лептину, </a:t>
            </a:r>
            <a:r>
              <a:rPr lang="ru-RU" sz="1400" dirty="0"/>
              <a:t>соответствующее нормальному уровню (более 1,0), зарегистрировано лишь </a:t>
            </a:r>
            <a:r>
              <a:rPr lang="ru-RU" sz="1400" dirty="0" smtClean="0"/>
              <a:t>в </a:t>
            </a:r>
            <a:r>
              <a:rPr lang="ru-RU" sz="1400" dirty="0"/>
              <a:t>37,5% </a:t>
            </a:r>
            <a:r>
              <a:rPr lang="ru-RU" sz="1400" dirty="0" smtClean="0"/>
              <a:t>случаев. </a:t>
            </a:r>
            <a:r>
              <a:rPr lang="ru-RU" sz="1400" dirty="0"/>
              <a:t>Умеренно повышенный и высокий </a:t>
            </a:r>
            <a:r>
              <a:rPr lang="ru-RU" sz="1400" dirty="0" err="1"/>
              <a:t>кардиометаболический</a:t>
            </a:r>
            <a:r>
              <a:rPr lang="ru-RU" sz="1400" dirty="0"/>
              <a:t> риск зарегистрирован в 18,8% и 43,7% случаев </a:t>
            </a:r>
            <a:r>
              <a:rPr lang="ru-RU" sz="1400" dirty="0" smtClean="0"/>
              <a:t>соответственно.</a:t>
            </a:r>
            <a:endParaRPr lang="ru-RU" sz="1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023198" y="2106704"/>
            <a:ext cx="5948247" cy="3842576"/>
            <a:chOff x="4931215" y="3157032"/>
            <a:chExt cx="5393023" cy="445117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931215" y="3157032"/>
              <a:ext cx="5393023" cy="4451171"/>
              <a:chOff x="6421606" y="805312"/>
              <a:chExt cx="5393023" cy="4915029"/>
            </a:xfrm>
          </p:grpSpPr>
          <p:pic>
            <p:nvPicPr>
              <p:cNvPr id="12" name="Рисунок 1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52"/>
              <a:stretch/>
            </p:blipFill>
            <p:spPr bwMode="auto">
              <a:xfrm>
                <a:off x="6421606" y="805312"/>
                <a:ext cx="5393023" cy="4915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5570756" y="2866197"/>
                <a:ext cx="2059004" cy="315036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spc="0" normalizeH="0" baseline="0" dirty="0" smtClean="0">
                    <a:ln>
                      <a:noFill/>
                    </a:ln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Лептин,</a:t>
                </a:r>
                <a:r>
                  <a:rPr kumimoji="0" lang="ru-RU" sz="1400" b="1" i="0" u="none" strike="noStrike" cap="none" spc="0" normalizeH="0" dirty="0" smtClean="0">
                    <a:ln>
                      <a:noFill/>
                    </a:ln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 </a:t>
                </a:r>
                <a:r>
                  <a:rPr kumimoji="0" lang="ru-RU" sz="1400" b="1" i="0" u="none" strike="noStrike" cap="none" spc="0" normalizeH="0" dirty="0" err="1" smtClean="0">
                    <a:ln>
                      <a:noFill/>
                    </a:ln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нг</a:t>
                </a:r>
                <a:r>
                  <a:rPr kumimoji="0" lang="ru-RU" sz="1400" b="1" i="0" u="none" strike="noStrike" cap="none" spc="0" normalizeH="0" dirty="0" smtClean="0">
                    <a:ln>
                      <a:noFill/>
                    </a:ln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/мл</a:t>
                </a:r>
                <a:endParaRPr kumimoji="0" lang="ru-RU" sz="1400" b="1" i="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82006" y="5058904"/>
                <a:ext cx="875482" cy="435144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dirty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rPr>
                  <a:t>д</a:t>
                </a:r>
                <a:r>
                  <a:rPr kumimoji="0" lang="ru-RU" sz="140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о 10 лет</a:t>
                </a:r>
                <a:endParaRPr kumimoji="0" lang="ru-RU" sz="1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202953" y="5056270"/>
                <a:ext cx="1368616" cy="435144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20 и более лет </a:t>
                </a:r>
                <a:endParaRPr kumimoji="0" lang="ru-RU" sz="1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62082" y="3624235"/>
                <a:ext cx="384318" cy="5417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4,9</a:t>
                </a:r>
                <a:endParaRPr kumimoji="0" lang="ru-RU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46692" y="3571845"/>
                <a:ext cx="384318" cy="5417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rPr>
                  <a:t>7,3</a:t>
                </a:r>
                <a:endParaRPr kumimoji="0" lang="ru-RU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54131" y="3182722"/>
                <a:ext cx="565233" cy="5417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rPr>
                  <a:t>11,2*</a:t>
                </a:r>
                <a:endParaRPr kumimoji="0" lang="ru-RU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496370" y="4603356"/>
                <a:ext cx="817867" cy="446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 * - р</a:t>
                </a:r>
                <a:r>
                  <a:rPr kumimoji="0" lang="en-US" sz="1200" b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&lt;</a:t>
                </a:r>
                <a:r>
                  <a:rPr kumimoji="0" lang="ru-RU" sz="1200" b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0,05</a:t>
                </a:r>
                <a:endParaRPr kumimoji="0" lang="ru-RU" sz="1200" b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9584335" y="2796423"/>
                <a:ext cx="698009" cy="1299581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06089" y="5394650"/>
                <a:ext cx="1442485" cy="31646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Стажевые</a:t>
                </a:r>
                <a:r>
                  <a:rPr kumimoji="0" lang="ru-RU" sz="11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 группы</a:t>
                </a:r>
                <a:endParaRPr kumimoji="0" lang="ru-RU" sz="11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697005" y="7009189"/>
              <a:ext cx="978708" cy="39407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  10-19 лет</a:t>
              </a:r>
              <a:endParaRPr kumimoji="0" lang="ru-RU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39662" y="1784043"/>
            <a:ext cx="468922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Уровень лептина в </a:t>
            </a:r>
            <a:r>
              <a:rPr lang="ru-RU" sz="1600" b="1" dirty="0" err="1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стажевых</a:t>
            </a:r>
            <a:r>
              <a:rPr lang="ru-RU" sz="1600" b="1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группах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78301" y="6118160"/>
            <a:ext cx="6593145" cy="533479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Лептинорезистентность</a:t>
            </a:r>
            <a:r>
              <a:rPr kumimoji="0" lang="ru-RU" sz="140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играет одну из патогенетических ролей в развитии ожирения, метаболических нарушений и андрогенного дефицита</a:t>
            </a:r>
            <a:endParaRPr kumimoji="0" lang="ru-RU" sz="14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12190413" cy="524046"/>
          </a:xfrm>
          <a:prstGeom prst="rect">
            <a:avLst/>
          </a:prstGeom>
        </p:spPr>
        <p:txBody>
          <a:bodyPr/>
          <a:lstStyle>
            <a:lvl1pPr marL="0" marR="0" indent="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1428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28577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342866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457154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571443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685731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80002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91430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2200" kern="0" dirty="0" smtClean="0">
                <a:solidFill>
                  <a:schemeClr val="tx1"/>
                </a:solidFill>
              </a:rPr>
              <a:t>МАРКЕРЫ </a:t>
            </a:r>
            <a:r>
              <a:rPr lang="ru-RU" sz="2200" kern="0" dirty="0" err="1" smtClean="0">
                <a:solidFill>
                  <a:schemeClr val="tx1"/>
                </a:solidFill>
              </a:rPr>
              <a:t>кардиометаболического</a:t>
            </a:r>
            <a:r>
              <a:rPr lang="ru-RU" sz="2200" kern="0" dirty="0" smtClean="0">
                <a:solidFill>
                  <a:schemeClr val="tx1"/>
                </a:solidFill>
              </a:rPr>
              <a:t> РИСКА – АДИПОКИНЫ</a:t>
            </a:r>
            <a:endParaRPr lang="ru-RU" sz="2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69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71904" y="1268759"/>
            <a:ext cx="5674347" cy="4193307"/>
            <a:chOff x="357130" y="1912595"/>
            <a:chExt cx="5675086" cy="4247190"/>
          </a:xfrm>
        </p:grpSpPr>
        <p:pic>
          <p:nvPicPr>
            <p:cNvPr id="2" name="Рисунок 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30" y="1912595"/>
              <a:ext cx="5675086" cy="4247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357852" y="3606079"/>
              <a:ext cx="1772447" cy="31803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ГСПГ, </a:t>
              </a:r>
              <a:r>
                <a:rPr lang="ru-RU" sz="1400" b="1" dirty="0" err="1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нмоль</a:t>
              </a: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/л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57689" y="5798025"/>
              <a:ext cx="1514823" cy="32147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Стажевые группы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1058" y="5606127"/>
              <a:ext cx="774017" cy="32147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до 10 лет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0647" y="5607902"/>
              <a:ext cx="863796" cy="32147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  10-19 лет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28478" y="5606127"/>
              <a:ext cx="1224295" cy="32147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20 и более лет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1823" y="3669054"/>
              <a:ext cx="450443" cy="410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400" b="1" dirty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24,8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2799" y="3950634"/>
              <a:ext cx="520975" cy="410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400" b="1" dirty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20,5*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2833" y="3894571"/>
              <a:ext cx="520975" cy="410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400" b="1" dirty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21,2*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499557" y="3508498"/>
              <a:ext cx="698009" cy="1080058"/>
            </a:xfrm>
            <a:prstGeom prst="ellipse">
              <a:avLst/>
            </a:prstGeom>
            <a:noFill/>
            <a:ln w="38100" cap="flat">
              <a:solidFill>
                <a:srgbClr val="A5002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endParaRPr lang="ru-RU"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384124" y="3615867"/>
              <a:ext cx="698009" cy="1080058"/>
            </a:xfrm>
            <a:prstGeom prst="ellipse">
              <a:avLst/>
            </a:prstGeom>
            <a:noFill/>
            <a:ln w="38100" cap="flat">
              <a:solidFill>
                <a:srgbClr val="A5002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endParaRPr lang="ru-RU"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57493" y="5262255"/>
              <a:ext cx="139462" cy="340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3" tIns="50793" rIns="50793" bIns="50793" numCol="1" spcCol="38100" rtlCol="0" anchor="ctr">
              <a:spAutoFit/>
            </a:bodyPr>
            <a:lstStyle/>
            <a:p>
              <a:pPr algn="ctr" defTabSz="825417" hangingPunct="0"/>
              <a:r>
                <a:rPr lang="ru-RU" sz="1050" dirty="0">
                  <a:latin typeface="Helvetica Light"/>
                  <a:ea typeface="Helvetica Light"/>
                  <a:cs typeface="Helvetica Light"/>
                  <a:sym typeface="Helvetica Light"/>
                </a:rPr>
                <a:t>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7218" y="764704"/>
            <a:ext cx="5123717" cy="348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3" tIns="50793" rIns="50793" bIns="50793" numCol="1" spcCol="38100" rtlCol="0" anchor="ctr">
            <a:spAutoFit/>
          </a:bodyPr>
          <a:lstStyle/>
          <a:p>
            <a:pPr algn="ctr" defTabSz="825417" hangingPunct="0"/>
            <a:r>
              <a:rPr lang="ru-RU" sz="1600" b="1" dirty="0">
                <a:latin typeface="Helvetica Light"/>
                <a:ea typeface="Helvetica Light"/>
                <a:cs typeface="Helvetica Light"/>
                <a:sym typeface="Helvetica Light"/>
              </a:rPr>
              <a:t>Уровень ГСПГ в зависимости от стажа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5108" y="3823023"/>
            <a:ext cx="1461144" cy="587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3" tIns="50793" rIns="50793" bIns="50793" numCol="1" spcCol="38100" rtlCol="0" anchor="ctr">
            <a:spAutoFit/>
          </a:bodyPr>
          <a:lstStyle/>
          <a:p>
            <a:pPr defTabSz="825417" hangingPunct="0"/>
            <a:r>
              <a:rPr lang="ru-RU" sz="105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* - р</a:t>
            </a:r>
            <a:r>
              <a:rPr lang="en-US" sz="105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&lt;</a:t>
            </a:r>
            <a:r>
              <a:rPr lang="ru-RU" sz="105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0,05 с контрольной    группой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93882"/>
              </p:ext>
            </p:extLst>
          </p:nvPr>
        </p:nvGraphicFramePr>
        <p:xfrm>
          <a:off x="6363621" y="1412776"/>
          <a:ext cx="5554888" cy="21602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27630"/>
                <a:gridCol w="1763038"/>
                <a:gridCol w="1764220"/>
              </a:tblGrid>
              <a:tr h="666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042850"/>
                    </a:solidFill>
                  </a:tcPr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Основная группа 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144)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0428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Контрольная группа 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40)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042850"/>
                    </a:solidFill>
                  </a:tcPr>
                </a:tc>
              </a:tr>
              <a:tr h="4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Общий тестостерон, нмоль/л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15,2 (12; 19,5</a:t>
                      </a:r>
                      <a:r>
                        <a:rPr lang="ru-RU" sz="1300" dirty="0" smtClean="0">
                          <a:effectLst/>
                        </a:rPr>
                        <a:t>)*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18,9 (14,7; 23,2)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/>
                </a:tc>
              </a:tr>
              <a:tr h="45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ГСПГ, нмоль/л</a:t>
                      </a:r>
                      <a:endParaRPr lang="ru-RU" sz="105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solidFill>
                      <a:srgbClr val="CB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21,4 (12,4; 28,9</a:t>
                      </a:r>
                      <a:r>
                        <a:rPr lang="ru-RU" sz="1300" dirty="0" smtClean="0">
                          <a:effectLst/>
                        </a:rPr>
                        <a:t>)*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>
                    <a:solidFill>
                      <a:srgbClr val="CB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27,2 (14,0; 40,0)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>
                    <a:solidFill>
                      <a:srgbClr val="CBD1DA"/>
                    </a:solidFill>
                  </a:tcPr>
                </a:tc>
              </a:tr>
              <a:tr h="59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Свободный тестостерон, пг/мл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7,2 (5,5; 10,3</a:t>
                      </a:r>
                      <a:r>
                        <a:rPr lang="ru-RU" sz="1300" dirty="0" smtClean="0">
                          <a:effectLst/>
                        </a:rPr>
                        <a:t>)*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10,1 (7,8; 14,1)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2" marR="65682" marT="0" marB="0"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903518" y="3573016"/>
            <a:ext cx="290945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kumimoji="0" lang="ru-RU" sz="1050" b="0" i="1" u="none" strike="noStrike" cap="none" spc="0" normalizeH="0" baseline="0" dirty="0" smtClean="0">
                <a:ln>
                  <a:noFill/>
                </a:ln>
                <a:effectLst/>
                <a:uFillTx/>
                <a:ea typeface="Helvetica Light"/>
                <a:cs typeface="Helvetica Light"/>
                <a:sym typeface="Helvetica Light"/>
              </a:rPr>
              <a:t> </a:t>
            </a:r>
            <a:r>
              <a:rPr lang="ru-RU" sz="1050" i="1" dirty="0">
                <a:ea typeface="Helvetica Light"/>
                <a:cs typeface="Helvetica Light"/>
                <a:sym typeface="Helvetica Light"/>
              </a:rPr>
              <a:t>*- р˂0,05 по сравнению с группой контроля</a:t>
            </a:r>
            <a:endParaRPr kumimoji="0" lang="ru-RU" sz="1050" b="0" i="1" u="none" strike="noStrike" cap="none" spc="0" normalizeH="0" baseline="0" dirty="0">
              <a:ln>
                <a:noFill/>
              </a:ln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1904" y="5805264"/>
            <a:ext cx="11646605" cy="923330"/>
          </a:xfrm>
          <a:prstGeom prst="rect">
            <a:avLst/>
          </a:prstGeom>
          <a:noFill/>
          <a:ln>
            <a:solidFill>
              <a:srgbClr val="0428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Наличие ассоциации воздействия вредных производственных факторов с нарушениями </a:t>
            </a:r>
            <a:r>
              <a:rPr lang="ru-RU" dirty="0" smtClean="0"/>
              <a:t>андрогенного статуса определяет </a:t>
            </a:r>
            <a:r>
              <a:rPr lang="ru-RU" dirty="0"/>
              <a:t>значимость углубленного исследования </a:t>
            </a:r>
            <a:r>
              <a:rPr lang="ru-RU" dirty="0" smtClean="0"/>
              <a:t>мужских половых гормонов </a:t>
            </a:r>
            <a:r>
              <a:rPr lang="ru-RU" dirty="0"/>
              <a:t>у работающих во вредных условиях </a:t>
            </a:r>
            <a:r>
              <a:rPr lang="ru-RU" dirty="0" smtClean="0"/>
              <a:t>труда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63621" y="4077072"/>
            <a:ext cx="5554888" cy="1384995"/>
          </a:xfrm>
          <a:prstGeom prst="rect">
            <a:avLst/>
          </a:prstGeom>
          <a:noFill/>
          <a:ln>
            <a:solidFill>
              <a:srgbClr val="0428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В </a:t>
            </a:r>
            <a:r>
              <a:rPr lang="ru-RU" sz="1200" dirty="0"/>
              <a:t>результате снижения уровня тестостерона повышается активность липопротеиновой липазы и уровень триглицеридов, что усиливает абдоминальное ожирение и резистентность к инсулину (</a:t>
            </a:r>
            <a:r>
              <a:rPr lang="ru-RU" sz="1200" dirty="0" err="1"/>
              <a:t>Baillargeon</a:t>
            </a:r>
            <a:r>
              <a:rPr lang="ru-RU" sz="1200" dirty="0"/>
              <a:t> J. </a:t>
            </a:r>
            <a:r>
              <a:rPr lang="ru-RU" sz="1200" dirty="0" err="1"/>
              <a:t>et</a:t>
            </a:r>
            <a:r>
              <a:rPr lang="ru-RU" sz="1200" dirty="0"/>
              <a:t> </a:t>
            </a:r>
            <a:r>
              <a:rPr lang="ru-RU" sz="1200" dirty="0" err="1"/>
              <a:t>al</a:t>
            </a:r>
            <a:r>
              <a:rPr lang="ru-RU" sz="1200" dirty="0"/>
              <a:t>., 2014).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Низкий уровень циркулирующего ГСПГ коррелирует с резистентностью к инсулину (IR), диабетом 2 типа и </a:t>
            </a:r>
            <a:r>
              <a:rPr lang="ru-RU" sz="1200" dirty="0" smtClean="0"/>
              <a:t>воспалением (</a:t>
            </a:r>
            <a:r>
              <a:rPr lang="en-US" sz="1200" dirty="0" err="1" smtClean="0"/>
              <a:t>Bourebaba</a:t>
            </a:r>
            <a:r>
              <a:rPr lang="ru-RU" sz="1200" dirty="0" smtClean="0"/>
              <a:t> </a:t>
            </a:r>
            <a:r>
              <a:rPr lang="en-US" sz="1200" dirty="0" smtClean="0"/>
              <a:t>N. et al., 2022)</a:t>
            </a:r>
            <a:endParaRPr lang="ru-RU" sz="12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836808" y="764704"/>
            <a:ext cx="4608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</a:rPr>
              <a:t>Показатели половых гормонов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у работников электросетевых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объектов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-18703" y="135364"/>
            <a:ext cx="12190413" cy="55184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1428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28577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342866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457154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571443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685731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80002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91430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2200" kern="0" dirty="0" smtClean="0">
                <a:solidFill>
                  <a:schemeClr val="tx1"/>
                </a:solidFill>
              </a:rPr>
              <a:t>МАРКЕРЫ </a:t>
            </a:r>
            <a:r>
              <a:rPr lang="ru-RU" sz="2200" kern="0" dirty="0" err="1" smtClean="0">
                <a:solidFill>
                  <a:schemeClr val="tx1"/>
                </a:solidFill>
              </a:rPr>
              <a:t>кардиометаболического</a:t>
            </a:r>
            <a:r>
              <a:rPr lang="ru-RU" sz="2200" kern="0" dirty="0" smtClean="0">
                <a:solidFill>
                  <a:schemeClr val="tx1"/>
                </a:solidFill>
              </a:rPr>
              <a:t> РИСКА – андрогены</a:t>
            </a:r>
            <a:endParaRPr lang="ru-RU" sz="2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66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91789"/>
              </p:ext>
            </p:extLst>
          </p:nvPr>
        </p:nvGraphicFramePr>
        <p:xfrm>
          <a:off x="1" y="548680"/>
          <a:ext cx="12190412" cy="61441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70544"/>
                <a:gridCol w="2257420"/>
                <a:gridCol w="2828151"/>
                <a:gridCol w="5534297"/>
              </a:tblGrid>
              <a:tr h="4337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Системы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28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Полиморфные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варианты генов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28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Функции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28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Результаты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2850"/>
                    </a:solidFill>
                  </a:tcPr>
                </a:tc>
              </a:tr>
              <a:tr h="996016">
                <a:tc>
                  <a:txBody>
                    <a:bodyPr/>
                    <a:lstStyle/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СИСТЕМА АНТИОКСИДАНТНОЙ ЗАЩИТЫ</a:t>
                      </a:r>
                    </a:p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SOD2 (</a:t>
                      </a:r>
                      <a:r>
                        <a:rPr lang="ru-RU" sz="1400" dirty="0" err="1" smtClean="0"/>
                        <a:t>супероксиддисмутаза</a:t>
                      </a:r>
                      <a:r>
                        <a:rPr lang="ru-RU" sz="1400" dirty="0" smtClean="0"/>
                        <a:t> 2) С74Т </a:t>
                      </a:r>
                      <a:r>
                        <a:rPr lang="en-US" sz="1400" b="1" dirty="0" smtClean="0"/>
                        <a:t>rs4880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Снижение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защиты клеток от повреждающего действия </a:t>
                      </a:r>
                      <a:r>
                        <a:rPr lang="ru-RU" sz="1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супероксидного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анион-радикала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" indent="16351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Наличие генотипа С/С увеличивает риск дислипидемии в 3,091 раза (95% ДИ:1,166 - 8,197)</a:t>
                      </a:r>
                    </a:p>
                  </a:txBody>
                  <a:tcPr anchor="ctr"/>
                </a:tc>
              </a:tr>
              <a:tr h="996016">
                <a:tc rowSpan="3">
                  <a:txBody>
                    <a:bodyPr/>
                    <a:lstStyle/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РЕГУЛЯЦИЯ МЕТАБОЛИЗМА АДИПОКИНОВ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LEP</a:t>
                      </a:r>
                      <a:endParaRPr lang="ru-RU" sz="1400" dirty="0" smtClean="0"/>
                    </a:p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(лептин)</a:t>
                      </a:r>
                      <a:r>
                        <a:rPr lang="en-US" sz="1400" u="none" strike="noStrike" cap="none" spc="0" baseline="0" dirty="0" smtClean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 </a:t>
                      </a:r>
                      <a:endParaRPr lang="ru-RU" sz="1400" u="none" strike="noStrike" cap="none" spc="0" baseline="0" dirty="0" smtClean="0">
                        <a:ln>
                          <a:noFill/>
                        </a:ln>
                        <a:effectLst/>
                        <a:uFillTx/>
                        <a:sym typeface="Helvetica Light"/>
                      </a:endParaRPr>
                    </a:p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cap="none" spc="0" baseline="0" dirty="0" smtClean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G2548A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u="none" strike="noStrike" cap="none" spc="0" baseline="0" dirty="0" smtClean="0">
                          <a:ln>
                            <a:noFill/>
                          </a:ln>
                          <a:effectLst/>
                          <a:uFillTx/>
                          <a:sym typeface="Helvetica Light"/>
                        </a:rPr>
                        <a:t>rs7799039</a:t>
                      </a:r>
                      <a:r>
                        <a:rPr lang="en-US" sz="1400" dirty="0" smtClean="0"/>
                        <a:t> </a:t>
                      </a:r>
                      <a:endParaRPr lang="ru-RU" sz="1400" dirty="0" smtClean="0"/>
                    </a:p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Увеличение уровня лептина,  высокий риск развития ожирения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2550" marR="0" lvl="0" indent="100013" algn="l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Шансы развития ожирения при наличии аллели G гена LEP ниже в 2,394 раза (ОШ = 0,418; 95% ДИ: 0,187 – 0,931, p = 0,03)</a:t>
                      </a:r>
                      <a:endParaRPr lang="ru-RU" sz="1400" dirty="0"/>
                    </a:p>
                  </a:txBody>
                  <a:tcPr anchor="ctr"/>
                </a:tc>
              </a:tr>
              <a:tr h="1445830"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LEPR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(рецептор лептина)</a:t>
                      </a:r>
                      <a:r>
                        <a:rPr lang="en-US" sz="1400" dirty="0" smtClean="0"/>
                        <a:t> Arg223Gln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b="1" dirty="0" smtClean="0"/>
                        <a:t>rs1137101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лептинорезистентности, снижение уровня ХС ЛПВП и рост индекса атерогенности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" indent="635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Генотип G/G гена LEPR является фактором риска развития абдоминального ожирения (ОШ=4,675, 95%ДИ: 1,687-12,955)**. </a:t>
                      </a:r>
                    </a:p>
                    <a:p>
                      <a:pPr marL="19050" marR="0" lvl="0" indent="63500" algn="l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Гомозиготный вариант G/G ассоциирован с более низким уровнем ЛПВП (АG = 1,15 (1,0;1,39) ммоль/л; GG = 1,04 (0,89; 1,19) ммоль/л; р = 0,041) и </a:t>
                      </a:r>
                      <a:r>
                        <a:rPr lang="ru-RU" sz="1400" dirty="0" err="1" smtClean="0"/>
                        <a:t>гипертриглицеридемией</a:t>
                      </a:r>
                      <a:r>
                        <a:rPr lang="ru-RU" sz="1400" dirty="0" smtClean="0"/>
                        <a:t> (р = 0,036)</a:t>
                      </a:r>
                    </a:p>
                  </a:txBody>
                  <a:tcPr anchor="ctr"/>
                </a:tc>
              </a:tr>
              <a:tr h="996016">
                <a:tc vMerge="1"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ADIPOR2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(рецептор адипонектина)</a:t>
                      </a:r>
                      <a:r>
                        <a:rPr lang="en-US" sz="1400" dirty="0" smtClean="0"/>
                        <a:t> GA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b="1" dirty="0" smtClean="0"/>
                        <a:t>rs16928751</a:t>
                      </a:r>
                      <a:endParaRPr lang="en-US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резистентности к инсулину, накопление жира в печени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79375" algn="l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Генотип G/G гена</a:t>
                      </a:r>
                      <a:r>
                        <a:rPr lang="en-US" sz="1400" dirty="0" smtClean="0"/>
                        <a:t>ADIPOR2</a:t>
                      </a:r>
                      <a:r>
                        <a:rPr lang="ru-RU" sz="1400" baseline="0" dirty="0" smtClean="0"/>
                        <a:t> ассоциирован с более</a:t>
                      </a:r>
                      <a:r>
                        <a:rPr lang="ru-RU" sz="1400" dirty="0" smtClean="0"/>
                        <a:t> высокими уровнями</a:t>
                      </a:r>
                      <a:r>
                        <a:rPr lang="ru-RU" sz="1400" baseline="0" dirty="0" smtClean="0"/>
                        <a:t> глюкозы и ХС ЛПНП</a:t>
                      </a:r>
                      <a:endParaRPr lang="ru-RU" sz="1400" dirty="0"/>
                    </a:p>
                  </a:txBody>
                  <a:tcPr anchor="ctr"/>
                </a:tc>
              </a:tr>
              <a:tr h="1253053">
                <a:tc>
                  <a:txBody>
                    <a:bodyPr/>
                    <a:lstStyle/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РЕГУЛЯЦИЯ ГОРМОНОВ МУЖСКОЙ ПОЛОВОЙ СИСТЕМЫ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SHBG</a:t>
                      </a:r>
                      <a:r>
                        <a:rPr lang="ru-RU" sz="1400" dirty="0" smtClean="0"/>
                        <a:t> (глобулин,</a:t>
                      </a:r>
                      <a:r>
                        <a:rPr lang="ru-RU" sz="1400" baseline="0" dirty="0" smtClean="0"/>
                        <a:t> связывающий половые гормоны)</a:t>
                      </a:r>
                      <a:endParaRPr lang="ru-RU" sz="1400" dirty="0" smtClean="0"/>
                    </a:p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GT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b="1" dirty="0" smtClean="0"/>
                        <a:t>rs12150660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2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Снижение уровня общего тестостерона, увеличение уровня ГСПГ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" indent="63500" algn="l" defTabSz="82550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Наличие аллели Т гена </a:t>
                      </a:r>
                      <a:r>
                        <a:rPr lang="en-US" sz="1400" dirty="0" smtClean="0"/>
                        <a:t>SHBG </a:t>
                      </a:r>
                      <a:r>
                        <a:rPr lang="ru-RU" sz="1400" dirty="0" smtClean="0"/>
                        <a:t>увеличивает риск развития ожирения в 2,6 раза (р=0,009) ОШ=2,607 (95% ДИ: 1,303-5,216)</a:t>
                      </a:r>
                      <a:r>
                        <a:rPr lang="ru-RU" sz="1400" baseline="0" dirty="0" smtClean="0"/>
                        <a:t> и ассоциировано с развитием лептинорезистентности</a:t>
                      </a:r>
                    </a:p>
                    <a:p>
                      <a:pPr marL="19050" indent="63500" algn="l" defTabSz="82550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Наличие </a:t>
                      </a:r>
                      <a:r>
                        <a:rPr lang="en-US" sz="1400" dirty="0" smtClean="0"/>
                        <a:t>G\G</a:t>
                      </a:r>
                      <a:r>
                        <a:rPr lang="ru-RU" sz="1400" dirty="0" smtClean="0"/>
                        <a:t> гена </a:t>
                      </a:r>
                      <a:r>
                        <a:rPr lang="en-US" sz="1400" dirty="0" smtClean="0"/>
                        <a:t>SHBG</a:t>
                      </a:r>
                      <a:r>
                        <a:rPr lang="ru-RU" sz="1400" dirty="0" smtClean="0"/>
                        <a:t> уменьшает вероятность низкого ХС </a:t>
                      </a:r>
                      <a:r>
                        <a:rPr lang="en-US" sz="1400" dirty="0" smtClean="0"/>
                        <a:t>ЛПВП </a:t>
                      </a:r>
                      <a:r>
                        <a:rPr lang="ru-RU" sz="1400" dirty="0" smtClean="0"/>
                        <a:t>в </a:t>
                      </a:r>
                      <a:r>
                        <a:rPr lang="en-US" sz="1400" dirty="0" smtClean="0"/>
                        <a:t>9,9 раза</a:t>
                      </a:r>
                      <a:endParaRPr kumimoji="0" lang="ru-RU" sz="1400" b="1" i="0" u="none" strike="noStrike" cap="none" spc="0" normalizeH="0" baseline="0" dirty="0" smtClean="0">
                        <a:ln>
                          <a:noFill/>
                        </a:ln>
                        <a:effectLst/>
                        <a:uFillTx/>
                        <a:ea typeface="Helvetica Light"/>
                        <a:cs typeface="Helvetica Light"/>
                        <a:sym typeface="Helvetica Ligh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-1" y="0"/>
            <a:ext cx="12192000" cy="548679"/>
          </a:xfrm>
          <a:prstGeom prst="rect">
            <a:avLst/>
          </a:prstGeom>
        </p:spPr>
        <p:txBody>
          <a:bodyPr/>
          <a:lstStyle>
            <a:lvl1pPr marL="0" marR="0" indent="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1428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28577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342866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457154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571443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685731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800020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914309" algn="l" defTabSz="412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99" b="1" i="0" u="none" strike="noStrike" cap="all" spc="0" baseline="0">
                <a:ln>
                  <a:noFill/>
                </a:ln>
                <a:solidFill>
                  <a:srgbClr val="2A3538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1400" kern="0" dirty="0" smtClean="0"/>
              <a:t>МОЛЕКУЛЯРНО-ГЕНЕТИЧЕСКИЕ МАРКЕРЫ РИСКА РАЗВИТИЯ метаболических нарушений, </a:t>
            </a:r>
          </a:p>
          <a:p>
            <a:pPr algn="ctr"/>
            <a:r>
              <a:rPr lang="ru-RU" sz="1400" kern="0" dirty="0" smtClean="0"/>
              <a:t>ассоциированных с риском ССЗ: </a:t>
            </a:r>
            <a:r>
              <a:rPr lang="ru-RU" sz="1400" kern="0" dirty="0" smtClean="0">
                <a:solidFill>
                  <a:srgbClr val="C00000"/>
                </a:solidFill>
              </a:rPr>
              <a:t>РЕЗУЛЬТАТЫ ПРОВЕДЕННЫХ ИССЛЕДОВАНИЙ</a:t>
            </a:r>
            <a:endParaRPr lang="ru-RU" sz="1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23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4">
  <a:themeElements>
    <a:clrScheme name="Bi - blue">
      <a:dk1>
        <a:srgbClr val="2A3438"/>
      </a:dk1>
      <a:lt1>
        <a:srgbClr val="FFFFFF"/>
      </a:lt1>
      <a:dk2>
        <a:srgbClr val="5D7384"/>
      </a:dk2>
      <a:lt2>
        <a:srgbClr val="DCDEE0"/>
      </a:lt2>
      <a:accent1>
        <a:srgbClr val="076DAE"/>
      </a:accent1>
      <a:accent2>
        <a:srgbClr val="025589"/>
      </a:accent2>
      <a:accent3>
        <a:srgbClr val="C3C4C7"/>
      </a:accent3>
      <a:accent4>
        <a:srgbClr val="5D7384"/>
      </a:accent4>
      <a:accent5>
        <a:srgbClr val="076DAE"/>
      </a:accent5>
      <a:accent6>
        <a:srgbClr val="035689"/>
      </a:accent6>
      <a:hlink>
        <a:srgbClr val="5D7384"/>
      </a:hlink>
      <a:folHlink>
        <a:srgbClr val="C3C4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Тема4" id="{56692A60-A52B-411F-A4C6-55D0BFCF4ED2}" vid="{7899060A-45A1-45C5-83DC-8D42F51DDA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3857</TotalTime>
  <Words>1197</Words>
  <Application>Microsoft Office PowerPoint</Application>
  <PresentationFormat>Произвольный</PresentationFormat>
  <Paragraphs>220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Helvetica</vt:lpstr>
      <vt:lpstr>Helvetica Light</vt:lpstr>
      <vt:lpstr>Times New Roman</vt:lpstr>
      <vt:lpstr>Wingdings</vt:lpstr>
      <vt:lpstr>Тема4</vt:lpstr>
      <vt:lpstr>Клинико-лабораторные маркеры в прогнозировании развития метаболических нарушений у работников электросетевых объектов</vt:lpstr>
      <vt:lpstr>Презентация PowerPoint</vt:lpstr>
      <vt:lpstr>Презентация PowerPoint</vt:lpstr>
      <vt:lpstr>Презентация PowerPoint</vt:lpstr>
      <vt:lpstr>РАСПРОСТРАНЕННОСТЬ НЕИНФЕКЦИОННЫХ ЗАБОЛЕВАНИЙ СРЕДИ ОБСЛЕДОВАННЫХ (n=3860), %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ГЕНЕТИЧЕСКИЕ МАРКЕРЫ ОБМЕНА АДИПОКИНОВ И АНДРОГЕНОВ В ОЦЕНКЕ РИСКА РАЗВИТИЯ МЕТАБОЛИЧЕСКИХ НАРУШЕНИЙ У РАБОТНИКОВ ЭЛЕКТРОСЕТЕВЫХ ОБЪЕКТОВ.</dc:title>
  <dc:creator>Егор</dc:creator>
  <cp:lastModifiedBy>1452DPC</cp:lastModifiedBy>
  <cp:revision>124</cp:revision>
  <dcterms:created xsi:type="dcterms:W3CDTF">2024-04-05T09:19:53Z</dcterms:created>
  <dcterms:modified xsi:type="dcterms:W3CDTF">2024-05-21T13:04:03Z</dcterms:modified>
</cp:coreProperties>
</file>