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75" r:id="rId5"/>
    <p:sldId id="277" r:id="rId6"/>
    <p:sldId id="321" r:id="rId7"/>
    <p:sldId id="297" r:id="rId8"/>
    <p:sldId id="299" r:id="rId9"/>
    <p:sldId id="326" r:id="rId10"/>
    <p:sldId id="320" r:id="rId11"/>
    <p:sldId id="283" r:id="rId12"/>
    <p:sldId id="284" r:id="rId13"/>
    <p:sldId id="287" r:id="rId14"/>
    <p:sldId id="294" r:id="rId15"/>
    <p:sldId id="323" r:id="rId16"/>
    <p:sldId id="300" r:id="rId17"/>
    <p:sldId id="301" r:id="rId18"/>
    <p:sldId id="302" r:id="rId19"/>
    <p:sldId id="303" r:id="rId20"/>
    <p:sldId id="305" r:id="rId21"/>
    <p:sldId id="322" r:id="rId22"/>
    <p:sldId id="310" r:id="rId23"/>
    <p:sldId id="311" r:id="rId24"/>
    <p:sldId id="312" r:id="rId25"/>
    <p:sldId id="313" r:id="rId26"/>
    <p:sldId id="314" r:id="rId27"/>
    <p:sldId id="315" r:id="rId28"/>
    <p:sldId id="317" r:id="rId29"/>
    <p:sldId id="293" r:id="rId30"/>
    <p:sldId id="292" r:id="rId31"/>
    <p:sldId id="2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294747-E0B6-43D6-BD20-EA7D8E2BFAC1}">
          <p14:sldIdLst>
            <p14:sldId id="275"/>
            <p14:sldId id="277"/>
            <p14:sldId id="321"/>
            <p14:sldId id="297"/>
            <p14:sldId id="299"/>
            <p14:sldId id="326"/>
            <p14:sldId id="320"/>
            <p14:sldId id="283"/>
            <p14:sldId id="284"/>
            <p14:sldId id="287"/>
            <p14:sldId id="294"/>
            <p14:sldId id="323"/>
            <p14:sldId id="300"/>
            <p14:sldId id="301"/>
            <p14:sldId id="302"/>
            <p14:sldId id="303"/>
            <p14:sldId id="305"/>
            <p14:sldId id="322"/>
            <p14:sldId id="310"/>
            <p14:sldId id="311"/>
            <p14:sldId id="312"/>
            <p14:sldId id="313"/>
            <p14:sldId id="314"/>
            <p14:sldId id="315"/>
            <p14:sldId id="317"/>
            <p14:sldId id="293"/>
            <p14:sldId id="292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7" autoAdjust="0"/>
    <p:restoredTop sz="94301" autoAdjust="0"/>
  </p:normalViewPr>
  <p:slideViewPr>
    <p:cSldViewPr snapToGrid="0">
      <p:cViewPr>
        <p:scale>
          <a:sx n="60" d="100"/>
          <a:sy n="60" d="100"/>
        </p:scale>
        <p:origin x="912" y="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CE1-4240-ABB2-D59C4CCB85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E1-4240-ABB2-D59C4CCB85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CD-4D7E-9257-24D9CE8CB1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CD-4D7E-9257-24D9CE8CB1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3CE1-4240-ABB2-D59C4CCB8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1"/>
                <c:pt idx="0">
                  <c:v>Занятые на работах с вредными и (или) опасными условиями труда (25 982 470 работников)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36.1</c:v>
                </c:pt>
                <c:pt idx="1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1-4240-ABB2-D59C4CCB85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8733817610127304"/>
          <c:y val="2.3892655530543859E-3"/>
          <c:w val="0.41051876315405977"/>
          <c:h val="0.53871649672909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0000"/>
                </a:solidFill>
              </a:rPr>
              <a:t>Структура внезапной смерти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внезапной смерти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9E-45FD-B5B8-3119004A08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A9E-45FD-B5B8-3119004A0879}"/>
              </c:ext>
            </c:extLst>
          </c:dPt>
          <c:dLbls>
            <c:dLbl>
              <c:idx val="0"/>
              <c:layout>
                <c:manualLayout>
                  <c:x val="-5.1465391868625712E-2"/>
                  <c:y val="1.5221062953780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5579803841659"/>
                      <c:h val="0.18238246338353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9E-45FD-B5B8-3119004A08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4A9E-45FD-B5B8-3119004A087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Кардиальная патология </c:v>
                </c:pt>
                <c:pt idx="1">
                  <c:v>Мозговой инсульт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73.3</c:v>
                </c:pt>
                <c:pt idx="1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E-45FD-B5B8-3119004A08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6T15:08:47.12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6T15:03:48.27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3CF8C-CC80-4546-A1CF-A4FA00BF574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71D605-178E-4F34-A5A1-6585FF099DCC}">
      <dgm:prSet phldrT="[Текст]"/>
      <dgm:spPr/>
      <dgm:t>
        <a:bodyPr/>
        <a:lstStyle/>
        <a:p>
          <a:r>
            <a:rPr lang="ru-RU" dirty="0"/>
            <a:t>Работники опасных производств </a:t>
          </a:r>
        </a:p>
      </dgm:t>
    </dgm:pt>
    <dgm:pt modelId="{057A02CB-E2EB-4890-865D-41B81F27AAC6}" type="parTrans" cxnId="{46EE0CE9-C99C-4E32-AB4E-EA72CC37CAC3}">
      <dgm:prSet/>
      <dgm:spPr/>
      <dgm:t>
        <a:bodyPr/>
        <a:lstStyle/>
        <a:p>
          <a:endParaRPr lang="ru-RU"/>
        </a:p>
      </dgm:t>
    </dgm:pt>
    <dgm:pt modelId="{EE2D8034-28FC-45DE-8E33-E4C0821E0579}" type="sibTrans" cxnId="{46EE0CE9-C99C-4E32-AB4E-EA72CC37CAC3}">
      <dgm:prSet/>
      <dgm:spPr/>
      <dgm:t>
        <a:bodyPr/>
        <a:lstStyle/>
        <a:p>
          <a:endParaRPr lang="ru-RU"/>
        </a:p>
      </dgm:t>
    </dgm:pt>
    <dgm:pt modelId="{A0F2C788-B91F-4721-9E7F-2E88E6754C84}">
      <dgm:prSet phldrT="[Текст]"/>
      <dgm:spPr/>
      <dgm:t>
        <a:bodyPr/>
        <a:lstStyle/>
        <a:p>
          <a:r>
            <a:rPr lang="ru-RU" dirty="0"/>
            <a:t>Работники транспорта</a:t>
          </a:r>
        </a:p>
      </dgm:t>
    </dgm:pt>
    <dgm:pt modelId="{714EEDB2-040C-4C74-8C1E-D715EF70637D}" type="parTrans" cxnId="{A62FDBD2-EED7-4CAE-B24B-2FBCFC5672F8}">
      <dgm:prSet/>
      <dgm:spPr/>
      <dgm:t>
        <a:bodyPr/>
        <a:lstStyle/>
        <a:p>
          <a:endParaRPr lang="ru-RU"/>
        </a:p>
      </dgm:t>
    </dgm:pt>
    <dgm:pt modelId="{5A26E4A2-2992-42F3-ADED-D6584BDC7491}" type="sibTrans" cxnId="{A62FDBD2-EED7-4CAE-B24B-2FBCFC5672F8}">
      <dgm:prSet/>
      <dgm:spPr/>
      <dgm:t>
        <a:bodyPr/>
        <a:lstStyle/>
        <a:p>
          <a:endParaRPr lang="ru-RU"/>
        </a:p>
      </dgm:t>
    </dgm:pt>
    <dgm:pt modelId="{0FC7E613-55B5-47F4-AC0E-23BF51FE919F}">
      <dgm:prSet phldrT="[Текст]"/>
      <dgm:spPr/>
      <dgm:t>
        <a:bodyPr/>
        <a:lstStyle/>
        <a:p>
          <a:r>
            <a:rPr lang="ru-RU" dirty="0"/>
            <a:t>Подземные горнорабочие</a:t>
          </a:r>
        </a:p>
      </dgm:t>
    </dgm:pt>
    <dgm:pt modelId="{2B021DEB-434F-45F7-8AFC-F5DFC034D228}" type="parTrans" cxnId="{60CD696C-E42B-4686-9B91-B5FDFC245929}">
      <dgm:prSet/>
      <dgm:spPr/>
      <dgm:t>
        <a:bodyPr/>
        <a:lstStyle/>
        <a:p>
          <a:endParaRPr lang="ru-RU"/>
        </a:p>
      </dgm:t>
    </dgm:pt>
    <dgm:pt modelId="{89698144-60C1-4B08-A4AC-B59A84BF1EE4}" type="sibTrans" cxnId="{60CD696C-E42B-4686-9B91-B5FDFC245929}">
      <dgm:prSet/>
      <dgm:spPr/>
      <dgm:t>
        <a:bodyPr/>
        <a:lstStyle/>
        <a:p>
          <a:endParaRPr lang="ru-RU"/>
        </a:p>
      </dgm:t>
    </dgm:pt>
    <dgm:pt modelId="{3F374B16-CF8B-4FF2-B469-DD12B58D3B8C}">
      <dgm:prSet phldrT="[Текст]"/>
      <dgm:spPr/>
      <dgm:t>
        <a:bodyPr/>
        <a:lstStyle/>
        <a:p>
          <a:r>
            <a:rPr lang="ru-RU" dirty="0"/>
            <a:t>…</a:t>
          </a:r>
        </a:p>
      </dgm:t>
    </dgm:pt>
    <dgm:pt modelId="{6FBB761E-5EC7-4EC6-9C00-DC66A8BA9C18}" type="parTrans" cxnId="{0A0B33A9-2D07-4EA2-90E5-A8A072DDA829}">
      <dgm:prSet/>
      <dgm:spPr/>
      <dgm:t>
        <a:bodyPr/>
        <a:lstStyle/>
        <a:p>
          <a:endParaRPr lang="ru-RU"/>
        </a:p>
      </dgm:t>
    </dgm:pt>
    <dgm:pt modelId="{ADAA4D6C-3606-43A1-8C2E-3F8CB91ADD2B}" type="sibTrans" cxnId="{0A0B33A9-2D07-4EA2-90E5-A8A072DDA829}">
      <dgm:prSet/>
      <dgm:spPr/>
      <dgm:t>
        <a:bodyPr/>
        <a:lstStyle/>
        <a:p>
          <a:endParaRPr lang="ru-RU"/>
        </a:p>
      </dgm:t>
    </dgm:pt>
    <dgm:pt modelId="{48C745F0-374C-4CC0-B796-5BADBDC24DB3}" type="pres">
      <dgm:prSet presAssocID="{0763CF8C-CC80-4546-A1CF-A4FA00BF57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F2471B-47CF-4320-8CFF-4E9431D475AE}" type="pres">
      <dgm:prSet presAssocID="{3E71D605-178E-4F34-A5A1-6585FF099DCC}" presName="hierRoot1" presStyleCnt="0">
        <dgm:presLayoutVars>
          <dgm:hierBranch val="init"/>
        </dgm:presLayoutVars>
      </dgm:prSet>
      <dgm:spPr/>
    </dgm:pt>
    <dgm:pt modelId="{93AAE6F4-FFF3-430B-B8F1-19C70BEEBDCA}" type="pres">
      <dgm:prSet presAssocID="{3E71D605-178E-4F34-A5A1-6585FF099DCC}" presName="rootComposite1" presStyleCnt="0"/>
      <dgm:spPr/>
    </dgm:pt>
    <dgm:pt modelId="{713D1523-CDED-4AB1-89C0-041AD5E6E745}" type="pres">
      <dgm:prSet presAssocID="{3E71D605-178E-4F34-A5A1-6585FF099DCC}" presName="rootText1" presStyleLbl="node0" presStyleIdx="0" presStyleCnt="1">
        <dgm:presLayoutVars>
          <dgm:chPref val="3"/>
        </dgm:presLayoutVars>
      </dgm:prSet>
      <dgm:spPr/>
    </dgm:pt>
    <dgm:pt modelId="{F5603A7D-6C26-466F-9A4F-A7259F930128}" type="pres">
      <dgm:prSet presAssocID="{3E71D605-178E-4F34-A5A1-6585FF099DCC}" presName="rootConnector1" presStyleLbl="node1" presStyleIdx="0" presStyleCnt="0"/>
      <dgm:spPr/>
    </dgm:pt>
    <dgm:pt modelId="{F070254C-9594-4112-85D3-D96AA68C8FF9}" type="pres">
      <dgm:prSet presAssocID="{3E71D605-178E-4F34-A5A1-6585FF099DCC}" presName="hierChild2" presStyleCnt="0"/>
      <dgm:spPr/>
    </dgm:pt>
    <dgm:pt modelId="{7701E1E6-BA8E-4EFF-B334-6577063564B1}" type="pres">
      <dgm:prSet presAssocID="{714EEDB2-040C-4C74-8C1E-D715EF70637D}" presName="Name37" presStyleLbl="parChTrans1D2" presStyleIdx="0" presStyleCnt="3"/>
      <dgm:spPr/>
    </dgm:pt>
    <dgm:pt modelId="{22D11016-66F0-46DB-8464-25F77EFC02D2}" type="pres">
      <dgm:prSet presAssocID="{A0F2C788-B91F-4721-9E7F-2E88E6754C84}" presName="hierRoot2" presStyleCnt="0">
        <dgm:presLayoutVars>
          <dgm:hierBranch val="init"/>
        </dgm:presLayoutVars>
      </dgm:prSet>
      <dgm:spPr/>
    </dgm:pt>
    <dgm:pt modelId="{F282CE31-0131-4303-97DB-3D1EFA439E03}" type="pres">
      <dgm:prSet presAssocID="{A0F2C788-B91F-4721-9E7F-2E88E6754C84}" presName="rootComposite" presStyleCnt="0"/>
      <dgm:spPr/>
    </dgm:pt>
    <dgm:pt modelId="{A172BED6-A9D2-46C0-AA77-52E6F830AEB2}" type="pres">
      <dgm:prSet presAssocID="{A0F2C788-B91F-4721-9E7F-2E88E6754C84}" presName="rootText" presStyleLbl="node2" presStyleIdx="0" presStyleCnt="3">
        <dgm:presLayoutVars>
          <dgm:chPref val="3"/>
        </dgm:presLayoutVars>
      </dgm:prSet>
      <dgm:spPr/>
    </dgm:pt>
    <dgm:pt modelId="{82329484-5358-498F-86AD-852F86F5E868}" type="pres">
      <dgm:prSet presAssocID="{A0F2C788-B91F-4721-9E7F-2E88E6754C84}" presName="rootConnector" presStyleLbl="node2" presStyleIdx="0" presStyleCnt="3"/>
      <dgm:spPr/>
    </dgm:pt>
    <dgm:pt modelId="{E831BF4D-927A-4BB7-9E70-01C82C836F71}" type="pres">
      <dgm:prSet presAssocID="{A0F2C788-B91F-4721-9E7F-2E88E6754C84}" presName="hierChild4" presStyleCnt="0"/>
      <dgm:spPr/>
    </dgm:pt>
    <dgm:pt modelId="{AD702EEF-1FA6-46A5-9BC9-5CD895F98816}" type="pres">
      <dgm:prSet presAssocID="{A0F2C788-B91F-4721-9E7F-2E88E6754C84}" presName="hierChild5" presStyleCnt="0"/>
      <dgm:spPr/>
    </dgm:pt>
    <dgm:pt modelId="{BD96FAD7-AC47-4BCB-B58F-B6469531BFA7}" type="pres">
      <dgm:prSet presAssocID="{2B021DEB-434F-45F7-8AFC-F5DFC034D228}" presName="Name37" presStyleLbl="parChTrans1D2" presStyleIdx="1" presStyleCnt="3"/>
      <dgm:spPr/>
    </dgm:pt>
    <dgm:pt modelId="{A62FE21C-A0F5-46C3-8AE0-736C143F563C}" type="pres">
      <dgm:prSet presAssocID="{0FC7E613-55B5-47F4-AC0E-23BF51FE919F}" presName="hierRoot2" presStyleCnt="0">
        <dgm:presLayoutVars>
          <dgm:hierBranch val="init"/>
        </dgm:presLayoutVars>
      </dgm:prSet>
      <dgm:spPr/>
    </dgm:pt>
    <dgm:pt modelId="{660729BD-2A0D-4461-A735-67A2E22D2F0A}" type="pres">
      <dgm:prSet presAssocID="{0FC7E613-55B5-47F4-AC0E-23BF51FE919F}" presName="rootComposite" presStyleCnt="0"/>
      <dgm:spPr/>
    </dgm:pt>
    <dgm:pt modelId="{4B75445E-A76A-49E1-B36C-F2825F6AC44E}" type="pres">
      <dgm:prSet presAssocID="{0FC7E613-55B5-47F4-AC0E-23BF51FE919F}" presName="rootText" presStyleLbl="node2" presStyleIdx="1" presStyleCnt="3">
        <dgm:presLayoutVars>
          <dgm:chPref val="3"/>
        </dgm:presLayoutVars>
      </dgm:prSet>
      <dgm:spPr/>
    </dgm:pt>
    <dgm:pt modelId="{ACABEC1B-77FD-4213-9D39-CDD3629FF223}" type="pres">
      <dgm:prSet presAssocID="{0FC7E613-55B5-47F4-AC0E-23BF51FE919F}" presName="rootConnector" presStyleLbl="node2" presStyleIdx="1" presStyleCnt="3"/>
      <dgm:spPr/>
    </dgm:pt>
    <dgm:pt modelId="{998CFE66-6284-4A6C-B47A-3105AF3C7DA9}" type="pres">
      <dgm:prSet presAssocID="{0FC7E613-55B5-47F4-AC0E-23BF51FE919F}" presName="hierChild4" presStyleCnt="0"/>
      <dgm:spPr/>
    </dgm:pt>
    <dgm:pt modelId="{DEE72606-92E4-4BE7-B72F-1EB9D6E1B99B}" type="pres">
      <dgm:prSet presAssocID="{0FC7E613-55B5-47F4-AC0E-23BF51FE919F}" presName="hierChild5" presStyleCnt="0"/>
      <dgm:spPr/>
    </dgm:pt>
    <dgm:pt modelId="{829B5881-DF14-4349-82A5-3F4CA5FE8725}" type="pres">
      <dgm:prSet presAssocID="{6FBB761E-5EC7-4EC6-9C00-DC66A8BA9C18}" presName="Name37" presStyleLbl="parChTrans1D2" presStyleIdx="2" presStyleCnt="3"/>
      <dgm:spPr/>
    </dgm:pt>
    <dgm:pt modelId="{34E643B3-4204-4DCE-9FDA-19D77DE405D6}" type="pres">
      <dgm:prSet presAssocID="{3F374B16-CF8B-4FF2-B469-DD12B58D3B8C}" presName="hierRoot2" presStyleCnt="0">
        <dgm:presLayoutVars>
          <dgm:hierBranch val="init"/>
        </dgm:presLayoutVars>
      </dgm:prSet>
      <dgm:spPr/>
    </dgm:pt>
    <dgm:pt modelId="{69D8172D-B8DD-4DF1-B211-DD2BC346A2BA}" type="pres">
      <dgm:prSet presAssocID="{3F374B16-CF8B-4FF2-B469-DD12B58D3B8C}" presName="rootComposite" presStyleCnt="0"/>
      <dgm:spPr/>
    </dgm:pt>
    <dgm:pt modelId="{C7B0FF3A-EAD6-4AC1-A3DF-384789D68BFB}" type="pres">
      <dgm:prSet presAssocID="{3F374B16-CF8B-4FF2-B469-DD12B58D3B8C}" presName="rootText" presStyleLbl="node2" presStyleIdx="2" presStyleCnt="3">
        <dgm:presLayoutVars>
          <dgm:chPref val="3"/>
        </dgm:presLayoutVars>
      </dgm:prSet>
      <dgm:spPr/>
    </dgm:pt>
    <dgm:pt modelId="{F8B8695B-C1DA-44A5-BBE8-73CA49979922}" type="pres">
      <dgm:prSet presAssocID="{3F374B16-CF8B-4FF2-B469-DD12B58D3B8C}" presName="rootConnector" presStyleLbl="node2" presStyleIdx="2" presStyleCnt="3"/>
      <dgm:spPr/>
    </dgm:pt>
    <dgm:pt modelId="{F179B72C-99B3-4157-A9E5-8E43AAF32E6B}" type="pres">
      <dgm:prSet presAssocID="{3F374B16-CF8B-4FF2-B469-DD12B58D3B8C}" presName="hierChild4" presStyleCnt="0"/>
      <dgm:spPr/>
    </dgm:pt>
    <dgm:pt modelId="{6812ABBE-6C9C-4378-A277-DDC325645835}" type="pres">
      <dgm:prSet presAssocID="{3F374B16-CF8B-4FF2-B469-DD12B58D3B8C}" presName="hierChild5" presStyleCnt="0"/>
      <dgm:spPr/>
    </dgm:pt>
    <dgm:pt modelId="{6CFFB066-A648-42AE-AB39-9D2AA1EA3993}" type="pres">
      <dgm:prSet presAssocID="{3E71D605-178E-4F34-A5A1-6585FF099DCC}" presName="hierChild3" presStyleCnt="0"/>
      <dgm:spPr/>
    </dgm:pt>
  </dgm:ptLst>
  <dgm:cxnLst>
    <dgm:cxn modelId="{4EF13D5B-BEF8-4CE8-B57F-8B52D86B3FD8}" type="presOf" srcId="{2B021DEB-434F-45F7-8AFC-F5DFC034D228}" destId="{BD96FAD7-AC47-4BCB-B58F-B6469531BFA7}" srcOrd="0" destOrd="0" presId="urn:microsoft.com/office/officeart/2005/8/layout/orgChart1"/>
    <dgm:cxn modelId="{B5E20A5F-209A-42C5-87CC-CF6B860C9CEA}" type="presOf" srcId="{3F374B16-CF8B-4FF2-B469-DD12B58D3B8C}" destId="{F8B8695B-C1DA-44A5-BBE8-73CA49979922}" srcOrd="1" destOrd="0" presId="urn:microsoft.com/office/officeart/2005/8/layout/orgChart1"/>
    <dgm:cxn modelId="{CC3CAF5F-8CB2-4A4F-A8C3-37ACFA9A4F3A}" type="presOf" srcId="{0FC7E613-55B5-47F4-AC0E-23BF51FE919F}" destId="{4B75445E-A76A-49E1-B36C-F2825F6AC44E}" srcOrd="0" destOrd="0" presId="urn:microsoft.com/office/officeart/2005/8/layout/orgChart1"/>
    <dgm:cxn modelId="{60CD696C-E42B-4686-9B91-B5FDFC245929}" srcId="{3E71D605-178E-4F34-A5A1-6585FF099DCC}" destId="{0FC7E613-55B5-47F4-AC0E-23BF51FE919F}" srcOrd="1" destOrd="0" parTransId="{2B021DEB-434F-45F7-8AFC-F5DFC034D228}" sibTransId="{89698144-60C1-4B08-A4AC-B59A84BF1EE4}"/>
    <dgm:cxn modelId="{F9D10F52-0760-4EC4-8874-CB7FD4C5E294}" type="presOf" srcId="{3E71D605-178E-4F34-A5A1-6585FF099DCC}" destId="{713D1523-CDED-4AB1-89C0-041AD5E6E745}" srcOrd="0" destOrd="0" presId="urn:microsoft.com/office/officeart/2005/8/layout/orgChart1"/>
    <dgm:cxn modelId="{F668E752-3DF7-4800-835D-D3C061F05B56}" type="presOf" srcId="{3E71D605-178E-4F34-A5A1-6585FF099DCC}" destId="{F5603A7D-6C26-466F-9A4F-A7259F930128}" srcOrd="1" destOrd="0" presId="urn:microsoft.com/office/officeart/2005/8/layout/orgChart1"/>
    <dgm:cxn modelId="{3867C388-D807-4A10-BB55-1812CBB00A61}" type="presOf" srcId="{0FC7E613-55B5-47F4-AC0E-23BF51FE919F}" destId="{ACABEC1B-77FD-4213-9D39-CDD3629FF223}" srcOrd="1" destOrd="0" presId="urn:microsoft.com/office/officeart/2005/8/layout/orgChart1"/>
    <dgm:cxn modelId="{F83A6197-CD39-4174-980C-011911691E8C}" type="presOf" srcId="{0763CF8C-CC80-4546-A1CF-A4FA00BF5742}" destId="{48C745F0-374C-4CC0-B796-5BADBDC24DB3}" srcOrd="0" destOrd="0" presId="urn:microsoft.com/office/officeart/2005/8/layout/orgChart1"/>
    <dgm:cxn modelId="{0A2DBD99-1BCA-4AF2-B00D-FB553DEA0480}" type="presOf" srcId="{3F374B16-CF8B-4FF2-B469-DD12B58D3B8C}" destId="{C7B0FF3A-EAD6-4AC1-A3DF-384789D68BFB}" srcOrd="0" destOrd="0" presId="urn:microsoft.com/office/officeart/2005/8/layout/orgChart1"/>
    <dgm:cxn modelId="{0A0B33A9-2D07-4EA2-90E5-A8A072DDA829}" srcId="{3E71D605-178E-4F34-A5A1-6585FF099DCC}" destId="{3F374B16-CF8B-4FF2-B469-DD12B58D3B8C}" srcOrd="2" destOrd="0" parTransId="{6FBB761E-5EC7-4EC6-9C00-DC66A8BA9C18}" sibTransId="{ADAA4D6C-3606-43A1-8C2E-3F8CB91ADD2B}"/>
    <dgm:cxn modelId="{379728BF-FA95-4377-A38C-1842B3A0C014}" type="presOf" srcId="{A0F2C788-B91F-4721-9E7F-2E88E6754C84}" destId="{A172BED6-A9D2-46C0-AA77-52E6F830AEB2}" srcOrd="0" destOrd="0" presId="urn:microsoft.com/office/officeart/2005/8/layout/orgChart1"/>
    <dgm:cxn modelId="{13F14BC5-2AD2-4E54-9A7D-C9E33CDB9030}" type="presOf" srcId="{714EEDB2-040C-4C74-8C1E-D715EF70637D}" destId="{7701E1E6-BA8E-4EFF-B334-6577063564B1}" srcOrd="0" destOrd="0" presId="urn:microsoft.com/office/officeart/2005/8/layout/orgChart1"/>
    <dgm:cxn modelId="{A62FDBD2-EED7-4CAE-B24B-2FBCFC5672F8}" srcId="{3E71D605-178E-4F34-A5A1-6585FF099DCC}" destId="{A0F2C788-B91F-4721-9E7F-2E88E6754C84}" srcOrd="0" destOrd="0" parTransId="{714EEDB2-040C-4C74-8C1E-D715EF70637D}" sibTransId="{5A26E4A2-2992-42F3-ADED-D6584BDC7491}"/>
    <dgm:cxn modelId="{6A2B8CD7-5B89-43F3-A9D3-8B0FBE3A97BF}" type="presOf" srcId="{A0F2C788-B91F-4721-9E7F-2E88E6754C84}" destId="{82329484-5358-498F-86AD-852F86F5E868}" srcOrd="1" destOrd="0" presId="urn:microsoft.com/office/officeart/2005/8/layout/orgChart1"/>
    <dgm:cxn modelId="{46EE0CE9-C99C-4E32-AB4E-EA72CC37CAC3}" srcId="{0763CF8C-CC80-4546-A1CF-A4FA00BF5742}" destId="{3E71D605-178E-4F34-A5A1-6585FF099DCC}" srcOrd="0" destOrd="0" parTransId="{057A02CB-E2EB-4890-865D-41B81F27AAC6}" sibTransId="{EE2D8034-28FC-45DE-8E33-E4C0821E0579}"/>
    <dgm:cxn modelId="{794FF1FA-E14E-4022-9CBA-616A2E99A029}" type="presOf" srcId="{6FBB761E-5EC7-4EC6-9C00-DC66A8BA9C18}" destId="{829B5881-DF14-4349-82A5-3F4CA5FE8725}" srcOrd="0" destOrd="0" presId="urn:microsoft.com/office/officeart/2005/8/layout/orgChart1"/>
    <dgm:cxn modelId="{09D90D23-5B03-4DA4-B21D-409D7B3CDC72}" type="presParOf" srcId="{48C745F0-374C-4CC0-B796-5BADBDC24DB3}" destId="{9FF2471B-47CF-4320-8CFF-4E9431D475AE}" srcOrd="0" destOrd="0" presId="urn:microsoft.com/office/officeart/2005/8/layout/orgChart1"/>
    <dgm:cxn modelId="{C9FF7FB8-86F1-4A31-85E4-19F66D4B41A4}" type="presParOf" srcId="{9FF2471B-47CF-4320-8CFF-4E9431D475AE}" destId="{93AAE6F4-FFF3-430B-B8F1-19C70BEEBDCA}" srcOrd="0" destOrd="0" presId="urn:microsoft.com/office/officeart/2005/8/layout/orgChart1"/>
    <dgm:cxn modelId="{F715E73D-0F38-40D3-B009-F2D8F21EC793}" type="presParOf" srcId="{93AAE6F4-FFF3-430B-B8F1-19C70BEEBDCA}" destId="{713D1523-CDED-4AB1-89C0-041AD5E6E745}" srcOrd="0" destOrd="0" presId="urn:microsoft.com/office/officeart/2005/8/layout/orgChart1"/>
    <dgm:cxn modelId="{D0A8E814-53E1-463A-8484-15AB4B398630}" type="presParOf" srcId="{93AAE6F4-FFF3-430B-B8F1-19C70BEEBDCA}" destId="{F5603A7D-6C26-466F-9A4F-A7259F930128}" srcOrd="1" destOrd="0" presId="urn:microsoft.com/office/officeart/2005/8/layout/orgChart1"/>
    <dgm:cxn modelId="{D87C978E-16B6-40F2-98BE-A6B7F4E09468}" type="presParOf" srcId="{9FF2471B-47CF-4320-8CFF-4E9431D475AE}" destId="{F070254C-9594-4112-85D3-D96AA68C8FF9}" srcOrd="1" destOrd="0" presId="urn:microsoft.com/office/officeart/2005/8/layout/orgChart1"/>
    <dgm:cxn modelId="{F093B982-B0A9-4621-816C-0008A541521D}" type="presParOf" srcId="{F070254C-9594-4112-85D3-D96AA68C8FF9}" destId="{7701E1E6-BA8E-4EFF-B334-6577063564B1}" srcOrd="0" destOrd="0" presId="urn:microsoft.com/office/officeart/2005/8/layout/orgChart1"/>
    <dgm:cxn modelId="{E61226DC-364B-404D-A0C3-06D7B36712CC}" type="presParOf" srcId="{F070254C-9594-4112-85D3-D96AA68C8FF9}" destId="{22D11016-66F0-46DB-8464-25F77EFC02D2}" srcOrd="1" destOrd="0" presId="urn:microsoft.com/office/officeart/2005/8/layout/orgChart1"/>
    <dgm:cxn modelId="{B31F9A99-7AF4-47BF-AB05-8C30E48349F8}" type="presParOf" srcId="{22D11016-66F0-46DB-8464-25F77EFC02D2}" destId="{F282CE31-0131-4303-97DB-3D1EFA439E03}" srcOrd="0" destOrd="0" presId="urn:microsoft.com/office/officeart/2005/8/layout/orgChart1"/>
    <dgm:cxn modelId="{036A4E3E-99A8-4C20-8E1B-951339E55820}" type="presParOf" srcId="{F282CE31-0131-4303-97DB-3D1EFA439E03}" destId="{A172BED6-A9D2-46C0-AA77-52E6F830AEB2}" srcOrd="0" destOrd="0" presId="urn:microsoft.com/office/officeart/2005/8/layout/orgChart1"/>
    <dgm:cxn modelId="{2767BA68-92FF-4050-9FC5-181021A458D8}" type="presParOf" srcId="{F282CE31-0131-4303-97DB-3D1EFA439E03}" destId="{82329484-5358-498F-86AD-852F86F5E868}" srcOrd="1" destOrd="0" presId="urn:microsoft.com/office/officeart/2005/8/layout/orgChart1"/>
    <dgm:cxn modelId="{CE2F12EF-66F1-4DA5-977A-57A3D02FF8A7}" type="presParOf" srcId="{22D11016-66F0-46DB-8464-25F77EFC02D2}" destId="{E831BF4D-927A-4BB7-9E70-01C82C836F71}" srcOrd="1" destOrd="0" presId="urn:microsoft.com/office/officeart/2005/8/layout/orgChart1"/>
    <dgm:cxn modelId="{20A8591A-29DD-4F08-8A89-9A149061479E}" type="presParOf" srcId="{22D11016-66F0-46DB-8464-25F77EFC02D2}" destId="{AD702EEF-1FA6-46A5-9BC9-5CD895F98816}" srcOrd="2" destOrd="0" presId="urn:microsoft.com/office/officeart/2005/8/layout/orgChart1"/>
    <dgm:cxn modelId="{59D497E7-55A1-42A5-A170-FD9616F47042}" type="presParOf" srcId="{F070254C-9594-4112-85D3-D96AA68C8FF9}" destId="{BD96FAD7-AC47-4BCB-B58F-B6469531BFA7}" srcOrd="2" destOrd="0" presId="urn:microsoft.com/office/officeart/2005/8/layout/orgChart1"/>
    <dgm:cxn modelId="{AF08E4FA-98B7-4223-ACF6-A16E589A57AA}" type="presParOf" srcId="{F070254C-9594-4112-85D3-D96AA68C8FF9}" destId="{A62FE21C-A0F5-46C3-8AE0-736C143F563C}" srcOrd="3" destOrd="0" presId="urn:microsoft.com/office/officeart/2005/8/layout/orgChart1"/>
    <dgm:cxn modelId="{4AD4A4A2-C38E-41CB-9EA9-3F87A8AFB453}" type="presParOf" srcId="{A62FE21C-A0F5-46C3-8AE0-736C143F563C}" destId="{660729BD-2A0D-4461-A735-67A2E22D2F0A}" srcOrd="0" destOrd="0" presId="urn:microsoft.com/office/officeart/2005/8/layout/orgChart1"/>
    <dgm:cxn modelId="{16C901EE-D23F-4862-A289-54FB4054E6F0}" type="presParOf" srcId="{660729BD-2A0D-4461-A735-67A2E22D2F0A}" destId="{4B75445E-A76A-49E1-B36C-F2825F6AC44E}" srcOrd="0" destOrd="0" presId="urn:microsoft.com/office/officeart/2005/8/layout/orgChart1"/>
    <dgm:cxn modelId="{3C084A32-747A-47EC-B202-0DEBACE08D8B}" type="presParOf" srcId="{660729BD-2A0D-4461-A735-67A2E22D2F0A}" destId="{ACABEC1B-77FD-4213-9D39-CDD3629FF223}" srcOrd="1" destOrd="0" presId="urn:microsoft.com/office/officeart/2005/8/layout/orgChart1"/>
    <dgm:cxn modelId="{199AFB1E-B14D-4A90-B577-D731197FA1BC}" type="presParOf" srcId="{A62FE21C-A0F5-46C3-8AE0-736C143F563C}" destId="{998CFE66-6284-4A6C-B47A-3105AF3C7DA9}" srcOrd="1" destOrd="0" presId="urn:microsoft.com/office/officeart/2005/8/layout/orgChart1"/>
    <dgm:cxn modelId="{DE898F86-0BFD-4FB9-AEC7-5A8642A933D4}" type="presParOf" srcId="{A62FE21C-A0F5-46C3-8AE0-736C143F563C}" destId="{DEE72606-92E4-4BE7-B72F-1EB9D6E1B99B}" srcOrd="2" destOrd="0" presId="urn:microsoft.com/office/officeart/2005/8/layout/orgChart1"/>
    <dgm:cxn modelId="{EF926EA6-79C7-49B8-AB5D-D557FE949C2B}" type="presParOf" srcId="{F070254C-9594-4112-85D3-D96AA68C8FF9}" destId="{829B5881-DF14-4349-82A5-3F4CA5FE8725}" srcOrd="4" destOrd="0" presId="urn:microsoft.com/office/officeart/2005/8/layout/orgChart1"/>
    <dgm:cxn modelId="{2F175FE1-EF32-47F2-B0D6-81286EEA40E4}" type="presParOf" srcId="{F070254C-9594-4112-85D3-D96AA68C8FF9}" destId="{34E643B3-4204-4DCE-9FDA-19D77DE405D6}" srcOrd="5" destOrd="0" presId="urn:microsoft.com/office/officeart/2005/8/layout/orgChart1"/>
    <dgm:cxn modelId="{2DA308D4-E5E8-41B1-8A11-BF7B49E69271}" type="presParOf" srcId="{34E643B3-4204-4DCE-9FDA-19D77DE405D6}" destId="{69D8172D-B8DD-4DF1-B211-DD2BC346A2BA}" srcOrd="0" destOrd="0" presId="urn:microsoft.com/office/officeart/2005/8/layout/orgChart1"/>
    <dgm:cxn modelId="{4F3CE0E3-F515-47D5-AD05-AE58FB0E6B88}" type="presParOf" srcId="{69D8172D-B8DD-4DF1-B211-DD2BC346A2BA}" destId="{C7B0FF3A-EAD6-4AC1-A3DF-384789D68BFB}" srcOrd="0" destOrd="0" presId="urn:microsoft.com/office/officeart/2005/8/layout/orgChart1"/>
    <dgm:cxn modelId="{8BE69A2A-050A-402D-81D1-21165A2D43D1}" type="presParOf" srcId="{69D8172D-B8DD-4DF1-B211-DD2BC346A2BA}" destId="{F8B8695B-C1DA-44A5-BBE8-73CA49979922}" srcOrd="1" destOrd="0" presId="urn:microsoft.com/office/officeart/2005/8/layout/orgChart1"/>
    <dgm:cxn modelId="{68ED7FD1-A195-4A84-A0EC-2A6351D77A0E}" type="presParOf" srcId="{34E643B3-4204-4DCE-9FDA-19D77DE405D6}" destId="{F179B72C-99B3-4157-A9E5-8E43AAF32E6B}" srcOrd="1" destOrd="0" presId="urn:microsoft.com/office/officeart/2005/8/layout/orgChart1"/>
    <dgm:cxn modelId="{86C3DFCB-BA6E-4AF9-AB3A-BA308B43CA0E}" type="presParOf" srcId="{34E643B3-4204-4DCE-9FDA-19D77DE405D6}" destId="{6812ABBE-6C9C-4378-A277-DDC325645835}" srcOrd="2" destOrd="0" presId="urn:microsoft.com/office/officeart/2005/8/layout/orgChart1"/>
    <dgm:cxn modelId="{CBCF1015-68F2-412C-8524-89526E13FD81}" type="presParOf" srcId="{9FF2471B-47CF-4320-8CFF-4E9431D475AE}" destId="{6CFFB066-A648-42AE-AB39-9D2AA1EA39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B5881-DF14-4349-82A5-3F4CA5FE8725}">
      <dsp:nvSpPr>
        <dsp:cNvPr id="0" name=""/>
        <dsp:cNvSpPr/>
      </dsp:nvSpPr>
      <dsp:spPr>
        <a:xfrm>
          <a:off x="4862945" y="2264471"/>
          <a:ext cx="3440569" cy="597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61"/>
              </a:lnTo>
              <a:lnTo>
                <a:pt x="3440569" y="298561"/>
              </a:lnTo>
              <a:lnTo>
                <a:pt x="3440569" y="5971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6FAD7-AC47-4BCB-B58F-B6469531BFA7}">
      <dsp:nvSpPr>
        <dsp:cNvPr id="0" name=""/>
        <dsp:cNvSpPr/>
      </dsp:nvSpPr>
      <dsp:spPr>
        <a:xfrm>
          <a:off x="4817225" y="2264471"/>
          <a:ext cx="91440" cy="597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71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1E1E6-BA8E-4EFF-B334-6577063564B1}">
      <dsp:nvSpPr>
        <dsp:cNvPr id="0" name=""/>
        <dsp:cNvSpPr/>
      </dsp:nvSpPr>
      <dsp:spPr>
        <a:xfrm>
          <a:off x="1422375" y="2264471"/>
          <a:ext cx="3440569" cy="597123"/>
        </a:xfrm>
        <a:custGeom>
          <a:avLst/>
          <a:gdLst/>
          <a:ahLst/>
          <a:cxnLst/>
          <a:rect l="0" t="0" r="0" b="0"/>
          <a:pathLst>
            <a:path>
              <a:moveTo>
                <a:pt x="3440569" y="0"/>
              </a:moveTo>
              <a:lnTo>
                <a:pt x="3440569" y="298561"/>
              </a:lnTo>
              <a:lnTo>
                <a:pt x="0" y="298561"/>
              </a:lnTo>
              <a:lnTo>
                <a:pt x="0" y="5971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D1523-CDED-4AB1-89C0-041AD5E6E745}">
      <dsp:nvSpPr>
        <dsp:cNvPr id="0" name=""/>
        <dsp:cNvSpPr/>
      </dsp:nvSpPr>
      <dsp:spPr>
        <a:xfrm>
          <a:off x="3441222" y="842748"/>
          <a:ext cx="2843445" cy="1421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Работники опасных производств </a:t>
          </a:r>
        </a:p>
      </dsp:txBody>
      <dsp:txXfrm>
        <a:off x="3441222" y="842748"/>
        <a:ext cx="2843445" cy="1421722"/>
      </dsp:txXfrm>
    </dsp:sp>
    <dsp:sp modelId="{A172BED6-A9D2-46C0-AA77-52E6F830AEB2}">
      <dsp:nvSpPr>
        <dsp:cNvPr id="0" name=""/>
        <dsp:cNvSpPr/>
      </dsp:nvSpPr>
      <dsp:spPr>
        <a:xfrm>
          <a:off x="652" y="2861594"/>
          <a:ext cx="2843445" cy="1421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Работники транспорта</a:t>
          </a:r>
        </a:p>
      </dsp:txBody>
      <dsp:txXfrm>
        <a:off x="652" y="2861594"/>
        <a:ext cx="2843445" cy="1421722"/>
      </dsp:txXfrm>
    </dsp:sp>
    <dsp:sp modelId="{4B75445E-A76A-49E1-B36C-F2825F6AC44E}">
      <dsp:nvSpPr>
        <dsp:cNvPr id="0" name=""/>
        <dsp:cNvSpPr/>
      </dsp:nvSpPr>
      <dsp:spPr>
        <a:xfrm>
          <a:off x="3441222" y="2861594"/>
          <a:ext cx="2843445" cy="1421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Подземные горнорабочие</a:t>
          </a:r>
        </a:p>
      </dsp:txBody>
      <dsp:txXfrm>
        <a:off x="3441222" y="2861594"/>
        <a:ext cx="2843445" cy="1421722"/>
      </dsp:txXfrm>
    </dsp:sp>
    <dsp:sp modelId="{C7B0FF3A-EAD6-4AC1-A3DF-384789D68BFB}">
      <dsp:nvSpPr>
        <dsp:cNvPr id="0" name=""/>
        <dsp:cNvSpPr/>
      </dsp:nvSpPr>
      <dsp:spPr>
        <a:xfrm>
          <a:off x="6881792" y="2861594"/>
          <a:ext cx="2843445" cy="1421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…</a:t>
          </a:r>
        </a:p>
      </dsp:txBody>
      <dsp:txXfrm>
        <a:off x="6881792" y="2861594"/>
        <a:ext cx="2843445" cy="1421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pPr/>
              <a:t>5/16/2024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традиционным производственным факторам присоединяются психосоциальные.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83A05-C434-492D-8C06-E9FABB1E06A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2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Объемы обследования определялись в соответствии с Национальным стандартом РФ ГОСТ - Р 52379-2005 «Надлежащая клиническая практика» и протоколами.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83A05-C434-492D-8C06-E9FABB1E06A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3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Достоверные изменения уровней личностной и ситуативной тревожности не выявлены.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83A05-C434-492D-8C06-E9FABB1E06A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5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7438" y="3729006"/>
            <a:ext cx="4941771" cy="1715530"/>
          </a:xfrm>
        </p:spPr>
        <p:txBody>
          <a:bodyPr anchor="t" anchorCtr="0">
            <a:noAutofit/>
          </a:bodyPr>
          <a:lstStyle>
            <a:lvl1pPr algn="l">
              <a:defRPr sz="3600" spc="150" baseline="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Мастер</a:t>
            </a:r>
            <a:br>
              <a:rPr lang="ru-RU" dirty="0"/>
            </a:b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7439" y="5444536"/>
            <a:ext cx="4941770" cy="7562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02BC25-A7B8-6CC7-046A-0C66917C6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9274" y="74783"/>
            <a:ext cx="6108504" cy="26981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E681BD-EE0D-7F5E-5FE4-BA3202FBC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56971" y="-410192"/>
            <a:ext cx="7387064" cy="73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таблицы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685865-D1CA-ADC9-E3F1-C0DD2EB16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3774" y="6356350"/>
            <a:ext cx="6894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Название презентации в одну или несколько строк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BE981D-D2A7-5486-23F8-96286BFE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127A3EC-685E-7B05-3029-01A207D60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060" y="904025"/>
            <a:ext cx="10515600" cy="6168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812F6A-1CC9-B7BC-746A-B54E7EB69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80222"/>
            <a:ext cx="1584325" cy="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orient="horz" pos="55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крупн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5B1605-458F-A0A7-9736-EB4BD760CF1A}"/>
              </a:ext>
            </a:extLst>
          </p:cNvPr>
          <p:cNvSpPr/>
          <p:nvPr userDrawn="1"/>
        </p:nvSpPr>
        <p:spPr>
          <a:xfrm>
            <a:off x="-1" y="0"/>
            <a:ext cx="44037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082374"/>
            <a:ext cx="3384550" cy="1346626"/>
          </a:xfrm>
        </p:spPr>
        <p:txBody>
          <a:bodyPr anchor="t" anchorCtr="0">
            <a:normAutofit/>
          </a:bodyPr>
          <a:lstStyle>
            <a:lvl1pPr>
              <a:defRPr lang="en-US" sz="2800" kern="1200" spc="150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466656-F163-5921-45DE-D9790F71EEF2}"/>
              </a:ext>
            </a:extLst>
          </p:cNvPr>
          <p:cNvSpPr txBox="1">
            <a:spLocks/>
          </p:cNvSpPr>
          <p:nvPr userDrawn="1"/>
        </p:nvSpPr>
        <p:spPr>
          <a:xfrm>
            <a:off x="839788" y="4061716"/>
            <a:ext cx="3384550" cy="1346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описание</a:t>
            </a:r>
            <a:endParaRPr lang="en" sz="160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AC9C335-F68D-0049-4566-7B467B40F6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3725" y="0"/>
            <a:ext cx="7788275" cy="68580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55DE8B-6B0D-BE92-DEE0-7C0CB91E5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68300"/>
            <a:ext cx="1584325" cy="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0168" y="1675383"/>
            <a:ext cx="1828800" cy="1588682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422768"/>
            <a:ext cx="1828800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422768"/>
            <a:ext cx="1828800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6" y="3422768"/>
            <a:ext cx="1828800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422768"/>
            <a:ext cx="1828800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667438"/>
            <a:ext cx="1828800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667438"/>
            <a:ext cx="1828800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198356" y="5674740"/>
            <a:ext cx="1828800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667438"/>
            <a:ext cx="1828800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0FF9CA-63F4-9655-6B25-DA31FBD88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80222"/>
            <a:ext cx="1584325" cy="421392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297E6205-D0B4-2314-272D-4203A8D9C87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822744" y="1675383"/>
            <a:ext cx="1828800" cy="1588682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F322346-18F2-ED0A-CD19-ECAB08B5203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3608" y="1675383"/>
            <a:ext cx="1828800" cy="1588682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85CA074A-78DF-072B-B596-D53F1215F4D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714784" y="1675383"/>
            <a:ext cx="1828800" cy="1588682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B99A4E59-610B-1F58-0AAE-8854902D7C6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00168" y="3906519"/>
            <a:ext cx="1828800" cy="1588682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F6BB01C9-C053-91EA-C3DD-66BE16F32DE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822744" y="3906519"/>
            <a:ext cx="1828800" cy="1588682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75454786-81CF-E6AA-3DA9-9CF48B5A379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163608" y="3906519"/>
            <a:ext cx="1828800" cy="1588682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BE8A5D62-9231-E6A3-B2D2-DC12BE2B8377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714784" y="3906519"/>
            <a:ext cx="1828800" cy="1588682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39B085-841F-0E4D-D07C-DD5488112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3774" y="6356350"/>
            <a:ext cx="6894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Название презентации в одну или несколько строк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346755-985D-90CB-6ADE-60151DE05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BBE32E-BC92-8962-2C90-4D5B8508F098}"/>
              </a:ext>
            </a:extLst>
          </p:cNvPr>
          <p:cNvSpPr txBox="1">
            <a:spLocks/>
          </p:cNvSpPr>
          <p:nvPr userDrawn="1"/>
        </p:nvSpPr>
        <p:spPr>
          <a:xfrm>
            <a:off x="851060" y="904025"/>
            <a:ext cx="10515600" cy="61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 SmartArt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C3B009-E857-484B-AA97-DCC214DAE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3774" y="6356350"/>
            <a:ext cx="6894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Название презентации в одну или несколько строк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7E48BA-7A7E-3711-3D3B-586EBDA90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8C68A4C-CA1C-E233-CFA0-9A379C871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060" y="904025"/>
            <a:ext cx="10515600" cy="6168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24F5F6-4514-ACA0-C0DF-ED21A45C07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80222"/>
            <a:ext cx="1584325" cy="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пасибо за вним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Мастер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A6583DB-0633-4FF8-B1DD-469FBE340DD3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B3D5-8EDA-4EDF-8B31-C03C1D824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4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красны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7437" y="3727919"/>
            <a:ext cx="5184775" cy="1715530"/>
          </a:xfrm>
        </p:spPr>
        <p:txBody>
          <a:bodyPr anchor="t" anchorCtr="0">
            <a:noAutofit/>
          </a:bodyPr>
          <a:lstStyle>
            <a:lvl1pPr algn="l">
              <a:defRPr sz="3600" spc="15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Мастер</a:t>
            </a:r>
            <a:br>
              <a:rPr lang="ru-RU" dirty="0"/>
            </a:br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7438" y="5443450"/>
            <a:ext cx="5184774" cy="757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A3DEDB-5F08-D414-6D75-23DCD5AE2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4345" y="706541"/>
            <a:ext cx="2169325" cy="19817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006835-90F8-5579-B3DE-C695B58CE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79726" y="-414528"/>
            <a:ext cx="7427976" cy="74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пактный со зна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90E793-B997-0538-F36F-77992F63A6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Название презентации в одну или несколько строк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302D90-7640-1277-B047-5E583551D1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35F907-30DB-8B68-8040-A07FCE7B4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750" y="256946"/>
            <a:ext cx="738150" cy="73815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233308B-ABA6-7AA8-B670-CB6B898D0E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4298" y="378296"/>
            <a:ext cx="9649502" cy="6168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1631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53137-006D-E887-4BB7-5CBFE491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060" y="904025"/>
            <a:ext cx="10515600" cy="6168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D7CF81B9-C57C-D733-25ED-0C2DB1C4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9862" y="2133600"/>
            <a:ext cx="3562351" cy="612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5803F5E8-92DD-4F39-750C-A8E0CB66A9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88276" y="2802731"/>
            <a:ext cx="3563938" cy="2095281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1200"/>
            </a:lvl1pPr>
          </a:lstStyle>
          <a:p>
            <a:pPr lvl="0"/>
            <a:r>
              <a:rPr lang="ru-RU" dirty="0"/>
              <a:t>           С другой стороны постоянное информационно-пропагандистское обеспечение нашей деятельности представляет собой интересный эксперимент проверки систем массового участия. Разнообразный и богатый опыт рамки и место обучения кадров способствует подготовке и реализации направлений прогрессивного развития.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97F417-B7E0-0CA6-8686-366384842AE1}"/>
              </a:ext>
            </a:extLst>
          </p:cNvPr>
          <p:cNvSpPr/>
          <p:nvPr userDrawn="1"/>
        </p:nvSpPr>
        <p:spPr>
          <a:xfrm>
            <a:off x="7793039" y="5029202"/>
            <a:ext cx="219456" cy="17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68F6138-7752-E7B4-B82B-5E2598A7540E}"/>
              </a:ext>
            </a:extLst>
          </p:cNvPr>
          <p:cNvSpPr/>
          <p:nvPr userDrawn="1"/>
        </p:nvSpPr>
        <p:spPr>
          <a:xfrm>
            <a:off x="7793039" y="5309618"/>
            <a:ext cx="219456" cy="170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5A8CD0D-1F99-5368-026B-671A92F48755}"/>
              </a:ext>
            </a:extLst>
          </p:cNvPr>
          <p:cNvSpPr/>
          <p:nvPr userDrawn="1"/>
        </p:nvSpPr>
        <p:spPr>
          <a:xfrm>
            <a:off x="7793039" y="5602226"/>
            <a:ext cx="219456" cy="170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31639AF5-BB32-CADF-7B6A-BB1BF4559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0076" y="5019933"/>
            <a:ext cx="3132137" cy="1180842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defRPr sz="1200"/>
            </a:lvl1pPr>
          </a:lstStyle>
          <a:p>
            <a:pPr lvl="0"/>
            <a:r>
              <a:rPr lang="ru-RU" dirty="0"/>
              <a:t>Параметр 01</a:t>
            </a:r>
          </a:p>
          <a:p>
            <a:pPr lvl="0"/>
            <a:r>
              <a:rPr lang="ru-RU" dirty="0"/>
              <a:t>Параметр 02</a:t>
            </a:r>
          </a:p>
          <a:p>
            <a:pPr lvl="0"/>
            <a:r>
              <a:rPr lang="ru-RU" dirty="0"/>
              <a:t>Параметр 03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E7BAEF6-806C-D2FA-1573-C67A2C481F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32963" y="185738"/>
            <a:ext cx="1619250" cy="182562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  <a:lvl3pPr>
              <a:defRPr/>
            </a:lvl3pPr>
          </a:lstStyle>
          <a:p>
            <a:pPr lvl="0"/>
            <a:r>
              <a:rPr lang="en-US" dirty="0" err="1"/>
              <a:t>psma.ru</a:t>
            </a:r>
            <a:endParaRPr lang="ru-R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597FD9-4AA4-61A9-4044-DF7C02070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3774" y="6356350"/>
            <a:ext cx="6894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Название презентации в одну или несколько строк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5A6B6C-F909-ABC6-1604-5F419C230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C14E6B-CA46-77D5-10BC-D0C4BD4FA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80222"/>
            <a:ext cx="1584325" cy="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0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orient="horz" pos="550" userDrawn="1">
          <p15:clr>
            <a:srgbClr val="FBAE40"/>
          </p15:clr>
        </p15:guide>
        <p15:guide id="3" orient="horz" pos="95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описание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описание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описание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описание</a:t>
            </a:r>
            <a:endParaRPr lang="en-US" dirty="0"/>
          </a:p>
        </p:txBody>
      </p:sp>
      <p:sp>
        <p:nvSpPr>
          <p:cNvPr id="5" name="Текст 22">
            <a:extLst>
              <a:ext uri="{FF2B5EF4-FFF2-40B4-BE49-F238E27FC236}">
                <a16:creationId xmlns:a16="http://schemas.microsoft.com/office/drawing/2014/main" id="{7F0C6FF5-B90A-E4D4-B6EE-2C9EB8F431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32963" y="185738"/>
            <a:ext cx="1619250" cy="182562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  <a:lvl3pPr>
              <a:defRPr/>
            </a:lvl3pPr>
          </a:lstStyle>
          <a:p>
            <a:pPr lvl="0"/>
            <a:r>
              <a:rPr lang="en-US" dirty="0" err="1"/>
              <a:t>psma.ru</a:t>
            </a:r>
            <a:endParaRPr lang="ru-R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30D572-54B7-A2A6-FAC4-6DD36303A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3774" y="6356350"/>
            <a:ext cx="6894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Название презентации в одну или несколько строк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8A65F0B-AD44-D851-C9D3-542AB49E9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A994CB2-345E-3189-0EC3-2FEEC7EBB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060" y="904025"/>
            <a:ext cx="10515600" cy="6168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F2BE38-7A96-9247-80EB-55E0B1181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80222"/>
            <a:ext cx="1584325" cy="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32">
            <a:extLst>
              <a:ext uri="{FF2B5EF4-FFF2-40B4-BE49-F238E27FC236}">
                <a16:creationId xmlns:a16="http://schemas.microsoft.com/office/drawing/2014/main" id="{5AFCB4C4-4CEC-425E-B8B4-D4E11D01C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9" y="1520825"/>
            <a:ext cx="3388216" cy="4679950"/>
          </a:xfrm>
        </p:spPr>
        <p:txBody>
          <a:bodyPr>
            <a:normAutofit/>
          </a:bodyPr>
          <a:lstStyle>
            <a:lvl1pPr algn="just"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ru-RU" dirty="0"/>
              <a:t>С другой стороны постоянное информационно-пропагандистское обеспечение нашей деятельности представляет собой интересный эксперимент проверки систем массового участия. Разнообразный и богатый опыт рамки и место обучения кадров способствует подготовке </a:t>
            </a:r>
            <a:br>
              <a:rPr lang="ru-RU" dirty="0"/>
            </a:br>
            <a:r>
              <a:rPr lang="ru-RU" dirty="0"/>
              <a:t>и реализации направлений прогрессивного развития.</a:t>
            </a:r>
          </a:p>
          <a:p>
            <a:pPr lvl="0"/>
            <a:r>
              <a:rPr lang="ru-RU" dirty="0"/>
              <a:t>Повседневная практика показывает, что постоянное информационно-пропагандистское обеспечение нашей деятельности играет важную роль в формировании системы обучения кадров, соответствует насущным потребностям. С другой стороны постоянное информационно-пропагандистское обеспечение нашей деятельности представляет собой интересный эксперимент проверки систем массового участия. Разнообразный и богатый опыт рамки и место обучения кадров способствует подготовке и реализации направлений прогрессивного развития.</a:t>
            </a:r>
          </a:p>
        </p:txBody>
      </p:sp>
      <p:sp>
        <p:nvSpPr>
          <p:cNvPr id="39" name="Текст 22">
            <a:extLst>
              <a:ext uri="{FF2B5EF4-FFF2-40B4-BE49-F238E27FC236}">
                <a16:creationId xmlns:a16="http://schemas.microsoft.com/office/drawing/2014/main" id="{859DA496-1678-9B6C-0F12-BF32DA06A1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32963" y="185738"/>
            <a:ext cx="1619250" cy="182562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  <a:lvl3pPr>
              <a:defRPr/>
            </a:lvl3pPr>
          </a:lstStyle>
          <a:p>
            <a:pPr lvl="0"/>
            <a:r>
              <a:rPr lang="en-US" dirty="0" err="1"/>
              <a:t>psma.ru</a:t>
            </a:r>
            <a:endParaRPr lang="ru-RU" dirty="0"/>
          </a:p>
        </p:txBody>
      </p:sp>
      <p:sp>
        <p:nvSpPr>
          <p:cNvPr id="8" name="Текст 32">
            <a:extLst>
              <a:ext uri="{FF2B5EF4-FFF2-40B4-BE49-F238E27FC236}">
                <a16:creationId xmlns:a16="http://schemas.microsoft.com/office/drawing/2014/main" id="{6FD6189D-0CCE-0513-9735-CF88B77600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3725" y="1520825"/>
            <a:ext cx="3388216" cy="4679950"/>
          </a:xfrm>
        </p:spPr>
        <p:txBody>
          <a:bodyPr>
            <a:normAutofit/>
          </a:bodyPr>
          <a:lstStyle>
            <a:lvl1pPr algn="just"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ru-RU" dirty="0"/>
              <a:t>С другой стороны постоянное информационно-пропагандистское обеспечение нашей деятельности представляет собой интересный эксперимент проверки систем массового участия. Разнообразный и богатый опыт рамки и место обучения кадров способствует подготовке </a:t>
            </a:r>
            <a:br>
              <a:rPr lang="ru-RU" dirty="0"/>
            </a:br>
            <a:r>
              <a:rPr lang="ru-RU" dirty="0"/>
              <a:t>и реализации направлений прогрессивного развития.</a:t>
            </a:r>
          </a:p>
          <a:p>
            <a:pPr lvl="0"/>
            <a:r>
              <a:rPr lang="ru-RU" dirty="0"/>
              <a:t>Повседневная практика показывает, что постоянное информационно-пропагандистское обеспечение нашей деятельности играет важную роль в формировании системы обучения кадров, соответствует насущным потребностям. С другой стороны постоянное информационно-пропагандистское обеспечение нашей деятельности представляет собой интересный эксперимент проверки систем массового участия. Разнообразный и богатый опыт рамки и место обучения кадров способствует подготовке и реализации направлений прогрессивного развития.</a:t>
            </a:r>
          </a:p>
        </p:txBody>
      </p:sp>
      <p:sp>
        <p:nvSpPr>
          <p:cNvPr id="9" name="Текст 32">
            <a:extLst>
              <a:ext uri="{FF2B5EF4-FFF2-40B4-BE49-F238E27FC236}">
                <a16:creationId xmlns:a16="http://schemas.microsoft.com/office/drawing/2014/main" id="{0AC0FFE7-FCD4-3C88-1B1C-741C0CF0C8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67322" y="1520825"/>
            <a:ext cx="3388216" cy="4679950"/>
          </a:xfrm>
        </p:spPr>
        <p:txBody>
          <a:bodyPr>
            <a:normAutofit/>
          </a:bodyPr>
          <a:lstStyle>
            <a:lvl1pPr algn="just"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ru-RU" dirty="0"/>
              <a:t>С другой стороны постоянное информационно-пропагандистское обеспечение нашей деятельности представляет собой интересный эксперимент проверки систем массового участия. Разнообразный и богатый опыт рамки и место обучения кадров способствует подготовке </a:t>
            </a:r>
            <a:br>
              <a:rPr lang="ru-RU" dirty="0"/>
            </a:br>
            <a:r>
              <a:rPr lang="ru-RU" dirty="0"/>
              <a:t>и реализации направлений прогрессивного развития.</a:t>
            </a:r>
          </a:p>
          <a:p>
            <a:pPr lvl="0"/>
            <a:r>
              <a:rPr lang="ru-RU" dirty="0"/>
              <a:t>Повседневная практика показывает, что постоянное информационно-пропагандистское обеспечение нашей деятельности играет важную роль в формировании системы обучения кадров, соответствует насущным потребностям. С другой стороны постоянное информационно-пропагандистское обеспечение нашей деятельности представляет собой интересный эксперимент проверки систем массового участия. Разнообразный и богатый опыт рамки и место обучения кадров способствует подготовке и реализации направлений прогрессивного развития.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A6C5A3B-E211-9E9D-B72B-88F46852F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3774" y="6356350"/>
            <a:ext cx="6894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Название презентации в одну или несколько строк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E0205F7-1929-2CFC-A611-3577B8F9A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42778B5-A519-DB96-CB2E-295F1DF4A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060" y="904025"/>
            <a:ext cx="10515600" cy="6168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E5A37C-D97F-3276-7E1D-7675BE041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80222"/>
            <a:ext cx="1584325" cy="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orient="horz" pos="5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3500" y="2273784"/>
            <a:ext cx="6948488" cy="2746272"/>
          </a:xfrm>
        </p:spPr>
        <p:txBody>
          <a:bodyPr>
            <a:normAutofit/>
          </a:bodyPr>
          <a:lstStyle>
            <a:lvl1pPr algn="ctr">
              <a:defRPr lang="en-US" sz="44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Название темы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8C06E4-DA91-87A3-037C-0504C5F5C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166" y="-4118038"/>
            <a:ext cx="13185648" cy="131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9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ул раздела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90594B-02E7-46E9-2588-63CF2D8EE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639" y="-4349585"/>
            <a:ext cx="13185648" cy="131856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BB5BD-0FED-0BEF-3C05-02D8C5713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538" y="2957613"/>
            <a:ext cx="7372350" cy="1928711"/>
          </a:xfrm>
        </p:spPr>
        <p:txBody>
          <a:bodyPr/>
          <a:lstStyle/>
          <a:p>
            <a:r>
              <a:rPr lang="ru-RU" dirty="0"/>
              <a:t>Название темы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E0E9B3-A694-66F4-F873-CC5232051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788" y="380222"/>
            <a:ext cx="1584325" cy="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3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 с фотографией или иллюст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67FFBA-4541-6695-464C-476AD2119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490472"/>
            <a:ext cx="3922712" cy="1754533"/>
          </a:xfrm>
        </p:spPr>
        <p:txBody>
          <a:bodyPr anchor="t">
            <a:normAutofit/>
          </a:bodyPr>
          <a:lstStyle>
            <a:lvl1pPr algn="l">
              <a:defRPr lang="en-US" sz="36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Название темы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D8EAA0-AEAB-3C43-000A-113F3C309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5608" y="0"/>
            <a:ext cx="6858000" cy="6858000"/>
          </a:xfrm>
          <a:prstGeom prst="rect">
            <a:avLst/>
          </a:prstGeom>
        </p:spPr>
      </p:pic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DBA5B69-2DF0-E1E6-3862-A3EEA8A46B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4750" y="1993900"/>
            <a:ext cx="4306888" cy="4005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7F553-8B5D-FD46-0340-B72D547C6C99}"/>
              </a:ext>
            </a:extLst>
          </p:cNvPr>
          <p:cNvSpPr txBox="1">
            <a:spLocks/>
          </p:cNvSpPr>
          <p:nvPr userDrawn="1"/>
        </p:nvSpPr>
        <p:spPr>
          <a:xfrm>
            <a:off x="839788" y="3429000"/>
            <a:ext cx="3922712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описание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11B88C-B42A-9111-47A9-8E391930A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3774" y="6356350"/>
            <a:ext cx="6894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Название презентации в одну или несколько строк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A3431-4562-6A96-D878-223EEF990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D18A66-C422-35C5-864E-D1F3B38C57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788" y="380222"/>
            <a:ext cx="1584325" cy="4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8300"/>
            <a:ext cx="10514012" cy="132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Мастер заголовок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10514012" cy="451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3774" y="6356350"/>
            <a:ext cx="6894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Название презентации в одну или несколько строк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3" r:id="rId3"/>
    <p:sldLayoutId id="2147483670" r:id="rId4"/>
    <p:sldLayoutId id="2147483663" r:id="rId5"/>
    <p:sldLayoutId id="2147483669" r:id="rId6"/>
    <p:sldLayoutId id="2147483671" r:id="rId7"/>
    <p:sldLayoutId id="2147483672" r:id="rId8"/>
    <p:sldLayoutId id="2147483664" r:id="rId9"/>
    <p:sldLayoutId id="2147483667" r:id="rId10"/>
    <p:sldLayoutId id="2147483654" r:id="rId11"/>
    <p:sldLayoutId id="2147483662" r:id="rId12"/>
    <p:sldLayoutId id="2147483668" r:id="rId13"/>
    <p:sldLayoutId id="2147483665" r:id="rId14"/>
    <p:sldLayoutId id="2147483674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pos="3885" userDrawn="1">
          <p15:clr>
            <a:srgbClr val="F26B43"/>
          </p15:clr>
        </p15:guide>
        <p15:guide id="6" pos="3772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1640" userDrawn="1">
          <p15:clr>
            <a:srgbClr val="F26B43"/>
          </p15:clr>
        </p15:guide>
        <p15:guide id="9" pos="2661" userDrawn="1">
          <p15:clr>
            <a:srgbClr val="F26B43"/>
          </p15:clr>
        </p15:guide>
        <p15:guide id="10" pos="2774" userDrawn="1">
          <p15:clr>
            <a:srgbClr val="F26B43"/>
          </p15:clr>
        </p15:guide>
        <p15:guide id="11" pos="4906" userDrawn="1">
          <p15:clr>
            <a:srgbClr val="F26B43"/>
          </p15:clr>
        </p15:guide>
        <p15:guide id="12" pos="5019" userDrawn="1">
          <p15:clr>
            <a:srgbClr val="F26B43"/>
          </p15:clr>
        </p15:guide>
        <p15:guide id="13" pos="6017" userDrawn="1">
          <p15:clr>
            <a:srgbClr val="F26B43"/>
          </p15:clr>
        </p15:guide>
        <p15:guide id="14" pos="61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219" y="2833631"/>
            <a:ext cx="7272866" cy="1715530"/>
          </a:xfrm>
        </p:spPr>
        <p:txBody>
          <a:bodyPr/>
          <a:lstStyle/>
          <a:p>
            <a:pPr algn="ctr"/>
            <a:r>
              <a:rPr lang="ru-RU" sz="1800" b="1" dirty="0"/>
              <a:t>Клинико-диагностические и социально- психологические аспекты производственно-обусловленных заболеваний как вектор профилактической медицины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6023" y="4263078"/>
            <a:ext cx="7675329" cy="1374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2"/>
                </a:solidFill>
              </a:rPr>
              <a:t>Малютина Наталья Николаевна, д.м.н., проф., зав. кафедрой факультетской терапии N°2, профессиональной патологии и КЛД ПГМУ им. академика Е.А. Вагнера</a:t>
            </a:r>
          </a:p>
          <a:p>
            <a:r>
              <a:rPr lang="ru-RU" dirty="0">
                <a:solidFill>
                  <a:schemeClr val="tx2"/>
                </a:solidFill>
              </a:rPr>
              <a:t>Лузина Светлана Владимировна, главный врач </a:t>
            </a:r>
            <a:r>
              <a:rPr lang="ru-RU" dirty="0"/>
              <a:t>ЧУЗ "КЛИНИЧЕСКАЯ БОЛЬНИЦА "РЖД-МЕДИЦИНА" г. Пермь, к.м.н.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Парамонова Светлана Васильевна, к.м.н., доц. кафедры психиатрии, наркологии и медицинской психологии ПГМУ им. академика Е.А. Вагнера</a:t>
            </a: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/>
          </a:p>
          <a:p>
            <a:r>
              <a:rPr lang="ru-RU" dirty="0">
                <a:solidFill>
                  <a:schemeClr val="tx2"/>
                </a:solidFill>
              </a:rPr>
              <a:t>	</a:t>
            </a:r>
          </a:p>
          <a:p>
            <a:pPr>
              <a:lnSpc>
                <a:spcPct val="100000"/>
              </a:lnSpc>
            </a:pPr>
            <a:r>
              <a:rPr lang="ru-RU" sz="7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8692" y="6414441"/>
            <a:ext cx="2612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Санкт-Петербург, 2024</a:t>
            </a:r>
          </a:p>
        </p:txBody>
      </p:sp>
    </p:spTree>
    <p:extLst>
      <p:ext uri="{BB962C8B-B14F-4D97-AF65-F5344CB8AC3E}">
        <p14:creationId xmlns:p14="http://schemas.microsoft.com/office/powerpoint/2010/main" val="16902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психологических тестов у работников ОАО «РЖД»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Психологическое тестирование выявило преобладание показателей личностной и ситуационной тревожности во всех группах, однако, данные показатели доминировали в группе коморбидных пациентов и в группе с ЭЯП ГДЗ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Профессиональная деятельность работников характеризуется: преобладанием нагрузок на сенсорные системы организма (прежде всего, зрительную) на фоне сниженной физической активности; вероятностью периодического возникновения состояния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монотонии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в процессе поездной работы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4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Риск внезапной смерти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4444" y="1272920"/>
            <a:ext cx="6924501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последнее десятилетие рассматривается структура смертности РЛБ на определенных участках железных дорог (</a:t>
            </a:r>
            <a:r>
              <a:rPr lang="ru-RU" sz="1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А.Ю.Лазукова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В.В.Горбунов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16,7% случаев смерти приходиться на внезапную смерть (ВС) (из них 73,3% связаны с кардиальной патологией и 26,7% смертей от мозгового инсульта).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РЛБ в 66,7% случаев ВС старше 44 лет, из них 73,3% курили и страдали артериальной гипертензией (АГ), 60% имели избыточную массу тела, 33,3% нарушение липидного обмена, 13,3% отягощенную наследственность по ССЗ, 6,7% употребляли алкоголь и имели гипергликемию.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выявлено поражения органов мишеней: 20% случаев - гипертрофия миокарда левого желудочка, 13,3% - </a:t>
            </a:r>
            <a:r>
              <a:rPr lang="ru-RU" sz="15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ретинопатия</a:t>
            </a: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6,7% - атеросклероз аорты.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Также авторы указывают, что в 23,3% смертей было зафиксировано по причине суицидов и связывают их с психосоциальными факторами (стресс, связанный с работой).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70933226"/>
              </p:ext>
            </p:extLst>
          </p:nvPr>
        </p:nvGraphicFramePr>
        <p:xfrm>
          <a:off x="6774873" y="932912"/>
          <a:ext cx="5285322" cy="4866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4444" y="622591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000000"/>
                </a:solidFill>
              </a:rPr>
              <a:t>Факторы риска и прогнозирование внезапной сердечной смерти (обзор литературы) / Н. Н. Малютина, В. В. Шевчук, О. Ю. </a:t>
            </a:r>
            <a:r>
              <a:rPr lang="ru-RU" sz="700" dirty="0" err="1">
                <a:solidFill>
                  <a:srgbClr val="000000"/>
                </a:solidFill>
              </a:rPr>
              <a:t>Шилкова</a:t>
            </a:r>
            <a:r>
              <a:rPr lang="ru-RU" sz="700" dirty="0">
                <a:solidFill>
                  <a:srgbClr val="000000"/>
                </a:solidFill>
              </a:rPr>
              <a:t> // Анализ риска здоровью - 2023 : Совместно с международной встречей по окружающей среде и здоровью RISE-2023. Десятилетию науки и технологий в России посвящается. Материалы XIII Всероссийской научно-практической конференции с международным участием. В 2-х томах, Пермь, 17–19 мая 2023 года / Под редакцией А.Ю. Поповой, Н.В. Зайцевой. Том 2. – Пермь: Пермский национальный исследовательский политехнический университет, 2023. – С. 297-304.</a:t>
            </a:r>
          </a:p>
        </p:txBody>
      </p:sp>
    </p:spTree>
    <p:extLst>
      <p:ext uri="{BB962C8B-B14F-4D97-AF65-F5344CB8AC3E}">
        <p14:creationId xmlns:p14="http://schemas.microsoft.com/office/powerpoint/2010/main" val="284240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3068" y="349359"/>
            <a:ext cx="10628932" cy="6168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Мультифакторная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модель развития АГ на фоне ЭЯП ГДЗ</a:t>
            </a:r>
            <a:b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7836" y="1121434"/>
            <a:ext cx="6862228" cy="573656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ходе исследования разработана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мультифакторная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модель, включающая в себя   критерии, представленные в уравнении множественной регрессии: 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= –1,523 +0,703·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X1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–0,001·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X2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+0,041·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X3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+0,134·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X4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+0,142·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X5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(округлённое до целого) – прогнозируемое значение развития артериальной гипертонии у пациентов с ЭЯП ГДЗ (0 – нет, 1 – есть),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X1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эндотелин-1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fmol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X2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тромбоциты(10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/л),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X3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лейкоциты (10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/л),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X4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глюкоза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/л),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X5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холестерин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/л).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 имеет выраженную эффективность, обладает удовлетворительными показателями адекватности: чувствительность – 93,3 %, специфичность -100,0 %, показатель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воспроизводимости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-93,3 %, показатель соответствия - 96,6 %.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У пациентов с эрозивно-язвенными поражениями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</a:rPr>
              <a:t>гастродуоденальной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зоны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эндотелина-1 &gt;0,8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fmol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сочетании 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увеличением тромбоцитов &gt;169 10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лейкоцитов &gt;7,8 10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глюкозы &gt;4,7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холестерина &gt;3,8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сопряжено с развитием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артериальной гипертонии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53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2409" y="1941158"/>
            <a:ext cx="4999591" cy="3474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5609" y="5812433"/>
            <a:ext cx="489585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000000"/>
                </a:solidFill>
              </a:rPr>
              <a:t>Клинико-гигиеническое обоснование ассоциации гипертонической болезни и эрозивно-язвенных заболеваний </a:t>
            </a:r>
            <a:r>
              <a:rPr lang="ru-RU" sz="700" dirty="0" err="1">
                <a:solidFill>
                  <a:srgbClr val="000000"/>
                </a:solidFill>
              </a:rPr>
              <a:t>гастродуоденальной</a:t>
            </a:r>
            <a:r>
              <a:rPr lang="ru-RU" sz="700" dirty="0">
                <a:solidFill>
                  <a:srgbClr val="000000"/>
                </a:solidFill>
              </a:rPr>
              <a:t> зоны как </a:t>
            </a:r>
            <a:r>
              <a:rPr lang="ru-RU" sz="700" dirty="0" err="1">
                <a:solidFill>
                  <a:srgbClr val="000000"/>
                </a:solidFill>
              </a:rPr>
              <a:t>производственно</a:t>
            </a:r>
            <a:r>
              <a:rPr lang="ru-RU" sz="700" dirty="0">
                <a:solidFill>
                  <a:srgbClr val="000000"/>
                </a:solidFill>
              </a:rPr>
              <a:t> обусловленной патологии работников локомотивных бригад / Н. Н. Малютина, С. В. Лузина, С. В. Парамонова // Трудовое долголетие: инновационная кристаллизация проблем ранней диагностики, лечения и реабилитации сердечно-сосудистых, респираторных и онкологических заболеваний : Материалы Всероссийской научно-практической конференции с международным участием, Новосибирск, 08–09 июня 2023 года. – Новосибирск: Новосибирский государственный медицинский университет, 2023. – С. 50-54.</a:t>
            </a:r>
          </a:p>
        </p:txBody>
      </p:sp>
    </p:spTree>
    <p:extLst>
      <p:ext uri="{BB962C8B-B14F-4D97-AF65-F5344CB8AC3E}">
        <p14:creationId xmlns:p14="http://schemas.microsoft.com/office/powerpoint/2010/main" val="211554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964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Риски Сердечно сосудистой патологии подземных горнорабочих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124744"/>
            <a:ext cx="11247040" cy="556861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600" u="sng" dirty="0">
                <a:latin typeface="Times New Roman" pitchFamily="18" charset="0"/>
                <a:cs typeface="Times New Roman" pitchFamily="18" charset="0"/>
              </a:rPr>
              <a:t>У всех пациентов помимо эпизодов повышения АД выше 140/80 </a:t>
            </a:r>
            <a:r>
              <a:rPr lang="ru-RU" sz="4600" u="sng" dirty="0" err="1"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4600" u="sng" dirty="0">
                <a:latin typeface="Times New Roman" pitchFamily="18" charset="0"/>
                <a:cs typeface="Times New Roman" pitchFamily="18" charset="0"/>
              </a:rPr>
              <a:t>. имеются факторы риска ССС</a:t>
            </a:r>
          </a:p>
          <a:p>
            <a:pPr algn="just"/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1.Мужской пол </a:t>
            </a:r>
          </a:p>
          <a:p>
            <a:pPr algn="just"/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2.Курение в настоящее время</a:t>
            </a:r>
          </a:p>
          <a:p>
            <a:pPr algn="just"/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3.Дислипидемия  </a:t>
            </a:r>
          </a:p>
          <a:p>
            <a:pPr algn="just"/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4.Семейный анамнез развития сердечно-сосудистых заболеваний в молодом возрасте (&lt; 55 лет для мужчин)</a:t>
            </a:r>
          </a:p>
          <a:p>
            <a:pPr algn="just"/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      При сборе анамнеза и анкетировании отмечены неспецифические жалобы (головные боли, боли в груди, сердцебиение, головокружение, расстройство зрения, потливость).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948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498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Психовегетативное исследование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626" y="986203"/>
            <a:ext cx="6676459" cy="2442797"/>
          </a:xfrm>
        </p:spPr>
        <p:txBody>
          <a:bodyPr>
            <a:noAutofit/>
          </a:bodyPr>
          <a:lstStyle/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Социально-демографические сведения и анамнез</a:t>
            </a: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Методика клинической беседы для выделения личностных особенностях пациентов</a:t>
            </a:r>
          </a:p>
          <a:p>
            <a:pPr algn="just"/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Оценка психовегетативной дисфункции проведена с использованием батареи психофизиологических тестов (компьютерный комплекс «НС-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Психотест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609585" lvl="1"/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000" y="980728"/>
            <a:ext cx="361121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499916"/>
            <a:ext cx="3752691" cy="215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44693" y="3525011"/>
            <a:ext cx="7776864" cy="3631759"/>
          </a:xfrm>
          <a:prstGeom prst="rect">
            <a:avLst/>
          </a:prstGeom>
          <a:noFill/>
        </p:spPr>
        <p:txBody>
          <a:bodyPr wrap="square" lIns="121917" tIns="60958" rIns="121917" bIns="60958" numCol="2" rtlCol="0"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«Определение нервно-психического напряжения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Т.Немчина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», 2011 г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«Интегративный тест тревожности» 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Автоматизированная проба с таблицей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Шульте-Горбова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Опросник «Выраженность симптомов психовегетативного синдрома»</a:t>
            </a:r>
          </a:p>
          <a:p>
            <a:pPr lvl="1" algn="just">
              <a:buFont typeface="Wingdings" pitchFamily="2" charset="2"/>
              <a:buChar char="§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ЭКГ, суточное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мониторирование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артериального давления, УЗИ сердца</a:t>
            </a:r>
          </a:p>
          <a:p>
            <a:pPr lvl="1" algn="just">
              <a:buFont typeface="Wingdings" pitchFamily="2" charset="2"/>
              <a:buChar char="§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Оценивались результаты общего и биохимического анализов крови</a:t>
            </a:r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42062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4602480" cy="79770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группа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&lt;45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0" y="1220755"/>
            <a:ext cx="4254121" cy="220824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Психологическое состояние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снижение функции внимания (67,2±6,7 сек., р=0,001)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уровня нервно-психического напряжения (НПН),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симпатикотония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(40,2±1,5, р=0,033)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больше количество жалоб психовегетативного характера (1,1±0,4, р=0,028)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3224" y="6348127"/>
            <a:ext cx="3456384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Анализ корреляций,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p&lt;0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,05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39103" y="3672409"/>
            <a:ext cx="4254121" cy="2764374"/>
            <a:chOff x="4162191" y="1275606"/>
            <a:chExt cx="4794250" cy="299847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162191" y="1275606"/>
              <a:ext cx="4794250" cy="2998470"/>
              <a:chOff x="3995936" y="1347614"/>
              <a:chExt cx="4794250" cy="2998470"/>
            </a:xfrm>
          </p:grpSpPr>
          <p:pic>
            <p:nvPicPr>
              <p:cNvPr id="4" name="Рисунок 3" descr="C:\Users\Светлана\Desktop\сх 1.png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1347614"/>
                <a:ext cx="4794250" cy="29984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162191" y="2082914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0272" y="170213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89840" y="2846849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89840" y="3651870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95936" y="3280289"/>
                <a:ext cx="36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sp>
          <p:nvSpPr>
            <p:cNvPr id="12" name="Блок-схема: процесс 11"/>
            <p:cNvSpPr/>
            <p:nvPr/>
          </p:nvSpPr>
          <p:spPr>
            <a:xfrm>
              <a:off x="4162191" y="3651870"/>
              <a:ext cx="1201897" cy="622206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162191" y="2499743"/>
              <a:ext cx="1201897" cy="576064"/>
            </a:xfrm>
            <a:prstGeom prst="flowChartProcess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>
              <a:off x="4508466" y="1275606"/>
              <a:ext cx="1359678" cy="584547"/>
            </a:xfrm>
            <a:prstGeom prst="flowChartProcess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>
              <a:off x="7740352" y="1630122"/>
              <a:ext cx="1216089" cy="581588"/>
            </a:xfrm>
            <a:prstGeom prst="flowChartProcess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>
              <a:off x="6075201" y="2123564"/>
              <a:ext cx="873063" cy="448186"/>
            </a:xfrm>
            <a:prstGeom prst="flowChartProcess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процесс 18"/>
            <p:cNvSpPr/>
            <p:nvPr/>
          </p:nvSpPr>
          <p:spPr>
            <a:xfrm>
              <a:off x="6075201" y="3208280"/>
              <a:ext cx="873063" cy="227565"/>
            </a:xfrm>
            <a:prstGeom prst="flowChartProcess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Заголовок 1"/>
          <p:cNvSpPr txBox="1">
            <a:spLocks/>
          </p:cNvSpPr>
          <p:nvPr/>
        </p:nvSpPr>
        <p:spPr>
          <a:xfrm>
            <a:off x="6470745" y="247335"/>
            <a:ext cx="6005468" cy="852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группа (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&gt;45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лет)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408330" y="1001911"/>
            <a:ext cx="5428994" cy="212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Психологическое состояние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снижение функции внимания (70,9±8,4 сек., р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0,001),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уровня НПН (44,0±2,0, р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больше количество жалоб психовегетативного характера (1,7±0,3 р=0,0001)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выше уровень личностной тревожности (5,1±0,5, р=0,047).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757168" y="3469460"/>
            <a:ext cx="4731318" cy="3081616"/>
            <a:chOff x="4139952" y="906632"/>
            <a:chExt cx="4608512" cy="4041793"/>
          </a:xfrm>
        </p:grpSpPr>
        <p:pic>
          <p:nvPicPr>
            <p:cNvPr id="24" name="Рисунок 23" descr="C:\Users\Светлана\Desktop\сх 2 (1)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915566"/>
              <a:ext cx="4608512" cy="40328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4216214" y="1635646"/>
              <a:ext cx="2837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22118" y="3066514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52504" y="3384442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2160" y="3939902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20072" y="1641500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10784" y="1456834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7800" y="2187692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92616" y="2643758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33716" y="2035600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36296" y="2775617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73854" y="2947748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6" name="Блок-схема: процесс 35"/>
            <p:cNvSpPr/>
            <p:nvPr/>
          </p:nvSpPr>
          <p:spPr>
            <a:xfrm>
              <a:off x="7797480" y="3569108"/>
              <a:ext cx="936104" cy="555460"/>
            </a:xfrm>
            <a:prstGeom prst="flowChartProcess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процесс 36"/>
            <p:cNvSpPr/>
            <p:nvPr/>
          </p:nvSpPr>
          <p:spPr>
            <a:xfrm>
              <a:off x="5976156" y="2220266"/>
              <a:ext cx="936104" cy="504056"/>
            </a:xfrm>
            <a:prstGeom prst="flowChartProcess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процесс 37"/>
            <p:cNvSpPr/>
            <p:nvPr/>
          </p:nvSpPr>
          <p:spPr>
            <a:xfrm>
              <a:off x="4141884" y="3569108"/>
              <a:ext cx="936104" cy="555460"/>
            </a:xfrm>
            <a:prstGeom prst="flowChartProcess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Блок-схема: процесс 38"/>
            <p:cNvSpPr/>
            <p:nvPr/>
          </p:nvSpPr>
          <p:spPr>
            <a:xfrm>
              <a:off x="5978720" y="3317080"/>
              <a:ext cx="936104" cy="504056"/>
            </a:xfrm>
            <a:prstGeom prst="flowChartProcess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Блок-схема: процесс 39"/>
            <p:cNvSpPr/>
            <p:nvPr/>
          </p:nvSpPr>
          <p:spPr>
            <a:xfrm>
              <a:off x="4141884" y="906632"/>
              <a:ext cx="936104" cy="559598"/>
            </a:xfrm>
            <a:prstGeom prst="flowChartProcess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процесс 40"/>
            <p:cNvSpPr/>
            <p:nvPr/>
          </p:nvSpPr>
          <p:spPr>
            <a:xfrm>
              <a:off x="7812360" y="2114302"/>
              <a:ext cx="936104" cy="529456"/>
            </a:xfrm>
            <a:prstGeom prst="flowChartProcess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процесс 41"/>
            <p:cNvSpPr/>
            <p:nvPr/>
          </p:nvSpPr>
          <p:spPr>
            <a:xfrm>
              <a:off x="4290504" y="2194290"/>
              <a:ext cx="936104" cy="556008"/>
            </a:xfrm>
            <a:prstGeom prst="flowChartProcess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Блок-схема: процесс 42"/>
            <p:cNvSpPr/>
            <p:nvPr/>
          </p:nvSpPr>
          <p:spPr>
            <a:xfrm>
              <a:off x="5959110" y="4406463"/>
              <a:ext cx="936104" cy="541961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Блок-схема: процесс 43"/>
            <p:cNvSpPr/>
            <p:nvPr/>
          </p:nvSpPr>
          <p:spPr>
            <a:xfrm>
              <a:off x="6012160" y="906632"/>
              <a:ext cx="792088" cy="541961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8522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24704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100" b="1" i="1" dirty="0">
                <a:latin typeface="Times New Roman" pitchFamily="18" charset="0"/>
                <a:cs typeface="Times New Roman" pitchFamily="18" charset="0"/>
              </a:rPr>
              <a:t>Психологически реализуемый адаптационный фенотип»</a:t>
            </a: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2514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Таким образом, у подземных горнорабочих моложе 45 лет имеется особый адаптационный клинико-психовегетативный фенотип, который выделен как </a:t>
            </a: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«психологически реализуемый адаптационный фенотип»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	Он проявляется в виде снижения функции внимания, повышения НПН, увеличения количества жалоб психовегетативного характера при корреляции данных показателей с возрастом и стажем.  </a:t>
            </a:r>
          </a:p>
          <a:p>
            <a:pPr algn="just"/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54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>
            <a:noAutofit/>
          </a:bodyPr>
          <a:lstStyle/>
          <a:p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700" b="1" i="1" dirty="0" err="1">
                <a:latin typeface="Times New Roman" pitchFamily="18" charset="0"/>
                <a:cs typeface="Times New Roman" pitchFamily="18" charset="0"/>
              </a:rPr>
              <a:t>Психосоматически</a:t>
            </a: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 реализуемый адаптационный фенотип».</a:t>
            </a:r>
            <a:br>
              <a:rPr lang="ru-RU" sz="3700" b="1" dirty="0">
                <a:latin typeface="Times New Roman" pitchFamily="18" charset="0"/>
                <a:cs typeface="Times New Roman" pitchFamily="18" charset="0"/>
              </a:rPr>
            </a:br>
            <a:endParaRPr lang="ru-RU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2514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Таким образом, у работников старше 45 лет качественно меняются взаимоотношения показателей психовегетативного состояния с возрастом и стажем на фоне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более выраженных функциональных изменений ССС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лабораторных показателей крови, синдрома артериальной гипертензии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ст.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Это позволяет выделить особый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психосоматически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реализуемый адаптационный фенотип».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03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54" y="54190"/>
            <a:ext cx="10514012" cy="1322388"/>
          </a:xfrm>
        </p:spPr>
        <p:txBody>
          <a:bodyPr/>
          <a:lstStyle/>
          <a:p>
            <a:r>
              <a:rPr lang="ru-RU" b="1" dirty="0" err="1"/>
              <a:t>Мультифакторная</a:t>
            </a:r>
            <a:r>
              <a:rPr lang="ru-RU" b="1" dirty="0"/>
              <a:t>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1" y="1319591"/>
            <a:ext cx="6076115" cy="2020821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 анализ факторов, прогнозирующих риск формирования гипертонической болезни у подземных горнорабочих. В ходе работы разработана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мультифакторная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модель, включающая ряд критериев, входящих в уравнение множественных регрессий:</a:t>
            </a: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2" t="9891" r="25862" b="6039"/>
          <a:stretch>
            <a:fillRect/>
          </a:stretch>
        </p:blipFill>
        <p:spPr bwMode="auto">
          <a:xfrm>
            <a:off x="6220466" y="2763622"/>
            <a:ext cx="6015077" cy="30536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782882" y="1763526"/>
            <a:ext cx="528058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/>
              <a:t>Сравнительная характеристика кривых ROC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3633" y="3305110"/>
            <a:ext cx="6041833" cy="677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Y = –2,324 + 0,019 · Х1 + 0,005 · Х2 + 0,074 · Х3 + 0,002 · Х4 + 0,025 · Х5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804" y="4389108"/>
            <a:ext cx="5952661" cy="25032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где: Y (округлённое до целого) – вероятность гипертонической болезни (0 – нет, 1 – есть), </a:t>
            </a:r>
            <a:endParaRPr lang="en-US" sz="19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Х1 – возраст (годы), </a:t>
            </a:r>
            <a:endParaRPr lang="en-US" sz="19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Х2 – стаж (годы), </a:t>
            </a:r>
            <a:endParaRPr lang="en-US" sz="19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Х3 – жалобы ВСД (количество из 5 по анкете),</a:t>
            </a:r>
          </a:p>
          <a:p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Х4 – мочевая кислота (</a:t>
            </a:r>
            <a:r>
              <a:rPr lang="ru-RU" sz="1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/ куб. </a:t>
            </a:r>
            <a:r>
              <a:rPr lang="ru-RU" sz="19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en-US" sz="19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Х5 – пульсовое АД (мм рт. ст.).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91358" y="5958121"/>
            <a:ext cx="5072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</a:rPr>
              <a:t>Алгоритмы психологического сопровождения подземных горнорабочих для выявления риска развития гипертонической болезни / Н. Н. Малютина, Н. С. </a:t>
            </a:r>
            <a:r>
              <a:rPr lang="ru-RU" sz="1100" dirty="0" err="1">
                <a:solidFill>
                  <a:srgbClr val="000000"/>
                </a:solidFill>
              </a:rPr>
              <a:t>Сединина</a:t>
            </a:r>
            <a:r>
              <a:rPr lang="ru-RU" sz="1100" dirty="0">
                <a:solidFill>
                  <a:srgbClr val="000000"/>
                </a:solidFill>
              </a:rPr>
              <a:t>, С. В. Парамонова // Пермский медицинский журнал. – 2023. – Т. 40, № 1. – С. 117-128.</a:t>
            </a:r>
          </a:p>
        </p:txBody>
      </p:sp>
    </p:spTree>
    <p:extLst>
      <p:ext uri="{BB962C8B-B14F-4D97-AF65-F5344CB8AC3E}">
        <p14:creationId xmlns:p14="http://schemas.microsoft.com/office/powerpoint/2010/main" val="287293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69" y="116632"/>
            <a:ext cx="10717861" cy="9446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47260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Смягчение действия организационных (средовых) факторов риска на уровне всей организации в целом.</a:t>
            </a:r>
          </a:p>
          <a:p>
            <a:pPr marL="0" indent="0" fontAlgn="base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Задачи психологической и организационной помощи: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развитие высокой организационной культуры и здоровой атмосферы в трудовом коллективе организации;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эффективное руководство;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профессиональная и административная поддержка;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четкое определение должностных обязанностей работника и др.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1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62408" y="233865"/>
            <a:ext cx="9649502" cy="616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40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306" y="233865"/>
            <a:ext cx="4887653" cy="571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20717" y="1054744"/>
            <a:ext cx="11666483" cy="4808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повышением интенсивности труда и психоэмоционального напряжения психологическое сопровождение работников опасных производств входит в корпоративные программы сохранения здоровья во многих отраслях производства 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увеличением стажа нарастает нагрузка на адаптационный потенциал</a:t>
            </a:r>
            <a:r>
              <a:rPr lang="en-US" sz="2000" baseline="30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усиливается психологический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работников опасных производств, формируется синдром эмоционального выгорания</a:t>
            </a:r>
            <a:r>
              <a:rPr lang="ru-RU" sz="2000" baseline="30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aseline="30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Психосоматические заболевания трудоспособного возраста составляют до 70%, распространенность артериальной гипертензии (АГ) достигает 60%</a:t>
            </a:r>
            <a:r>
              <a:rPr lang="en-US" sz="2000" baseline="30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Психоэмоциональный стресс расценивается как триггер АГ</a:t>
            </a:r>
            <a:r>
              <a:rPr lang="ru-RU" sz="2000" baseline="30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aseline="30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социальной поддержки, неудовлетворенность работой, депрессия, стресс на работе, тяжелое финансовое положение значимы  в развитии стресс-обусловленных нарушений здоровья, в том числе ССЗ</a:t>
            </a:r>
            <a:r>
              <a:rPr lang="ru-RU" sz="2000" baseline="30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lang="ru-RU" sz="2000" dirty="0">
              <a:solidFill>
                <a:srgbClr val="555353"/>
              </a:solidFill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lang="ru-RU" sz="2000" dirty="0">
              <a:solidFill>
                <a:srgbClr val="55535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306" y="5859701"/>
            <a:ext cx="8073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Малютина Н.Н.,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Сединина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Н.С., 2018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Панков В.А.,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Лахман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О.Л., Кулешова М.В., Рукавишников В.С., 2020 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Känel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R., 2012, Малютина Н.Н., Лузина С.В.. 2019, А.Б. Бакиров,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Л.К.Каримова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Г.Г.Гимранова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соавт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., 2016,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Guido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Grassi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 , 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Venkata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2016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Фатхутдинова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Л.М., Леонтьева Е.А.,  2018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7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681644"/>
            <a:ext cx="11699669" cy="59877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 Восстановления эмоционально-психофизиологических ресурсов конкретной личности, активизации профессиональной мотивации специалиста и включает: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психологическую разгрузку сотрудников;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нивелирование проявления адаптивно-разрушающих деформаций;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повышение компетентности и умений;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развитие навыков релаксации,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самоконтроля;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развитие мотивации личностного роста и творческого потенциала;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планирование личной и профессиональной карьеры и др. </a:t>
            </a:r>
          </a:p>
        </p:txBody>
      </p:sp>
    </p:spTree>
    <p:extLst>
      <p:ext uri="{BB962C8B-B14F-4D97-AF65-F5344CB8AC3E}">
        <p14:creationId xmlns:p14="http://schemas.microsoft.com/office/powerpoint/2010/main" val="4003796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554" y="131817"/>
            <a:ext cx="10514012" cy="1322388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принципы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517232"/>
          </a:xfrm>
        </p:spPr>
        <p:txBody>
          <a:bodyPr>
            <a:noAutofit/>
          </a:bodyPr>
          <a:lstStyle/>
          <a:p>
            <a:pPr lvl="0" fontAlgn="base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«Приспособление себя к работе»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совершенствование способностей приема и переработки субъективной информации, развитие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сочувствия, сопереживания, понимания субъектов профессиональной деятельности;</a:t>
            </a:r>
          </a:p>
          <a:p>
            <a:pPr lvl="0" fontAlgn="base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«Приспособление работы к себе»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адаптационное изменение профессиональных, организационных и других рамок;</a:t>
            </a:r>
          </a:p>
          <a:p>
            <a:pPr lvl="0" fontAlgn="base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«Экономичный расход эмоциональных ресурсов»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уменьшение психоэмоциональных затрат, связанных с межличностными коммуникациями (разделения ответственности, структурирования деятельности, использования защитных психотехник и др.);</a:t>
            </a:r>
          </a:p>
          <a:p>
            <a:pPr lvl="0" fontAlgn="base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«Восстановление»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восполнение психоэмоциональных потерь, применяя способы компенсации затраченных усилий и стимулирующие мероприятия (отслеживание результатов работы, материальное вознаграждение и др.).</a:t>
            </a:r>
          </a:p>
        </p:txBody>
      </p:sp>
    </p:spTree>
    <p:extLst>
      <p:ext uri="{BB962C8B-B14F-4D97-AF65-F5344CB8AC3E}">
        <p14:creationId xmlns:p14="http://schemas.microsoft.com/office/powerpoint/2010/main" val="495718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коррекция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1772817"/>
            <a:ext cx="6350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На основании результатов исследования психовегетативного состояния работников интенсивного труда формируются как индивидуальные, так и групповые программы коррекции психологического состояния.  </a:t>
            </a:r>
          </a:p>
        </p:txBody>
      </p:sp>
      <p:pic>
        <p:nvPicPr>
          <p:cNvPr id="2050" name="Picture 2" descr="Картинки по запросу &quot;психологическая коррекци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98" y="2496025"/>
            <a:ext cx="5287089" cy="33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69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97159"/>
            <a:ext cx="109728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коррекция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5966453" cy="208028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Коррекция поведенческих факторов риска (выработка здорового образа жизни)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92" y="1340768"/>
            <a:ext cx="4992555" cy="259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Картинки по запросу &quot;аутотренин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3680486"/>
            <a:ext cx="5938471" cy="30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6914" y="4149080"/>
            <a:ext cx="48005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2. Общедоступные методики: аутотренинг, медитация, мышечная релаксация, дыхательные тренинги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31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коррекция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Информационные обучающие технологии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4.Групповое психотерапевтическое вмешательство. «Школа управления стрессом» - методика с элементами образовательных технологий, направленная на повышение мотивации к соблюдению принципов здорового образа жизни и поддержания психического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860633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Психологическая коррекция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Современные методики психологической разгрузки и «комнаты отдыха»</a:t>
            </a:r>
          </a:p>
        </p:txBody>
      </p:sp>
      <p:pic>
        <p:nvPicPr>
          <p:cNvPr id="5122" name="Picture 2" descr="Картинки по запросу &quot;комната психологической разгрузки на предприят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077072"/>
            <a:ext cx="6192011" cy="25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комната психологической разгрузки на предприяти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2852936"/>
            <a:ext cx="5090741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95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Название презентации в одну или несколько строк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Дом отдыха локомотивных бригад Пермского региона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СВжД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621" y="53260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Комплексное психофизиологическое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сопровождение работников ОАО «РЖД»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53" y="1420463"/>
            <a:ext cx="3559537" cy="2672732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57970" y="3757340"/>
            <a:ext cx="3378185" cy="2536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50"/>
          <a:stretch/>
        </p:blipFill>
        <p:spPr>
          <a:xfrm flipH="1">
            <a:off x="185621" y="1420463"/>
            <a:ext cx="5914861" cy="2924586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66" y="3711360"/>
            <a:ext cx="3999856" cy="30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83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Название презентации в одну или несколько строк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5" y="268014"/>
            <a:ext cx="11021910" cy="9920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Совершенствование психологического сопровождения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14525" y="1304699"/>
            <a:ext cx="9834652" cy="1396399"/>
          </a:xfrm>
          <a:prstGeom prst="rect">
            <a:avLst/>
          </a:prstGeom>
          <a:ln w="19050">
            <a:solidFill>
              <a:srgbClr val="7CD3D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психовегетативного обследования работников при медицинском освидетельствовании перед приемом на работу, для выявления предрасполагающих к долговременному сохранению профессии личностных и психологических особенностей с учетом психологического портрета для каждой профессиональной группы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6657" y="2954033"/>
            <a:ext cx="10032519" cy="923330"/>
          </a:xfrm>
          <a:prstGeom prst="rect">
            <a:avLst/>
          </a:prstGeom>
          <a:ln w="19050">
            <a:solidFill>
              <a:srgbClr val="7CD3D3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методических рекомендаций для штатных психологов предприятий с целью описания психологического статуса работников с последующим быстрым анализом на ПМО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4758" y="5159357"/>
            <a:ext cx="10784418" cy="923330"/>
          </a:xfrm>
          <a:prstGeom prst="rect">
            <a:avLst/>
          </a:prstGeom>
          <a:ln w="19050">
            <a:solidFill>
              <a:srgbClr val="7CD3D3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Преобразование имеющейся формулы в программный продукт в виде калькулятора для упрощения и ускорения обработки полученных сведений, быстрого получения рекомендации по определению группы риска работника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5537" y="4142737"/>
            <a:ext cx="10526386" cy="646331"/>
          </a:xfrm>
          <a:prstGeom prst="rect">
            <a:avLst/>
          </a:prstGeom>
          <a:ln w="19050">
            <a:solidFill>
              <a:srgbClr val="7CD3D3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психологического портрета в различных группах работников железнодорожного и других видов транспорта </a:t>
            </a:r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1328405" y="1622614"/>
            <a:ext cx="885946" cy="200026"/>
          </a:xfrm>
          <a:prstGeom prst="bentUpArrow">
            <a:avLst>
              <a:gd name="adj1" fmla="val 7143"/>
              <a:gd name="adj2" fmla="val 25000"/>
              <a:gd name="adj3" fmla="val 25000"/>
            </a:avLst>
          </a:prstGeom>
          <a:solidFill>
            <a:srgbClr val="7CD3D3"/>
          </a:solidFill>
          <a:ln>
            <a:solidFill>
              <a:srgbClr val="7C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450781" y="2209183"/>
            <a:ext cx="2155408" cy="257176"/>
          </a:xfrm>
          <a:prstGeom prst="bentUpArrow">
            <a:avLst>
              <a:gd name="adj1" fmla="val 7143"/>
              <a:gd name="adj2" fmla="val 25000"/>
              <a:gd name="adj3" fmla="val 25000"/>
            </a:avLst>
          </a:prstGeom>
          <a:solidFill>
            <a:srgbClr val="7CD3D3"/>
          </a:solidFill>
          <a:ln>
            <a:solidFill>
              <a:srgbClr val="7C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5400000">
            <a:off x="-611241" y="2881308"/>
            <a:ext cx="3432355" cy="189870"/>
          </a:xfrm>
          <a:prstGeom prst="bentUpArrow">
            <a:avLst>
              <a:gd name="adj1" fmla="val 7143"/>
              <a:gd name="adj2" fmla="val 25000"/>
              <a:gd name="adj3" fmla="val 25000"/>
            </a:avLst>
          </a:prstGeom>
          <a:solidFill>
            <a:srgbClr val="7CD3D3"/>
          </a:solidFill>
          <a:ln>
            <a:solidFill>
              <a:srgbClr val="7C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-1564881" y="3552212"/>
            <a:ext cx="4755733" cy="171440"/>
          </a:xfrm>
          <a:prstGeom prst="bentUpArrow">
            <a:avLst>
              <a:gd name="adj1" fmla="val 7143"/>
              <a:gd name="adj2" fmla="val 25000"/>
              <a:gd name="adj3" fmla="val 25000"/>
            </a:avLst>
          </a:prstGeom>
          <a:solidFill>
            <a:srgbClr val="7CD3D3"/>
          </a:solidFill>
          <a:ln>
            <a:solidFill>
              <a:srgbClr val="7C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82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20240" y="1615736"/>
            <a:ext cx="6526530" cy="1524735"/>
          </a:xfrm>
        </p:spPr>
        <p:txBody>
          <a:bodyPr/>
          <a:lstStyle/>
          <a:p>
            <a:r>
              <a:rPr lang="ru-RU" sz="6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77" y="2959044"/>
            <a:ext cx="3403717" cy="33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6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BC458B6-25C5-6756-5500-0DF2BC1CE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D9FBDA1-BC21-1A20-3BC5-2232FE49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/>
              <a:t>Удельный вес работников, занятых на работах с вредными и (или) опасными условиями труда, %, 2022г.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B93086C-B7F0-146A-F790-F4C3CDFBA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031160"/>
              </p:ext>
            </p:extLst>
          </p:nvPr>
        </p:nvGraphicFramePr>
        <p:xfrm>
          <a:off x="209320" y="1255923"/>
          <a:ext cx="7810960" cy="522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8785BA2-451B-50D9-3C1C-855C98DC84B1}"/>
              </a:ext>
            </a:extLst>
          </p:cNvPr>
          <p:cNvSpPr txBox="1"/>
          <p:nvPr/>
        </p:nvSpPr>
        <p:spPr>
          <a:xfrm>
            <a:off x="8020280" y="1729648"/>
            <a:ext cx="3988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Из них под воздействием трудового процесса: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FF0000"/>
                </a:solidFill>
              </a:rPr>
              <a:t>3,7 – напряженность </a:t>
            </a:r>
          </a:p>
          <a:p>
            <a:pPr marL="285750" indent="-285750">
              <a:buFontTx/>
              <a:buChar char="-"/>
            </a:pPr>
            <a:endParaRPr lang="ru-RU" sz="24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FF0000"/>
                </a:solidFill>
              </a:rPr>
              <a:t>20,1 – тяжесть </a:t>
            </a:r>
          </a:p>
        </p:txBody>
      </p:sp>
    </p:spTree>
    <p:extLst>
      <p:ext uri="{BB962C8B-B14F-4D97-AF65-F5344CB8AC3E}">
        <p14:creationId xmlns:p14="http://schemas.microsoft.com/office/powerpoint/2010/main" val="10430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80" y="260648"/>
            <a:ext cx="11809312" cy="1143000"/>
          </a:xfrm>
        </p:spPr>
        <p:txBody>
          <a:bodyPr>
            <a:noAutofit/>
          </a:bodyPr>
          <a:lstStyle/>
          <a:p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Психосоциальные и психологические факторы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518490"/>
            <a:ext cx="5856651" cy="3062639"/>
          </a:xfrm>
        </p:spPr>
        <p:txBody>
          <a:bodyPr>
            <a:no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Нервно-эмоциональное перенапряжение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Внештатные ситуации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Высокая ответственность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Замкнутое пространство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Конфликты между руководителем и работником 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Конфликты между работниками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Неспособность планировать свою работу и определять свой темп работы 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Витальный страх 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Тревога за социальное положение (рабочее место, льготная пенсия и др.)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288021" y="1403648"/>
            <a:ext cx="4032448" cy="3936437"/>
            <a:chOff x="5292080" y="1131590"/>
            <a:chExt cx="3168352" cy="3888432"/>
          </a:xfrm>
        </p:grpSpPr>
        <p:sp>
          <p:nvSpPr>
            <p:cNvPr id="5" name="TextBox 4"/>
            <p:cNvSpPr txBox="1"/>
            <p:nvPr/>
          </p:nvSpPr>
          <p:spPr>
            <a:xfrm>
              <a:off x="6372200" y="1347614"/>
              <a:ext cx="2088232" cy="13225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100" b="1" dirty="0">
                  <a:latin typeface="Times New Roman" pitchFamily="18" charset="0"/>
                  <a:cs typeface="Times New Roman" pitchFamily="18" charset="0"/>
                </a:rPr>
                <a:t>Повторяемость и однотипность воздействия</a:t>
              </a:r>
            </a:p>
            <a:p>
              <a:endParaRPr lang="ru-RU" dirty="0"/>
            </a:p>
          </p:txBody>
        </p:sp>
        <p:sp>
          <p:nvSpPr>
            <p:cNvPr id="6" name="Правая фигурная скобка 5"/>
            <p:cNvSpPr/>
            <p:nvPr/>
          </p:nvSpPr>
          <p:spPr>
            <a:xfrm>
              <a:off x="5292080" y="1131590"/>
              <a:ext cx="792088" cy="3888432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7417484" y="2806926"/>
              <a:ext cx="9900" cy="77293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394338" y="3672960"/>
              <a:ext cx="2066093" cy="729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sz="2100" dirty="0"/>
                <a:t>Психогенное воздействие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79509" y="5795853"/>
            <a:ext cx="9217024" cy="5334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Психоэмоциональное напряжение</a:t>
            </a:r>
          </a:p>
        </p:txBody>
      </p:sp>
      <p:sp>
        <p:nvSpPr>
          <p:cNvPr id="12" name="Стрелка вниз 11"/>
          <p:cNvSpPr/>
          <p:nvPr/>
        </p:nvSpPr>
        <p:spPr>
          <a:xfrm flipV="1">
            <a:off x="1045468" y="5595402"/>
            <a:ext cx="466653" cy="9099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8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64637"/>
            <a:ext cx="10972800" cy="1143000"/>
          </a:xfrm>
        </p:spPr>
        <p:txBody>
          <a:bodyPr>
            <a:normAutofit/>
          </a:bodyPr>
          <a:lstStyle/>
          <a:p>
            <a:r>
              <a:rPr lang="ru-RU" sz="5300" b="1" dirty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316768"/>
            <a:ext cx="3716378" cy="3412887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Отсутствие социальной поддержки, неудовлетворенность работой, депрессия, стресс на работе, тяжелое финансовое положение, значимы 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 развитии стресс-обусловленных нарушений здоровья, в том числе ССЗ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5840" y="1402920"/>
            <a:ext cx="4416491" cy="1436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100" u="sng" dirty="0">
                <a:latin typeface="Times New Roman" pitchFamily="18" charset="0"/>
                <a:cs typeface="Times New Roman" pitchFamily="18" charset="0"/>
              </a:rPr>
              <a:t>American Heart Association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: депрессия и тревога рекомендована для включения в список факторов риска острых нарушений ССС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5840" y="3229061"/>
            <a:ext cx="4416491" cy="1292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Мета-анализ состояния здоровья и психологического состояния работников Китая показал 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ассоциацию депрессии и тревожности с риском развития ССЗ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840" y="4841452"/>
            <a:ext cx="4467445" cy="17563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Депрессия повышает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риск смертности на 77%,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совместно с тревогой, в том числе от заболеваний ССС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457189" indent="-457189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Dijk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MR,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Utens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EM,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Dulfer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K, Al-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Qezweny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MN, van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Geuns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RJ,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Daemen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J, van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Domburg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RT. Depression and anxiety symptoms as predictors of mortality in PCI patients at 10 years of follow-up.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Prev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Cardiol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. 2016 Mar;23(5):552-8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4191" y="1402921"/>
            <a:ext cx="2304256" cy="517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Необходимо комплексное исследование психоэмоциональных и личностных особенностей пациентов с сердечно-сосудистой патологией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Психологическое сопровождение работников опасных производств на сегодняшний день входит в корпоративные программы сохранения здоровья работников многих отраслей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328" y="5216524"/>
            <a:ext cx="4416491" cy="17543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Фатхутдинова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Л.М., Леонтьева Е.А. Мониторинг рабочего стресса как составная часть системы управления охраной труда. Медицина труда и промышленная экология. 2018;(1):28-32.</a:t>
            </a: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Aronsson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G, Theorell T, Grape T,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Hammarström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Hogstedt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Marteinsdottir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I, Skoog I,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Träskman-Bendz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L, Hall C. A systematic review including meta-analysis of work environment and burnout symptoms. BMC Public Health. 2017 Mar 16;17(1):264.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Jood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Karlsson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Medin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Pessah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-Rasmussen H, Wester P, Ekberg K. The psychosocial work environment is associated with risk of stroke at working age.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Scand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J Work Environ Health. 2017 Jul 1;43(4):367-374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A Weinberg, J H Hudson, A Pearson, S B Chowdhury, Organizational uptake of NICE guidance in promoting employees’ psychological health, </a:t>
            </a:r>
            <a:r>
              <a:rPr lang="en-US" sz="800" i="1" dirty="0">
                <a:latin typeface="Times New Roman" pitchFamily="18" charset="0"/>
                <a:cs typeface="Times New Roman" pitchFamily="18" charset="0"/>
              </a:rPr>
              <a:t>Occupational Medicine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, Volume 69, Issue 1, January 2019, Pages 47–53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1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7098" y="244946"/>
            <a:ext cx="9649502" cy="616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" y="1128302"/>
            <a:ext cx="11677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мире от БСК умирает около 18 мл. человек 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Zayeri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2021)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311439"/>
            <a:ext cx="11677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доля смертности от БСК в 2022г. От общей смертности составила 43,8%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сердечно-сосудистой смертности: ИБС – 54%, ИМ – 6%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(Шаповал И.Н. 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2019,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Драпкина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О.М. 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2002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5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Проводимые исследования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2811044"/>
              </p:ext>
            </p:extLst>
          </p:nvPr>
        </p:nvGraphicFramePr>
        <p:xfrm>
          <a:off x="1446415" y="266008"/>
          <a:ext cx="9725891" cy="512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avatars.mds.yandex.net/i?id=d55867974dc752c7ff744826e3ca2a3246e29ed9-8485874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15" y="4738178"/>
            <a:ext cx="2724208" cy="15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nrsgk.ru/wp-content/uploads/2022/05/burilshhi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4719205"/>
            <a:ext cx="2685012" cy="15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38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гемомикродинамики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работников локомотивных бригад</a:t>
            </a:r>
            <a:br>
              <a:rPr lang="ru-RU" dirty="0"/>
            </a:b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199" y="1600200"/>
            <a:ext cx="11225049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Доминирование спастического типа микроциркуляции в группе, существенное преобладание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стазического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варианта, а также снижение компенсаторных возможностей капиллярного русла.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Надёжным предиктором развития АГ у РЛБ является эндотелиальная дисфункция. При стаже более 10 лет она присутствует у 35 % обследованных без признаков АГ и структурно-функциональных нарушений миокарда</a:t>
            </a:r>
          </a:p>
        </p:txBody>
      </p:sp>
    </p:spTree>
    <p:extLst>
      <p:ext uri="{BB962C8B-B14F-4D97-AF65-F5344CB8AC3E}">
        <p14:creationId xmlns:p14="http://schemas.microsoft.com/office/powerpoint/2010/main" val="276119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Нервно-психическое напряжение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1258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199" y="1103586"/>
            <a:ext cx="11571891" cy="545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Осознание огромной ответственности за жизнь пассажиров и материальные ценности, за возможности наезда на людей и проезда запрещающих сигналов, за обеспечение движения в соответствии с графиком. Он должен находиться в постоянной готовности в любой момент отреагировать на внезапно появляющиеся сигналы.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Машинист должен обладать хорошей зрительной памятью на профиль пути, способностью правильно определять «на глаз» расстояния (для расчёта тормозного пути), выработать у себя навык в быстром установлении причин технических неполадок и в скорейшем выборе путей их устранения. Рабочая поза машиниста характеризуется вынужденным положением с ограничением подвижности и необходимостью статического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248527876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ПГМУ">
  <a:themeElements>
    <a:clrScheme name="Пользовательские 2">
      <a:dk1>
        <a:srgbClr val="B62F45"/>
      </a:dk1>
      <a:lt1>
        <a:srgbClr val="FFFFFE"/>
      </a:lt1>
      <a:dk2>
        <a:srgbClr val="FFFFFE"/>
      </a:dk2>
      <a:lt2>
        <a:srgbClr val="FFFFFE"/>
      </a:lt2>
      <a:accent1>
        <a:srgbClr val="B62E45"/>
      </a:accent1>
      <a:accent2>
        <a:srgbClr val="125E67"/>
      </a:accent2>
      <a:accent3>
        <a:srgbClr val="419EA5"/>
      </a:accent3>
      <a:accent4>
        <a:srgbClr val="3FC0AC"/>
      </a:accent4>
      <a:accent5>
        <a:srgbClr val="D3F0EC"/>
      </a:accent5>
      <a:accent6>
        <a:srgbClr val="FFFFFE"/>
      </a:accent6>
      <a:hlink>
        <a:srgbClr val="B62E45"/>
      </a:hlink>
      <a:folHlink>
        <a:srgbClr val="6A9880"/>
      </a:folHlink>
    </a:clrScheme>
    <a:fontScheme name="Другая 2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880023ED-C6D3-2D45-A6AB-D902973E7B84}" vid="{716479E5-5B9F-7F4C-8950-8E21240FE1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C7F809-A434-4A8D-A127-1C50C2DB389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terms/"/>
    <ds:schemaRef ds:uri="230e9df3-be65-4c73-a93b-d1236ebd677e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C6F004-8F9D-4F40-8394-6C4C67F70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ПГМУ</Template>
  <TotalTime>346</TotalTime>
  <Words>2650</Words>
  <Application>Microsoft Office PowerPoint</Application>
  <PresentationFormat>Широкоэкранный</PresentationFormat>
  <Paragraphs>233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Montserrat</vt:lpstr>
      <vt:lpstr>Open Sans</vt:lpstr>
      <vt:lpstr>Times New Roman</vt:lpstr>
      <vt:lpstr>Wingdings</vt:lpstr>
      <vt:lpstr>Шаблон презентации ПГМУ</vt:lpstr>
      <vt:lpstr>Клинико-диагностические и социально- психологические аспекты производственно-обусловленных заболеваний как вектор профилактической медицины</vt:lpstr>
      <vt:lpstr>Актуальность </vt:lpstr>
      <vt:lpstr>Удельный вес работников, занятых на работах с вредными и (или) опасными условиями труда, %, 2022г.</vt:lpstr>
      <vt:lpstr>Психосоциальные и психологические факторы</vt:lpstr>
      <vt:lpstr>Актуальность проблемы</vt:lpstr>
      <vt:lpstr>актуальность</vt:lpstr>
      <vt:lpstr>Проводимые исследования</vt:lpstr>
      <vt:lpstr>Особенности гемомикродинамики работников локомотивных бригад </vt:lpstr>
      <vt:lpstr>Нервно-психическое напряжение </vt:lpstr>
      <vt:lpstr>Результаты психологических тестов у работников ОАО «РЖД»</vt:lpstr>
      <vt:lpstr>Риск внезапной смерти</vt:lpstr>
      <vt:lpstr>Мультифакторная модель развития АГ на фоне ЭЯП ГДЗ </vt:lpstr>
      <vt:lpstr>Риски Сердечно сосудистой патологии подземных горнорабочих </vt:lpstr>
      <vt:lpstr>Психовегетативное исследование </vt:lpstr>
      <vt:lpstr>I группа (&lt;45 лет)</vt:lpstr>
      <vt:lpstr>«Психологически реализуемый адаптационный фенотип»</vt:lpstr>
      <vt:lpstr>«Психосоматически реализуемый адаптационный фенотип». </vt:lpstr>
      <vt:lpstr>Мультифакторная модель</vt:lpstr>
      <vt:lpstr>Психологическая профилактика</vt:lpstr>
      <vt:lpstr>Презентация PowerPoint</vt:lpstr>
      <vt:lpstr>Основные принципы</vt:lpstr>
      <vt:lpstr>Психологическая коррекция </vt:lpstr>
      <vt:lpstr>Психологическая коррекция </vt:lpstr>
      <vt:lpstr>Психологическая коррекция </vt:lpstr>
      <vt:lpstr>Психологическая коррекция </vt:lpstr>
      <vt:lpstr>Дом отдыха локомотивных бригад Пермского региона СВжД </vt:lpstr>
      <vt:lpstr>Совершенствование психологического сопровождения  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Наталья</cp:lastModifiedBy>
  <cp:revision>86</cp:revision>
  <dcterms:created xsi:type="dcterms:W3CDTF">2023-09-13T10:34:51Z</dcterms:created>
  <dcterms:modified xsi:type="dcterms:W3CDTF">2024-05-16T13:33:00Z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