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6"/>
  </p:notesMasterIdLst>
  <p:sldIdLst>
    <p:sldId id="256" r:id="rId2"/>
    <p:sldId id="325" r:id="rId3"/>
    <p:sldId id="326" r:id="rId4"/>
    <p:sldId id="327" r:id="rId5"/>
    <p:sldId id="318" r:id="rId6"/>
    <p:sldId id="319" r:id="rId7"/>
    <p:sldId id="330" r:id="rId8"/>
    <p:sldId id="320" r:id="rId9"/>
    <p:sldId id="321" r:id="rId10"/>
    <p:sldId id="322" r:id="rId11"/>
    <p:sldId id="323" r:id="rId12"/>
    <p:sldId id="324" r:id="rId13"/>
    <p:sldId id="328" r:id="rId14"/>
    <p:sldId id="329" r:id="rId15"/>
    <p:sldId id="332" r:id="rId16"/>
    <p:sldId id="291" r:id="rId17"/>
    <p:sldId id="292" r:id="rId18"/>
    <p:sldId id="263" r:id="rId19"/>
    <p:sldId id="294" r:id="rId20"/>
    <p:sldId id="311" r:id="rId21"/>
    <p:sldId id="307" r:id="rId22"/>
    <p:sldId id="309" r:id="rId23"/>
    <p:sldId id="310" r:id="rId24"/>
    <p:sldId id="280" r:id="rId25"/>
    <p:sldId id="293" r:id="rId26"/>
    <p:sldId id="299" r:id="rId27"/>
    <p:sldId id="300" r:id="rId28"/>
    <p:sldId id="301" r:id="rId29"/>
    <p:sldId id="302" r:id="rId30"/>
    <p:sldId id="296" r:id="rId31"/>
    <p:sldId id="297" r:id="rId32"/>
    <p:sldId id="298" r:id="rId33"/>
    <p:sldId id="333" r:id="rId34"/>
    <p:sldId id="312" r:id="rId35"/>
  </p:sldIdLst>
  <p:sldSz cx="12192000" cy="6858000"/>
  <p:notesSz cx="6797675" cy="99282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BE912C-049E-41FD-B724-2559EF4450A2}">
          <p14:sldIdLst>
            <p14:sldId id="256"/>
            <p14:sldId id="325"/>
            <p14:sldId id="326"/>
            <p14:sldId id="327"/>
            <p14:sldId id="318"/>
            <p14:sldId id="319"/>
            <p14:sldId id="330"/>
            <p14:sldId id="320"/>
            <p14:sldId id="321"/>
            <p14:sldId id="322"/>
            <p14:sldId id="323"/>
            <p14:sldId id="324"/>
            <p14:sldId id="328"/>
            <p14:sldId id="329"/>
            <p14:sldId id="332"/>
            <p14:sldId id="291"/>
            <p14:sldId id="292"/>
          </p14:sldIdLst>
        </p14:section>
        <p14:section name="Медик-2" id="{64CA949A-A1CC-4361-9D58-BA8697DCD7D2}">
          <p14:sldIdLst>
            <p14:sldId id="263"/>
            <p14:sldId id="294"/>
            <p14:sldId id="311"/>
            <p14:sldId id="307"/>
            <p14:sldId id="309"/>
            <p14:sldId id="310"/>
          </p14:sldIdLst>
        </p14:section>
        <p14:section name="Медик-3" id="{ABE7DC74-816F-4820-8A36-8E35AF6309CF}">
          <p14:sldIdLst>
            <p14:sldId id="280"/>
            <p14:sldId id="293"/>
            <p14:sldId id="299"/>
            <p14:sldId id="300"/>
            <p14:sldId id="301"/>
            <p14:sldId id="302"/>
          </p14:sldIdLst>
        </p14:section>
        <p14:section name="Электронная очердь" id="{75D1F1BD-F9D5-448B-82DE-15514527C6E2}">
          <p14:sldIdLst>
            <p14:sldId id="296"/>
            <p14:sldId id="297"/>
            <p14:sldId id="298"/>
            <p14:sldId id="333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2F"/>
    <a:srgbClr val="E69800"/>
    <a:srgbClr val="A9CFE2"/>
    <a:srgbClr val="6897B1"/>
    <a:srgbClr val="A8CFE2"/>
    <a:srgbClr val="A8D0E2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C03DE-8796-4F80-A048-B9250BD9582A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</dgm:pt>
    <dgm:pt modelId="{041B12C8-A994-4979-A977-0045397C7066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предварительных и периодических  медицинских осмотров </a:t>
          </a:r>
          <a:r>
            <a: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(приказ МЗ РФ №29н)</a:t>
          </a:r>
        </a:p>
        <a:p>
          <a:pPr algn="l">
            <a:spcAft>
              <a:spcPts val="0"/>
            </a:spcAft>
          </a:pP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ct val="3500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Профилактический медицинский осмотр  и диспансеризация определенных групп взрослого населения 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(приказы МЗ РФ №№ 404н, 515н)</a:t>
          </a:r>
        </a:p>
        <a:p>
          <a:pPr algn="l">
            <a:spcAft>
              <a:spcPct val="3500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обследование в центрах здоровья 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(приказ МЗ РФ № 597)</a:t>
          </a:r>
        </a:p>
        <a:p>
          <a:pPr algn="ctr">
            <a:spcAft>
              <a:spcPct val="35000"/>
            </a:spcAft>
          </a:pPr>
          <a:endParaRPr lang="ru-RU" sz="1100" dirty="0"/>
        </a:p>
        <a:p>
          <a:pPr algn="ctr">
            <a:spcAft>
              <a:spcPct val="35000"/>
            </a:spcAft>
          </a:pPr>
          <a:endParaRPr lang="ru-RU" sz="1100" dirty="0"/>
        </a:p>
      </dgm:t>
    </dgm:pt>
    <dgm:pt modelId="{23583DC9-3F8C-4EAB-BB31-07722F620981}" type="parTrans" cxnId="{15FFE7FA-EB03-4FA1-B981-26E8F3B6327B}">
      <dgm:prSet/>
      <dgm:spPr/>
      <dgm:t>
        <a:bodyPr/>
        <a:lstStyle/>
        <a:p>
          <a:endParaRPr lang="ru-RU"/>
        </a:p>
      </dgm:t>
    </dgm:pt>
    <dgm:pt modelId="{F3A75E0E-2411-46E5-98F7-08864693CFFC}" type="sibTrans" cxnId="{15FFE7FA-EB03-4FA1-B981-26E8F3B6327B}">
      <dgm:prSet/>
      <dgm:spPr/>
      <dgm:t>
        <a:bodyPr/>
        <a:lstStyle/>
        <a:p>
          <a:endParaRPr lang="ru-RU"/>
        </a:p>
      </dgm:t>
    </dgm:pt>
    <dgm:pt modelId="{20F30CCE-E93A-4F0C-9C55-F3E0AC96A339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заболеваний 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факторов риска заболеваний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профессиональных заболеваний</a:t>
          </a: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дальнейшей тактики ведения (направление на амбулаторное  или стационарное лечение, ВМП, оформление паспорта здоровья)</a:t>
          </a:r>
        </a:p>
        <a:p>
          <a:pPr algn="ctr">
            <a:spcAft>
              <a:spcPct val="35000"/>
            </a:spcAft>
          </a:pPr>
          <a:endParaRPr lang="ru-RU" sz="1300" dirty="0"/>
        </a:p>
      </dgm:t>
    </dgm:pt>
    <dgm:pt modelId="{91FE0CF7-5A85-41C9-9D74-8F8DCE5D4E81}" type="parTrans" cxnId="{CAD25718-EB62-45BD-A53E-2A9E63349E21}">
      <dgm:prSet/>
      <dgm:spPr/>
      <dgm:t>
        <a:bodyPr/>
        <a:lstStyle/>
        <a:p>
          <a:endParaRPr lang="ru-RU"/>
        </a:p>
      </dgm:t>
    </dgm:pt>
    <dgm:pt modelId="{E21AE2F1-F649-447F-A8BA-A0EE8DD99A14}" type="sibTrans" cxnId="{CAD25718-EB62-45BD-A53E-2A9E63349E21}">
      <dgm:prSet/>
      <dgm:spPr/>
      <dgm:t>
        <a:bodyPr/>
        <a:lstStyle/>
        <a:p>
          <a:endParaRPr lang="ru-RU"/>
        </a:p>
      </dgm:t>
    </dgm:pt>
    <dgm:pt modelId="{68CE66E4-D6C1-480E-8660-2A4BD10B3EB7}">
      <dgm:prSet phldrT="[Текст]"/>
      <dgm:spPr>
        <a:solidFill>
          <a:schemeClr val="bg1">
            <a:lumMod val="8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Диспансерное        наблюдение</a:t>
          </a:r>
        </a:p>
        <a:p>
          <a:pPr algn="l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медицинской организации, центре здоровья, в центре профпатологии), </a:t>
          </a:r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оздоровление, реабилитация</a:t>
          </a:r>
        </a:p>
      </dgm:t>
    </dgm:pt>
    <dgm:pt modelId="{6B6DE962-B276-47EF-BCFF-CDB411F336A6}" type="parTrans" cxnId="{546E1CB3-625C-432A-99BF-D8E6F35AF666}">
      <dgm:prSet/>
      <dgm:spPr/>
      <dgm:t>
        <a:bodyPr/>
        <a:lstStyle/>
        <a:p>
          <a:endParaRPr lang="ru-RU"/>
        </a:p>
      </dgm:t>
    </dgm:pt>
    <dgm:pt modelId="{0A063574-80F8-4E32-A608-5653B8D7AFBF}" type="sibTrans" cxnId="{546E1CB3-625C-432A-99BF-D8E6F35AF666}">
      <dgm:prSet/>
      <dgm:spPr/>
      <dgm:t>
        <a:bodyPr/>
        <a:lstStyle/>
        <a:p>
          <a:endParaRPr lang="ru-RU"/>
        </a:p>
      </dgm:t>
    </dgm:pt>
    <dgm:pt modelId="{35428F6F-88CC-4A8E-851B-D8BDD3FF92E2}" type="pres">
      <dgm:prSet presAssocID="{618C03DE-8796-4F80-A048-B9250BD9582A}" presName="CompostProcess" presStyleCnt="0">
        <dgm:presLayoutVars>
          <dgm:dir/>
          <dgm:resizeHandles val="exact"/>
        </dgm:presLayoutVars>
      </dgm:prSet>
      <dgm:spPr/>
    </dgm:pt>
    <dgm:pt modelId="{505F8653-53E9-4AE5-AC36-EAAFF466EAC2}" type="pres">
      <dgm:prSet presAssocID="{618C03DE-8796-4F80-A048-B9250BD9582A}" presName="arrow" presStyleLbl="bgShp" presStyleIdx="0" presStyleCnt="1" custLinFactNeighborX="23267" custLinFactNeighborY="1843"/>
      <dgm:spPr/>
    </dgm:pt>
    <dgm:pt modelId="{1E944381-D705-4996-AA33-7DA5AE5F7E29}" type="pres">
      <dgm:prSet presAssocID="{618C03DE-8796-4F80-A048-B9250BD9582A}" presName="linearProcess" presStyleCnt="0"/>
      <dgm:spPr/>
    </dgm:pt>
    <dgm:pt modelId="{4171DEB0-DDC0-493A-A613-94C68C53C126}" type="pres">
      <dgm:prSet presAssocID="{041B12C8-A994-4979-A977-0045397C7066}" presName="textNode" presStyleLbl="node1" presStyleIdx="0" presStyleCnt="3" custScaleX="112292" custScaleY="210067">
        <dgm:presLayoutVars>
          <dgm:bulletEnabled val="1"/>
        </dgm:presLayoutVars>
      </dgm:prSet>
      <dgm:spPr/>
    </dgm:pt>
    <dgm:pt modelId="{DC43B84E-068F-40F9-8723-2F4015A62345}" type="pres">
      <dgm:prSet presAssocID="{F3A75E0E-2411-46E5-98F7-08864693CFFC}" presName="sibTrans" presStyleCnt="0"/>
      <dgm:spPr/>
    </dgm:pt>
    <dgm:pt modelId="{1A30757E-EC9F-4F9E-A449-18BD98EA1E69}" type="pres">
      <dgm:prSet presAssocID="{20F30CCE-E93A-4F0C-9C55-F3E0AC96A339}" presName="textNode" presStyleLbl="node1" presStyleIdx="1" presStyleCnt="3" custScaleX="122372" custScaleY="219900" custLinFactNeighborX="26222" custLinFactNeighborY="0">
        <dgm:presLayoutVars>
          <dgm:bulletEnabled val="1"/>
        </dgm:presLayoutVars>
      </dgm:prSet>
      <dgm:spPr/>
    </dgm:pt>
    <dgm:pt modelId="{C7785A66-3AC7-4776-93D4-6D7CBC70D3F6}" type="pres">
      <dgm:prSet presAssocID="{E21AE2F1-F649-447F-A8BA-A0EE8DD99A14}" presName="sibTrans" presStyleCnt="0"/>
      <dgm:spPr/>
    </dgm:pt>
    <dgm:pt modelId="{A68B7D28-E686-4F03-BCEB-90FDC2A7C6D4}" type="pres">
      <dgm:prSet presAssocID="{68CE66E4-D6C1-480E-8660-2A4BD10B3EB7}" presName="textNode" presStyleLbl="node1" presStyleIdx="2" presStyleCnt="3" custScaleX="102096" custScaleY="219900" custLinFactNeighborX="53843" custLinFactNeighborY="0">
        <dgm:presLayoutVars>
          <dgm:bulletEnabled val="1"/>
        </dgm:presLayoutVars>
      </dgm:prSet>
      <dgm:spPr/>
    </dgm:pt>
  </dgm:ptLst>
  <dgm:cxnLst>
    <dgm:cxn modelId="{CAD25718-EB62-45BD-A53E-2A9E63349E21}" srcId="{618C03DE-8796-4F80-A048-B9250BD9582A}" destId="{20F30CCE-E93A-4F0C-9C55-F3E0AC96A339}" srcOrd="1" destOrd="0" parTransId="{91FE0CF7-5A85-41C9-9D74-8F8DCE5D4E81}" sibTransId="{E21AE2F1-F649-447F-A8BA-A0EE8DD99A14}"/>
    <dgm:cxn modelId="{B7313E19-2DB2-4CF5-B5D9-69818FB95EDC}" type="presOf" srcId="{68CE66E4-D6C1-480E-8660-2A4BD10B3EB7}" destId="{A68B7D28-E686-4F03-BCEB-90FDC2A7C6D4}" srcOrd="0" destOrd="0" presId="urn:microsoft.com/office/officeart/2005/8/layout/hProcess9"/>
    <dgm:cxn modelId="{39B0F683-FFA2-4D12-9AD6-87FCF7F9C8B9}" type="presOf" srcId="{618C03DE-8796-4F80-A048-B9250BD9582A}" destId="{35428F6F-88CC-4A8E-851B-D8BDD3FF92E2}" srcOrd="0" destOrd="0" presId="urn:microsoft.com/office/officeart/2005/8/layout/hProcess9"/>
    <dgm:cxn modelId="{546E1CB3-625C-432A-99BF-D8E6F35AF666}" srcId="{618C03DE-8796-4F80-A048-B9250BD9582A}" destId="{68CE66E4-D6C1-480E-8660-2A4BD10B3EB7}" srcOrd="2" destOrd="0" parTransId="{6B6DE962-B276-47EF-BCFF-CDB411F336A6}" sibTransId="{0A063574-80F8-4E32-A608-5653B8D7AFBF}"/>
    <dgm:cxn modelId="{9B1040D6-7AE9-4A85-B651-59C5E56F2349}" type="presOf" srcId="{20F30CCE-E93A-4F0C-9C55-F3E0AC96A339}" destId="{1A30757E-EC9F-4F9E-A449-18BD98EA1E69}" srcOrd="0" destOrd="0" presId="urn:microsoft.com/office/officeart/2005/8/layout/hProcess9"/>
    <dgm:cxn modelId="{A1A25ADF-3FEE-4C84-8FD5-8B42B5272461}" type="presOf" srcId="{041B12C8-A994-4979-A977-0045397C7066}" destId="{4171DEB0-DDC0-493A-A613-94C68C53C126}" srcOrd="0" destOrd="0" presId="urn:microsoft.com/office/officeart/2005/8/layout/hProcess9"/>
    <dgm:cxn modelId="{15FFE7FA-EB03-4FA1-B981-26E8F3B6327B}" srcId="{618C03DE-8796-4F80-A048-B9250BD9582A}" destId="{041B12C8-A994-4979-A977-0045397C7066}" srcOrd="0" destOrd="0" parTransId="{23583DC9-3F8C-4EAB-BB31-07722F620981}" sibTransId="{F3A75E0E-2411-46E5-98F7-08864693CFFC}"/>
    <dgm:cxn modelId="{D0B2BB9B-CF9F-4AD8-AD1C-625660776DCA}" type="presParOf" srcId="{35428F6F-88CC-4A8E-851B-D8BDD3FF92E2}" destId="{505F8653-53E9-4AE5-AC36-EAAFF466EAC2}" srcOrd="0" destOrd="0" presId="urn:microsoft.com/office/officeart/2005/8/layout/hProcess9"/>
    <dgm:cxn modelId="{3A922340-48EA-417C-9138-E473C25C9A08}" type="presParOf" srcId="{35428F6F-88CC-4A8E-851B-D8BDD3FF92E2}" destId="{1E944381-D705-4996-AA33-7DA5AE5F7E29}" srcOrd="1" destOrd="0" presId="urn:microsoft.com/office/officeart/2005/8/layout/hProcess9"/>
    <dgm:cxn modelId="{9D3755AC-5EA4-4DB6-B59A-4BEA5A01CA9D}" type="presParOf" srcId="{1E944381-D705-4996-AA33-7DA5AE5F7E29}" destId="{4171DEB0-DDC0-493A-A613-94C68C53C126}" srcOrd="0" destOrd="0" presId="urn:microsoft.com/office/officeart/2005/8/layout/hProcess9"/>
    <dgm:cxn modelId="{506ECDE8-DB2E-4B56-97EF-086493477C2E}" type="presParOf" srcId="{1E944381-D705-4996-AA33-7DA5AE5F7E29}" destId="{DC43B84E-068F-40F9-8723-2F4015A62345}" srcOrd="1" destOrd="0" presId="urn:microsoft.com/office/officeart/2005/8/layout/hProcess9"/>
    <dgm:cxn modelId="{001B05C2-BB19-4DE9-A84C-4F18BBDDE0F4}" type="presParOf" srcId="{1E944381-D705-4996-AA33-7DA5AE5F7E29}" destId="{1A30757E-EC9F-4F9E-A449-18BD98EA1E69}" srcOrd="2" destOrd="0" presId="urn:microsoft.com/office/officeart/2005/8/layout/hProcess9"/>
    <dgm:cxn modelId="{CFC3DBB7-365F-4A19-B860-F0D679239C0C}" type="presParOf" srcId="{1E944381-D705-4996-AA33-7DA5AE5F7E29}" destId="{C7785A66-3AC7-4776-93D4-6D7CBC70D3F6}" srcOrd="3" destOrd="0" presId="urn:microsoft.com/office/officeart/2005/8/layout/hProcess9"/>
    <dgm:cxn modelId="{4F3A0367-483D-407B-89BE-81C2960FD1A4}" type="presParOf" srcId="{1E944381-D705-4996-AA33-7DA5AE5F7E29}" destId="{A68B7D28-E686-4F03-BCEB-90FDC2A7C6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F8653-53E9-4AE5-AC36-EAAFF466EAC2}">
      <dsp:nvSpPr>
        <dsp:cNvPr id="0" name=""/>
        <dsp:cNvSpPr/>
      </dsp:nvSpPr>
      <dsp:spPr>
        <a:xfrm>
          <a:off x="1739472" y="0"/>
          <a:ext cx="9857012" cy="375780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1DEB0-DDC0-493A-A613-94C68C53C126}">
      <dsp:nvSpPr>
        <dsp:cNvPr id="0" name=""/>
        <dsp:cNvSpPr/>
      </dsp:nvSpPr>
      <dsp:spPr>
        <a:xfrm>
          <a:off x="5990" y="300121"/>
          <a:ext cx="3751433" cy="3157564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предварительных и периодических  медицинских осмотров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(приказ МЗ РФ №29н)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Профилактический медицинский осмотр  и диспансеризация определенных групп взрослого населения 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(приказы МЗ РФ №№ 404н, 515н)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обследование в центрах здоровья 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(приказ МЗ РФ № 597)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160130" y="454261"/>
        <a:ext cx="3443153" cy="2849284"/>
      </dsp:txXfrm>
    </dsp:sp>
    <dsp:sp modelId="{1A30757E-EC9F-4F9E-A449-18BD98EA1E69}">
      <dsp:nvSpPr>
        <dsp:cNvPr id="0" name=""/>
        <dsp:cNvSpPr/>
      </dsp:nvSpPr>
      <dsp:spPr>
        <a:xfrm>
          <a:off x="3968264" y="226219"/>
          <a:ext cx="4088184" cy="3305367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заболеваний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факторов риска заболеваний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профессиональных заболеваний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дальнейшей тактики ведения (направление на амбулаторное  или стационарное лечение, ВМП, оформление паспорта здоровья)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4129619" y="387574"/>
        <a:ext cx="3765474" cy="2982657"/>
      </dsp:txXfrm>
    </dsp:sp>
    <dsp:sp modelId="{A68B7D28-E686-4F03-BCEB-90FDC2A7C6D4}">
      <dsp:nvSpPr>
        <dsp:cNvPr id="0" name=""/>
        <dsp:cNvSpPr/>
      </dsp:nvSpPr>
      <dsp:spPr>
        <a:xfrm>
          <a:off x="8185677" y="226219"/>
          <a:ext cx="3410807" cy="3305367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Диспансерное        наблюдение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медицинской организации, центре здоровья, в центре профпатологии), </a:t>
          </a: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оздоровление, реабилитация</a:t>
          </a:r>
        </a:p>
      </dsp:txBody>
      <dsp:txXfrm>
        <a:off x="8347032" y="387574"/>
        <a:ext cx="3088097" cy="2982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9D4E-E991-43FA-B62B-DE91FCCF9DB6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F5761-94C2-43AC-B410-B249216C3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2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6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4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1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0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01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1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7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7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9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4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7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1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6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прошедший 23 год наш отдел проделал колоссальную работу в плане, усовершенствования информационной инфраструктуры нашего института, разработки и доработки программных средств,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 первичных данных для их последующего анализа, патентно-регистрационной деятельности, </a:t>
            </a:r>
            <a:r>
              <a:rPr lang="ru-RU" dirty="0"/>
              <a:t>а так же в технической поддержки пользователей.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F5761-94C2-43AC-B410-B249216C373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D25A9A-4588-F950-15AF-937F795AC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28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51"/>
            <a:ext cx="9144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F1D-A0BB-4F6E-A915-47167D78AED2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2D14-9150-480A-B0CF-11F9D4599608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28D2-C158-4F04-A87F-A723D39CD528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5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C7D-B376-4B08-B4F9-B1CC93FB1C78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9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7C1A-30D9-400C-BE67-C686DE21592F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4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37F2-3CF4-499D-933A-9C32FEBB25CF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D9F8-FAC4-4123-8E8A-DA931C415E2E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4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2421-3295-4F50-9811-A6E17BBBB48F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2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B5E-D955-474A-8193-9CEB918F540D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4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FBD2-09A2-4DBB-B8A8-1A5BDD6B3C27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3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963E-78B5-40D6-B8B1-84410E91E6CC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3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F4D78A-B50F-94B9-8230-DEB2A9DF2F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4592"/>
            <a:ext cx="105156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866C-2388-4432-A62D-9215BBCCBDA5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74A6-4B06-4476-99DC-0D79D990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regis.ozdorovlenie-nii.ru:8080/index.php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4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E%D0%B2%D0%BE%D1%81%D0%B8%D0%B1%D0%B8%D1%80%D1%81%D0%B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0AAAE-7599-41B2-80AC-48B49C549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659" y="2470720"/>
            <a:ext cx="10599479" cy="1244030"/>
          </a:xfrm>
        </p:spPr>
        <p:txBody>
          <a:bodyPr>
            <a:noAutofit/>
          </a:bodyPr>
          <a:lstStyle/>
          <a:p>
            <a:br>
              <a:rPr lang="ru-RU" sz="4000" dirty="0">
                <a:solidFill>
                  <a:srgbClr val="002060"/>
                </a:solidFill>
                <a:latin typeface="Comfortaa" pitchFamily="2" charset="0"/>
              </a:rPr>
            </a:br>
            <a:br>
              <a:rPr lang="ru-RU" sz="4000" dirty="0">
                <a:solidFill>
                  <a:srgbClr val="002060"/>
                </a:solidFill>
                <a:latin typeface="Comfortaa" pitchFamily="2" charset="0"/>
              </a:rPr>
            </a:br>
            <a:br>
              <a:rPr lang="ru-RU" sz="4000" dirty="0">
                <a:solidFill>
                  <a:srgbClr val="002060"/>
                </a:solidFill>
                <a:latin typeface="Comfortaa" pitchFamily="2" charset="0"/>
              </a:rPr>
            </a:br>
            <a:br>
              <a:rPr lang="ru-RU" sz="4000" dirty="0">
                <a:solidFill>
                  <a:srgbClr val="002060"/>
                </a:solidFill>
                <a:latin typeface="Comfortaa" pitchFamily="2" charset="0"/>
              </a:rPr>
            </a:br>
            <a:r>
              <a:rPr lang="ru-RU" sz="4000" dirty="0">
                <a:solidFill>
                  <a:srgbClr val="002060"/>
                </a:solidFill>
                <a:latin typeface="Comfortaa" pitchFamily="2" charset="0"/>
              </a:rPr>
              <a:t> Использование цифровых технологий - важный вектор развития </a:t>
            </a:r>
            <a:r>
              <a:rPr lang="ru-RU" sz="4000" dirty="0" err="1">
                <a:solidFill>
                  <a:srgbClr val="002060"/>
                </a:solidFill>
                <a:latin typeface="Comfortaa" pitchFamily="2" charset="0"/>
              </a:rPr>
              <a:t>профпатологии</a:t>
            </a:r>
            <a:r>
              <a:rPr lang="ru-RU" sz="4000" dirty="0">
                <a:solidFill>
                  <a:srgbClr val="002060"/>
                </a:solidFill>
                <a:latin typeface="Comfortaa" pitchFamily="2" charset="0"/>
              </a:rPr>
              <a:t> </a:t>
            </a:r>
            <a:br>
              <a:rPr lang="ru-RU" sz="4000" dirty="0">
                <a:solidFill>
                  <a:srgbClr val="002060"/>
                </a:solidFill>
                <a:latin typeface="Comfortaa" pitchFamily="2" charset="0"/>
              </a:rPr>
            </a:br>
            <a:r>
              <a:rPr lang="ru-RU" sz="4000" dirty="0">
                <a:solidFill>
                  <a:srgbClr val="002060"/>
                </a:solidFill>
                <a:latin typeface="Comfortaa" pitchFamily="2" charset="0"/>
              </a:rPr>
              <a:t>и медицины труда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B64F7-469A-4404-B2BC-124E078CD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849" y="4200525"/>
            <a:ext cx="6043613" cy="751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u="sng" dirty="0" err="1">
                <a:solidFill>
                  <a:srgbClr val="002060"/>
                </a:solidFill>
                <a:latin typeface="Comfortaa" pitchFamily="2" charset="0"/>
              </a:rPr>
              <a:t>Потеряева</a:t>
            </a:r>
            <a:r>
              <a:rPr lang="ru-RU" sz="1600" u="sng" dirty="0">
                <a:solidFill>
                  <a:srgbClr val="002060"/>
                </a:solidFill>
                <a:latin typeface="Comfortaa" pitchFamily="2" charset="0"/>
              </a:rPr>
              <a:t> Елена Леонидовна</a:t>
            </a:r>
            <a:r>
              <a:rPr lang="ru-RU" sz="1600" dirty="0">
                <a:solidFill>
                  <a:srgbClr val="002060"/>
                </a:solidFill>
                <a:latin typeface="Comfortaa" pitchFamily="2" charset="0"/>
              </a:rPr>
              <a:t>, д.м.н.., профессор, главный </a:t>
            </a:r>
            <a:r>
              <a:rPr lang="ru-RU" sz="1600" dirty="0" err="1">
                <a:solidFill>
                  <a:srgbClr val="002060"/>
                </a:solidFill>
                <a:latin typeface="Comfortaa" pitchFamily="2" charset="0"/>
              </a:rPr>
              <a:t>специалист-профпатолог</a:t>
            </a:r>
            <a:r>
              <a:rPr lang="ru-RU" sz="1600" dirty="0">
                <a:solidFill>
                  <a:srgbClr val="002060"/>
                </a:solidFill>
                <a:latin typeface="Comfortaa" pitchFamily="2" charset="0"/>
              </a:rPr>
              <a:t> СФО,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Comfortaa" pitchFamily="2" charset="0"/>
              </a:rPr>
              <a:t> зав. кафедрой </a:t>
            </a:r>
            <a:r>
              <a:rPr lang="ru-RU" sz="1600" dirty="0" err="1">
                <a:solidFill>
                  <a:srgbClr val="002060"/>
                </a:solidFill>
                <a:latin typeface="Comfortaa" pitchFamily="2" charset="0"/>
              </a:rPr>
              <a:t>профпатологии</a:t>
            </a:r>
            <a:r>
              <a:rPr lang="ru-RU" sz="1600" dirty="0">
                <a:solidFill>
                  <a:srgbClr val="002060"/>
                </a:solidFill>
                <a:latin typeface="Comfortaa" pitchFamily="2" charset="0"/>
              </a:rPr>
              <a:t>  НГМУ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Comfortaa" pitchFamily="2" charset="0"/>
              </a:rPr>
              <a:t>Новикова Ирина Игоревна, д.м.н., профессор, директор Новосибирского НИИ гигиены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Comfortaa" pitchFamily="2" charset="0"/>
              </a:rPr>
              <a:t>Смирнова Елена Леонидовна, д.м.н., доцент, профессор кафедры </a:t>
            </a:r>
            <a:r>
              <a:rPr lang="ru-RU" sz="1600" dirty="0" err="1">
                <a:solidFill>
                  <a:srgbClr val="002060"/>
                </a:solidFill>
                <a:latin typeface="Comfortaa" pitchFamily="2" charset="0"/>
              </a:rPr>
              <a:t>профпатологии</a:t>
            </a:r>
            <a:r>
              <a:rPr lang="ru-RU" sz="1600" dirty="0">
                <a:solidFill>
                  <a:srgbClr val="002060"/>
                </a:solidFill>
                <a:latin typeface="Comfortaa" pitchFamily="2" charset="0"/>
              </a:rPr>
              <a:t> НГМУ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C4F0A-7A0F-49E2-B2AB-C38A58700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77" y="298635"/>
            <a:ext cx="1592059" cy="153658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2691F018-5A84-46FD-8817-29816513D507}"/>
              </a:ext>
            </a:extLst>
          </p:cNvPr>
          <p:cNvSpPr txBox="1">
            <a:spLocks/>
          </p:cNvSpPr>
          <p:nvPr/>
        </p:nvSpPr>
        <p:spPr>
          <a:xfrm>
            <a:off x="157594" y="6143625"/>
            <a:ext cx="11501006" cy="544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C085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latin typeface="Comfortaa" pitchFamily="2" charset="0"/>
              </a:rPr>
              <a:t>г. Новосибирск, </a:t>
            </a:r>
            <a:r>
              <a:rPr lang="ru-RU" dirty="0">
                <a:solidFill>
                  <a:srgbClr val="002060"/>
                </a:solidFill>
                <a:latin typeface="Comfortaa" pitchFamily="2" charset="0"/>
              </a:rPr>
              <a:t>2024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0FC46BA-F0B3-4771-BD61-D5CC7FDD80AA}"/>
              </a:ext>
            </a:extLst>
          </p:cNvPr>
          <p:cNvSpPr txBox="1">
            <a:spLocks/>
          </p:cNvSpPr>
          <p:nvPr/>
        </p:nvSpPr>
        <p:spPr>
          <a:xfrm>
            <a:off x="2238936" y="516116"/>
            <a:ext cx="7714122" cy="10954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C085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omfortaa" pitchFamily="2" charset="0"/>
              </a:rPr>
              <a:t>Всероссийская научно-практическая конференция</a:t>
            </a:r>
          </a:p>
          <a:p>
            <a:pPr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omfortaa" pitchFamily="2" charset="0"/>
              </a:rPr>
              <a:t>с международным участием</a:t>
            </a:r>
          </a:p>
          <a:p>
            <a:pPr>
              <a:spcBef>
                <a:spcPts val="0"/>
              </a:spcBef>
            </a:pPr>
            <a:r>
              <a:rPr lang="ru-RU" sz="1900" dirty="0">
                <a:solidFill>
                  <a:srgbClr val="002060"/>
                </a:solidFill>
                <a:latin typeface="Comfortaa" pitchFamily="2" charset="0"/>
              </a:rPr>
              <a:t> «Медицина труда: проблемы сохранения профессионального здоровья в России на рубеже первой и второй четверти ХХ</a:t>
            </a:r>
            <a:r>
              <a:rPr lang="en-US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900" dirty="0">
                <a:solidFill>
                  <a:srgbClr val="002060"/>
                </a:solidFill>
                <a:latin typeface="Comfortaa" pitchFamily="2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Comfortaa" pitchFamily="2" charset="0"/>
              </a:rPr>
              <a:t>века»</a:t>
            </a:r>
          </a:p>
          <a:p>
            <a:endParaRPr lang="ru-RU" sz="2000" dirty="0">
              <a:solidFill>
                <a:srgbClr val="002060"/>
              </a:solidFill>
              <a:latin typeface="Comfortaa" pitchFamily="2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257175"/>
            <a:ext cx="154338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9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624418" y="476250"/>
            <a:ext cx="10957983" cy="523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300" dirty="0"/>
              <a:t>Структура «накопленной» профессиональной патологии в зависимости </a:t>
            </a:r>
            <a:br>
              <a:rPr lang="ru-RU" sz="2300" dirty="0"/>
            </a:br>
            <a:r>
              <a:rPr lang="ru-RU" sz="2300" dirty="0"/>
              <a:t>от воздействующего вредного производственного фактора (СФО, 2022г)</a:t>
            </a:r>
            <a:br>
              <a:rPr lang="ru-RU" sz="4600" dirty="0"/>
            </a:br>
            <a:endParaRPr lang="ru-RU" sz="4600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7051" y="836613"/>
          <a:ext cx="11430001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2" imgW="8571719" imgH="5486876" progId="Excel.Sheet.8">
                  <p:embed/>
                </p:oleObj>
              </mc:Choice>
              <mc:Fallback>
                <p:oleObj r:id="rId2" imgW="8571719" imgH="5486876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836613"/>
                        <a:ext cx="11430001" cy="548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D:\Ксюша Ф\75\файлы\ае7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76251" y="1"/>
            <a:ext cx="10972800" cy="1143000"/>
          </a:xfrm>
        </p:spPr>
        <p:txBody>
          <a:bodyPr/>
          <a:lstStyle/>
          <a:p>
            <a:r>
              <a:rPr lang="ru-RU" sz="3700" dirty="0"/>
              <a:t>Центры </a:t>
            </a:r>
            <a:r>
              <a:rPr lang="ru-RU" sz="3700" dirty="0" err="1"/>
              <a:t>профпатологии</a:t>
            </a:r>
            <a:r>
              <a:rPr lang="ru-RU" sz="3700" dirty="0"/>
              <a:t> СФО, ПМО, 2022г.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12192000" cy="4814705"/>
        </p:xfrm>
        <a:graphic>
          <a:graphicData uri="http://schemas.openxmlformats.org/drawingml/2006/table">
            <a:tbl>
              <a:tblPr/>
              <a:tblGrid>
                <a:gridCol w="317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0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8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Субъект РФ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Подлежало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Осмотрено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ЦПП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 охвата ПМО в субъекте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Новосибирская область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198 243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195  052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98,4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Омская область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109 561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108 374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1 103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Алтайский край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66 463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64 034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1 067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96,3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Красноярский край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318 428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290 693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20 897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91,3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Иркутская область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159 783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165 817</a:t>
                      </a:r>
                      <a:b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4 476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96,6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Республика Хакасия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49 315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47 836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983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97,0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Кемеровская область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267 573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259 846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20 879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97,1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Томская область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86 199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73 830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1 099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86,0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1 255 565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1 205 482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56 604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96,0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E47EA70-5599-BFC2-42C2-FCE8B4E4E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826" y="359400"/>
            <a:ext cx="8063445" cy="40011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Центры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профпатологии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СФО и контроль ПМО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53BC1-9B30-65AF-DC38-EC9FC0312C09}"/>
              </a:ext>
            </a:extLst>
          </p:cNvPr>
          <p:cNvSpPr txBox="1"/>
          <p:nvPr/>
        </p:nvSpPr>
        <p:spPr>
          <a:xfrm>
            <a:off x="1005839" y="1012506"/>
            <a:ext cx="952352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Важными аспектами работы Центров профессиональной патологии СФО </a:t>
            </a:r>
            <a:r>
              <a:rPr lang="ru-RU" sz="2000" dirty="0">
                <a:solidFill>
                  <a:srgbClr val="FF0000"/>
                </a:solidFill>
              </a:rPr>
              <a:t>по профилактике профессиональной заболеваемости и несчастных случаев на производстве </a:t>
            </a:r>
            <a:r>
              <a:rPr lang="ru-RU" sz="2000" dirty="0"/>
              <a:t>являются:</a:t>
            </a:r>
          </a:p>
          <a:p>
            <a:pPr algn="just"/>
            <a:r>
              <a:rPr lang="ru-RU" sz="2000" dirty="0"/>
              <a:t>-Консультативно-методическая, организационная и контрольная работа в сфере медицинских осмотров, </a:t>
            </a:r>
            <a:r>
              <a:rPr lang="ru-RU" sz="2000" b="1" dirty="0">
                <a:solidFill>
                  <a:srgbClr val="C00000"/>
                </a:solidFill>
              </a:rPr>
              <a:t>информатизация;</a:t>
            </a:r>
          </a:p>
          <a:p>
            <a:pPr algn="just">
              <a:buFontTx/>
              <a:buChar char="-"/>
            </a:pPr>
            <a:r>
              <a:rPr lang="ru-RU" sz="2000" dirty="0"/>
              <a:t>Координация деятельности медицинских организаций СФО   в сфере ПМО, отчетность.</a:t>
            </a:r>
          </a:p>
          <a:p>
            <a:pPr algn="just"/>
            <a:r>
              <a:rPr lang="ru-RU" sz="2000" dirty="0"/>
              <a:t>-</a:t>
            </a:r>
            <a:r>
              <a:rPr lang="ru-RU" sz="2000" dirty="0">
                <a:solidFill>
                  <a:srgbClr val="FF0000"/>
                </a:solidFill>
              </a:rPr>
              <a:t>Центры профпатологии СФО </a:t>
            </a:r>
            <a:r>
              <a:rPr lang="ru-RU" sz="2000" dirty="0"/>
              <a:t>активно проводят совместную работу с территориальными органами </a:t>
            </a:r>
            <a:r>
              <a:rPr lang="ru-RU" sz="2000" dirty="0">
                <a:solidFill>
                  <a:srgbClr val="FF0000"/>
                </a:solidFill>
              </a:rPr>
              <a:t>Роспотребнадзора,  Росздравнадзора, Государственной инспекции труда </a:t>
            </a:r>
            <a:r>
              <a:rPr lang="ru-RU" sz="2000" dirty="0"/>
              <a:t>по предупреждению нарушений порядка проведения медицинских осмотров как со стороны работодателей, так и со стороны медицинских организаций.</a:t>
            </a:r>
          </a:p>
          <a:p>
            <a:pPr algn="just"/>
            <a:r>
              <a:rPr lang="ru-RU" sz="2000" dirty="0"/>
              <a:t>Осуществляется активное взаимодействие с </a:t>
            </a:r>
            <a:r>
              <a:rPr lang="ru-RU" sz="2000" dirty="0">
                <a:solidFill>
                  <a:srgbClr val="FF0000"/>
                </a:solidFill>
              </a:rPr>
              <a:t>Бюро МСЭ и Социальным Фондом в субъектах СФО.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- </a:t>
            </a:r>
            <a:r>
              <a:rPr lang="ru-RU" sz="2000" dirty="0"/>
              <a:t>Сотрудники Центров и службы </a:t>
            </a:r>
            <a:r>
              <a:rPr lang="ru-RU" sz="2000" dirty="0" err="1"/>
              <a:t>профпатологии</a:t>
            </a:r>
            <a:r>
              <a:rPr lang="ru-RU" sz="2000" dirty="0"/>
              <a:t> СФО активно участвуют в разработке научно-практических и методических материалов </a:t>
            </a:r>
            <a:r>
              <a:rPr lang="ru-RU" sz="2000" dirty="0">
                <a:solidFill>
                  <a:srgbClr val="FF0000"/>
                </a:solidFill>
              </a:rPr>
              <a:t>(Руководство по </a:t>
            </a:r>
            <a:r>
              <a:rPr lang="ru-RU" sz="2000" dirty="0" err="1">
                <a:solidFill>
                  <a:srgbClr val="FF0000"/>
                </a:solidFill>
              </a:rPr>
              <a:t>профпатологии</a:t>
            </a:r>
            <a:r>
              <a:rPr lang="ru-RU" sz="2000" dirty="0">
                <a:solidFill>
                  <a:srgbClr val="FF0000"/>
                </a:solidFill>
              </a:rPr>
              <a:t>, 2023г., Клинические рекомендации и др.) </a:t>
            </a:r>
          </a:p>
        </p:txBody>
      </p:sp>
    </p:spTree>
    <p:extLst>
      <p:ext uri="{BB962C8B-B14F-4D97-AF65-F5344CB8AC3E}">
        <p14:creationId xmlns:p14="http://schemas.microsoft.com/office/powerpoint/2010/main" val="273754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594591"/>
            <a:ext cx="10608974" cy="9913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Использование информационных систем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ЦПП СФО.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1657350"/>
            <a:ext cx="10453687" cy="4519613"/>
          </a:xfrm>
        </p:spPr>
        <p:txBody>
          <a:bodyPr/>
          <a:lstStyle/>
          <a:p>
            <a:r>
              <a:rPr lang="ru-RU" dirty="0"/>
              <a:t>Омский областной Центр </a:t>
            </a:r>
            <a:r>
              <a:rPr lang="ru-RU" dirty="0" err="1"/>
              <a:t>профпатологии</a:t>
            </a:r>
            <a:endParaRPr lang="ru-RU" dirty="0"/>
          </a:p>
          <a:p>
            <a:r>
              <a:rPr lang="ru-RU" dirty="0"/>
              <a:t>Красноярский краевой Центр </a:t>
            </a:r>
            <a:r>
              <a:rPr lang="ru-RU" dirty="0" err="1"/>
              <a:t>профпатологии</a:t>
            </a:r>
            <a:endParaRPr lang="ru-RU" dirty="0"/>
          </a:p>
          <a:p>
            <a:r>
              <a:rPr lang="ru-RU" dirty="0"/>
              <a:t>Иркутский областной Центр </a:t>
            </a:r>
            <a:r>
              <a:rPr lang="ru-RU" dirty="0" err="1"/>
              <a:t>профпатологии</a:t>
            </a:r>
            <a:endParaRPr lang="ru-RU" dirty="0"/>
          </a:p>
          <a:p>
            <a:r>
              <a:rPr lang="ru-RU" dirty="0"/>
              <a:t>Томский областной Центр </a:t>
            </a:r>
            <a:r>
              <a:rPr lang="ru-RU" dirty="0" err="1"/>
              <a:t>профпатологии</a:t>
            </a:r>
            <a:endParaRPr lang="ru-RU" dirty="0"/>
          </a:p>
          <a:p>
            <a:r>
              <a:rPr lang="ru-RU" dirty="0"/>
              <a:t>Алтайский краевой Центр </a:t>
            </a:r>
            <a:r>
              <a:rPr lang="ru-RU" dirty="0" err="1"/>
              <a:t>профпатологии</a:t>
            </a:r>
            <a:endParaRPr lang="ru-RU" dirty="0"/>
          </a:p>
          <a:p>
            <a:r>
              <a:rPr lang="ru-RU" dirty="0"/>
              <a:t>Центры </a:t>
            </a:r>
            <a:r>
              <a:rPr lang="ru-RU" dirty="0" err="1"/>
              <a:t>профпатологии</a:t>
            </a:r>
            <a:r>
              <a:rPr lang="ru-RU" dirty="0"/>
              <a:t> Кузбасса (Кемеровской области)</a:t>
            </a:r>
          </a:p>
          <a:p>
            <a:r>
              <a:rPr lang="ru-RU" dirty="0"/>
              <a:t>Новосибирский областной Центр </a:t>
            </a:r>
            <a:r>
              <a:rPr lang="ru-RU" dirty="0" err="1"/>
              <a:t>профпатологии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74A6-4B06-4476-99DC-0D79D990183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25BC906-A1BC-9D69-773B-AF470D8F7C14}"/>
              </a:ext>
            </a:extLst>
          </p:cNvPr>
          <p:cNvSpPr txBox="1">
            <a:spLocks/>
          </p:cNvSpPr>
          <p:nvPr/>
        </p:nvSpPr>
        <p:spPr>
          <a:xfrm>
            <a:off x="2334131" y="645278"/>
            <a:ext cx="9144000" cy="104533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/>
              <a:t>Программа «Медицинские осмотры работающих во вредных и опасных условиях труда» (Красноярск)</a:t>
            </a:r>
            <a:endParaRPr lang="en-US" altLang="ru-RU" sz="2400" b="1" dirty="0"/>
          </a:p>
        </p:txBody>
      </p:sp>
      <p:pic>
        <p:nvPicPr>
          <p:cNvPr id="4" name="Picture 4" descr="O:\AСУ\Сетевой сканер\doc00632620140925012246_001.jpg">
            <a:extLst>
              <a:ext uri="{FF2B5EF4-FFF2-40B4-BE49-F238E27FC236}">
                <a16:creationId xmlns:a16="http://schemas.microsoft.com/office/drawing/2014/main" id="{6D0C7FB3-30CA-D6AD-C48D-6B093278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4" y="1730923"/>
            <a:ext cx="3913169" cy="440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07BD9-C34B-5751-0D10-ECA4A97573F8}"/>
              </a:ext>
            </a:extLst>
          </p:cNvPr>
          <p:cNvSpPr txBox="1"/>
          <p:nvPr/>
        </p:nvSpPr>
        <p:spPr>
          <a:xfrm>
            <a:off x="935195" y="2318719"/>
            <a:ext cx="60944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800" dirty="0">
                <a:latin typeface="Arial" panose="020B0604020202020204" pitchFamily="34" charset="0"/>
              </a:rPr>
              <a:t>Государственная регистрация программ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для ЭВМ в Федеральной службе по интеллектуальной собственности</a:t>
            </a:r>
          </a:p>
          <a:p>
            <a:endParaRPr lang="ru-RU" altLang="ru-RU" sz="28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800" dirty="0" err="1">
                <a:latin typeface="Arial" panose="020B0604020202020204" pitchFamily="34" charset="0"/>
              </a:rPr>
              <a:t>www</a:t>
            </a:r>
            <a:r>
              <a:rPr lang="ru-RU" altLang="ru-RU" sz="2800" dirty="0">
                <a:latin typeface="Arial" panose="020B0604020202020204" pitchFamily="34" charset="0"/>
              </a:rPr>
              <a:t>.</a:t>
            </a:r>
            <a:r>
              <a:rPr lang="en-US" altLang="ru-RU" sz="2800" dirty="0">
                <a:latin typeface="Arial" panose="020B0604020202020204" pitchFamily="34" charset="0"/>
              </a:rPr>
              <a:t>medexam.ru</a:t>
            </a:r>
          </a:p>
        </p:txBody>
      </p:sp>
    </p:spTree>
    <p:extLst>
      <p:ext uri="{BB962C8B-B14F-4D97-AF65-F5344CB8AC3E}">
        <p14:creationId xmlns:p14="http://schemas.microsoft.com/office/powerpoint/2010/main" val="268812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62DC94-E878-D6CF-1EF7-B18120178E00}"/>
              </a:ext>
            </a:extLst>
          </p:cNvPr>
          <p:cNvGrpSpPr>
            <a:grpSpLocks/>
          </p:cNvGrpSpPr>
          <p:nvPr/>
        </p:nvGrpSpPr>
        <p:grpSpPr bwMode="auto">
          <a:xfrm>
            <a:off x="1911902" y="840715"/>
            <a:ext cx="1849796" cy="2234470"/>
            <a:chOff x="1401632" y="1425388"/>
            <a:chExt cx="2162436" cy="2464385"/>
          </a:xfrm>
        </p:grpSpPr>
        <p:pic>
          <p:nvPicPr>
            <p:cNvPr id="4" name="Picture 2" descr="http://bagra.ru/logos/httpwwwniigsu.png">
              <a:hlinkClick r:id="rId3"/>
              <a:extLst>
                <a:ext uri="{FF2B5EF4-FFF2-40B4-BE49-F238E27FC236}">
                  <a16:creationId xmlns:a16="http://schemas.microsoft.com/office/drawing/2014/main" id="{D7F93095-006F-3DCB-AEA9-8B39BC466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074" y="1425388"/>
              <a:ext cx="1179552" cy="114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11EACA57-6752-5960-E5F0-C96A96DBD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1632" y="2565936"/>
              <a:ext cx="2162436" cy="13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«Медик»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поликлиника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ПМО,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стационар)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6F86447-2FE5-90A2-F362-07EA8B1C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0"/>
            <a:ext cx="100828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пациентов, сформированная в клинике профзаболеваний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Новосибирского НИИ гигиены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35B3224-ACF4-E08D-B731-13242F9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082" y="712568"/>
            <a:ext cx="696297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«Медик» позволяет вводить и обрабатывать следующую информацию: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анализ результатов объективного осмотра врачей-специалистов;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анализ результатов функциональных и инструментальных исследований;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 анализ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лабораторных анализов пациентов;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результирующих документов;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амбулаторных карт и историй болезни в электронном виде.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D8DA958-CEB9-FFEC-45B6-796B17036F39}"/>
              </a:ext>
            </a:extLst>
          </p:cNvPr>
          <p:cNvSpPr/>
          <p:nvPr/>
        </p:nvSpPr>
        <p:spPr>
          <a:xfrm>
            <a:off x="3515541" y="1374899"/>
            <a:ext cx="1228973" cy="30236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262626"/>
              </a:solidFill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14E918A-F9B6-5BBF-1F81-24F6796B20F1}"/>
              </a:ext>
            </a:extLst>
          </p:cNvPr>
          <p:cNvCxnSpPr>
            <a:cxnSpLocks/>
          </p:cNvCxnSpPr>
          <p:nvPr/>
        </p:nvCxnSpPr>
        <p:spPr>
          <a:xfrm>
            <a:off x="4840443" y="857993"/>
            <a:ext cx="0" cy="20201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AB3BC7-950F-6108-8308-BD4055CE8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3" y="3160993"/>
            <a:ext cx="4582860" cy="1883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4D3B12-F4E0-D1A3-70AA-A4E64F93E6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3" y="5067369"/>
            <a:ext cx="5744865" cy="123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43C9C4B7-93D0-0EBB-A95B-B1C594BB4E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59" y="3704907"/>
            <a:ext cx="4467021" cy="13476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9A99DC8C-76FB-75C0-89F1-29C2DD01CA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67" y="4560850"/>
            <a:ext cx="4025387" cy="14614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C72BC4FE-3DC2-9547-60F9-59366BC969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00" y="5759594"/>
            <a:ext cx="6738542" cy="10208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08F6AD-899F-B58E-51BB-0A57E8C2DA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1"/>
          <a:stretch>
            <a:fillRect/>
          </a:stretch>
        </p:blipFill>
        <p:spPr bwMode="auto">
          <a:xfrm>
            <a:off x="2844145" y="4062695"/>
            <a:ext cx="3160219" cy="29934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89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Разработка и внедрение информационных систем 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 Центрах </a:t>
            </a:r>
            <a:r>
              <a:rPr lang="ru-RU" sz="36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профпатологии</a:t>
            </a: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решают следующие задачи: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DE993-6881-4953-94AE-0B5C23B2F7F5}"/>
              </a:ext>
            </a:extLst>
          </p:cNvPr>
          <p:cNvSpPr txBox="1"/>
          <p:nvPr/>
        </p:nvSpPr>
        <p:spPr>
          <a:xfrm>
            <a:off x="271463" y="1671637"/>
            <a:ext cx="115448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Улучшение качества медицинских услуг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Увеличение эффективности работы медицинского персонала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Оптимизация затрат на обеспечение лечебного процесса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Улучшение эффективности работы лечебно-профилактического учреждения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Повышение удовлетворённости пациентов и врачей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Автоматизация сбора и подготовки обязательной отчётности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154" y="6356350"/>
            <a:ext cx="452846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16</a:t>
            </a:fld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EAED81-AF3B-46B4-A7F0-C19333084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7615" y="5297976"/>
            <a:ext cx="1294458" cy="1310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487626-414C-4C55-A000-6C1987D83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3807" y="5184888"/>
            <a:ext cx="1592059" cy="15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4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89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Разработка и внедрение информационных систем 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 Центрах </a:t>
            </a:r>
            <a:r>
              <a:rPr lang="ru-RU" sz="36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профпатологии</a:t>
            </a: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решают следующие задачи: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DE993-6881-4953-94AE-0B5C23B2F7F5}"/>
              </a:ext>
            </a:extLst>
          </p:cNvPr>
          <p:cNvSpPr txBox="1"/>
          <p:nvPr/>
        </p:nvSpPr>
        <p:spPr>
          <a:xfrm>
            <a:off x="296092" y="1445623"/>
            <a:ext cx="115201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Управление данными пациентов: регистрация, хранение медицинских карт, учёт результатов исследований и назначений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Организация рабочего процесса: планирование приёмов, распределение нагрузки между врачами, контроль сроков выполнения назначений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Финансовая деятельность: учёт доходов и расходов, формирование счетов и отчётов, контроль оплаты услуг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 Коммуникация с пациентами: информирование о расписании, обратная связь 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Внутренняя коммуникация: обмен информацией между сотрудниками, координация работы подразделений, анализ статистики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154" y="6356350"/>
            <a:ext cx="452846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17</a:t>
            </a:fld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1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0AAAE-7599-41B2-80AC-48B49C549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86064"/>
            <a:ext cx="12192000" cy="2700336"/>
          </a:xfrm>
        </p:spPr>
        <p:txBody>
          <a:bodyPr>
            <a:noAutofit/>
          </a:bodyPr>
          <a:lstStyle/>
          <a:p>
            <a:br>
              <a:rPr lang="ru-RU" sz="5400" dirty="0">
                <a:solidFill>
                  <a:srgbClr val="002060"/>
                </a:solidFill>
                <a:latin typeface="Comfortaa" pitchFamily="2" charset="0"/>
              </a:rPr>
            </a:br>
            <a:br>
              <a:rPr lang="ru-RU" sz="5400" dirty="0">
                <a:solidFill>
                  <a:srgbClr val="002060"/>
                </a:solidFill>
                <a:latin typeface="Comfortaa" pitchFamily="2" charset="0"/>
              </a:rPr>
            </a:br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Информационная система для работы с пациентами </a:t>
            </a:r>
            <a:br>
              <a:rPr lang="ru-RU" sz="5400" dirty="0">
                <a:solidFill>
                  <a:srgbClr val="002060"/>
                </a:solidFill>
                <a:latin typeface="Comfortaa" pitchFamily="2" charset="0"/>
              </a:rPr>
            </a:br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 Медик-2 </a:t>
            </a:r>
            <a:br>
              <a:rPr lang="ru-RU" sz="5400" dirty="0">
                <a:solidFill>
                  <a:srgbClr val="002060"/>
                </a:solidFill>
                <a:latin typeface="Comfortaa" pitchFamily="2" charset="0"/>
              </a:rPr>
            </a:br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(</a:t>
            </a:r>
            <a:r>
              <a:rPr lang="ru-RU" sz="4000" dirty="0">
                <a:solidFill>
                  <a:srgbClr val="002060"/>
                </a:solidFill>
                <a:latin typeface="Comfortaa" pitchFamily="2" charset="0"/>
              </a:rPr>
              <a:t>Новосибирский НИИ гигиены</a:t>
            </a:r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) </a:t>
            </a:r>
            <a:br>
              <a:rPr lang="ru-RU" sz="5400" dirty="0">
                <a:solidFill>
                  <a:srgbClr val="002060"/>
                </a:solidFill>
                <a:latin typeface="Comfortaa" pitchFamily="2" charset="0"/>
              </a:rPr>
            </a:br>
            <a:endParaRPr lang="ru-RU" dirty="0">
              <a:solidFill>
                <a:srgbClr val="002060"/>
              </a:solidFill>
              <a:latin typeface="Comforta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89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fortaa" pitchFamily="2" charset="0"/>
              </a:rPr>
              <a:t>Информационная система - Медик-2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154" y="6356350"/>
            <a:ext cx="452846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19</a:t>
            </a:fld>
            <a:endParaRPr lang="ru-RU" sz="3200" dirty="0">
              <a:solidFill>
                <a:srgbClr val="00206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F581C62-6933-4A28-B285-57355CBD2A01}"/>
              </a:ext>
            </a:extLst>
          </p:cNvPr>
          <p:cNvGrpSpPr/>
          <p:nvPr/>
        </p:nvGrpSpPr>
        <p:grpSpPr>
          <a:xfrm>
            <a:off x="9083410" y="628608"/>
            <a:ext cx="3004120" cy="5600783"/>
            <a:chOff x="468235" y="1136805"/>
            <a:chExt cx="2164951" cy="559979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48C15AE-A2FA-4E18-A277-59EE7094F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" b="335"/>
            <a:stretch/>
          </p:blipFill>
          <p:spPr>
            <a:xfrm>
              <a:off x="468235" y="1433404"/>
              <a:ext cx="2164951" cy="53031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AF9B79-CA14-486B-9B5F-6564D3D03C1B}"/>
                </a:ext>
              </a:extLst>
            </p:cNvPr>
            <p:cNvSpPr txBox="1"/>
            <p:nvPr/>
          </p:nvSpPr>
          <p:spPr>
            <a:xfrm>
              <a:off x="673249" y="1136805"/>
              <a:ext cx="17549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Comfortaa" pitchFamily="2" charset="0"/>
                </a:rPr>
                <a:t>Разделы ПС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39C665-413C-42DE-891D-A5C3A77C8FE8}"/>
              </a:ext>
            </a:extLst>
          </p:cNvPr>
          <p:cNvSpPr txBox="1"/>
          <p:nvPr/>
        </p:nvSpPr>
        <p:spPr>
          <a:xfrm>
            <a:off x="496117" y="1120692"/>
            <a:ext cx="76668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МИС «Медик-2» предназначена для автоматизации работы и управления поликлиникой, сбора информации о месте работы пациентов (связанных с производственными вредными факторами), истории их периодических медицинских осмотров, а также расчета риска возникновения профессионального заболевания у пациента. </a:t>
            </a:r>
          </a:p>
          <a:p>
            <a:pPr algn="just"/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	Разделы МИС «Медик-2»:</a:t>
            </a:r>
          </a:p>
          <a:p>
            <a:pPr marL="0" lvl="1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«Регистратура»</a:t>
            </a:r>
          </a:p>
          <a:p>
            <a:pPr marL="0" lvl="1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«Поликлиника»</a:t>
            </a:r>
          </a:p>
          <a:p>
            <a:pPr marL="0" lvl="1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«Приемный покой»</a:t>
            </a:r>
          </a:p>
          <a:p>
            <a:pPr marL="0" lvl="1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«Стационар»</a:t>
            </a:r>
          </a:p>
          <a:p>
            <a:pPr marL="0" lvl="1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«Функциональные и лабораторные диагностики и обследования»</a:t>
            </a:r>
          </a:p>
          <a:p>
            <a:pPr marL="0" lvl="1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«Отчетность»</a:t>
            </a:r>
          </a:p>
          <a:p>
            <a:pPr algn="just"/>
            <a:endParaRPr lang="ru-RU" sz="2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8012D4-ECEF-4FF9-8694-717D471A12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937" y="3798576"/>
            <a:ext cx="2847975" cy="2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6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6DA9A-3D3A-B667-7867-F8223D59CF80}"/>
              </a:ext>
            </a:extLst>
          </p:cNvPr>
          <p:cNvSpPr txBox="1"/>
          <p:nvPr/>
        </p:nvSpPr>
        <p:spPr>
          <a:xfrm>
            <a:off x="832022" y="-2100648"/>
            <a:ext cx="10846735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1. Национальный проект «Здравоохранение»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/>
              <a:t>Федеральный проект «Создание единого цифрового контура в здравоохранении на основе единой государственной информационной системы в сфере здравоохранения (ЕГИСЗ)»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/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2. Указание Президента Российской Федерации от 01.06.2023 №ПР-1095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 переходе на единую медицинскую информационную систему до 01.12.2024г.ПРАВИТЕЛЬСТВО РОССИЙСКОЙ ФЕДЕРАЦИИ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3. Р А С П О Р Я Ж Е Н И Е от 16 октября 2023 г. № 2846-р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 МОСКВА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/>
          </a:p>
          <a:p>
            <a:pPr marL="342900" lvl="0" indent="-342900" algn="just" defTabSz="9144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600" b="1" dirty="0"/>
              <a:t>Утвердить прилагаемый план реализации Стратегии социально-экономического развития Сибирского федерального округа до 2035 года </a:t>
            </a:r>
            <a:r>
              <a:rPr lang="ru-RU" sz="1600" dirty="0"/>
              <a:t>(далее соответственно - Стратегия, план). </a:t>
            </a:r>
          </a:p>
          <a:p>
            <a:pPr marL="342900" lvl="0" indent="-34290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/>
              <a:t>... </a:t>
            </a:r>
            <a:r>
              <a:rPr lang="ru-RU" sz="1600" b="1" dirty="0"/>
              <a:t>Рекомендовать высшим исполнительным органам субъектов Российской Федерации и органам местного самоуправления руководствоваться положениями плана при разработке и реализации стратегий социально-экономического развития субъектов Российской Федерации и муниципальных образований и иных документов стратегического планирования. </a:t>
            </a:r>
          </a:p>
          <a:p>
            <a:pPr marL="342900" lvl="0" indent="-34290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/>
          </a:p>
          <a:p>
            <a:pPr marL="342900" lvl="0" indent="-34290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Председатель Правительства Российской Федерации </a:t>
            </a:r>
            <a:r>
              <a:rPr lang="ru-RU" sz="1600" b="1" dirty="0" err="1">
                <a:solidFill>
                  <a:srgbClr val="002060"/>
                </a:solidFill>
              </a:rPr>
              <a:t>М.Мишустин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83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89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fortaa" pitchFamily="2" charset="0"/>
              </a:rPr>
              <a:t>Информационная система - Медик-2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154" y="6356350"/>
            <a:ext cx="452846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20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9C665-413C-42DE-891D-A5C3A77C8FE8}"/>
              </a:ext>
            </a:extLst>
          </p:cNvPr>
          <p:cNvSpPr txBox="1"/>
          <p:nvPr/>
        </p:nvSpPr>
        <p:spPr>
          <a:xfrm>
            <a:off x="662396" y="1120692"/>
            <a:ext cx="108672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	МИС «Медик-2» обеспечивает АРМ (автоматизированные рабочие место) врачей-специалистов, ведение учетных данных пациентов, а также их амбулаторные карты, истории болезни в электронном виде, введение результатов лабораторных и функциональных исследований, единую базу информации, позволяющая исключить возможность дублирования документов. МИС позволяет формировать отчетность по средствам свободно формируемой выборки (по возрасту, полу, профессии, нозологическим формам и т.д.), обеспечивает проверку на полноту заполнения информации по пациенту, формировать как промежуточные документы пациента, так и результирующие (выписные справки, направления, результаты осмотров пациента врачами-специалистами </a:t>
            </a:r>
            <a:r>
              <a:rPr lang="ru-RU" sz="24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и.т.д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). МИС «Медик-2» предусматривает работу в режиме единого информационного поля между отделениями клиники.</a:t>
            </a:r>
          </a:p>
        </p:txBody>
      </p:sp>
    </p:spTree>
    <p:extLst>
      <p:ext uri="{BB962C8B-B14F-4D97-AF65-F5344CB8AC3E}">
        <p14:creationId xmlns:p14="http://schemas.microsoft.com/office/powerpoint/2010/main" val="3716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40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Модуль «Регистратура»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154" y="6356350"/>
            <a:ext cx="452846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21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9C665-413C-42DE-891D-A5C3A77C8FE8}"/>
              </a:ext>
            </a:extLst>
          </p:cNvPr>
          <p:cNvSpPr txBox="1"/>
          <p:nvPr/>
        </p:nvSpPr>
        <p:spPr>
          <a:xfrm>
            <a:off x="496117" y="1120692"/>
            <a:ext cx="766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«Регистратура» предназначен для: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ведения медицинских карт пациентов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возможности вывода списков пациентов, которые находятся как в поликлинике, так и в архиве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добавления, удаления, изменения информации о пациенте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формирования плана поступления пациентов в стационар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16E01B-EBF0-42C0-B843-51737DDAF6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2925" y="2745421"/>
            <a:ext cx="3755027" cy="445138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18DF55-297B-4D2B-9663-D47CDD19572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088" y="4042982"/>
            <a:ext cx="4989513" cy="2601706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519DC6-D539-4B76-A292-BBF76034EFF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7527" y="3863313"/>
            <a:ext cx="5940425" cy="24663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96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40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Модуль «Поликлиника»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7125" y="6356350"/>
            <a:ext cx="904875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22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9C665-413C-42DE-891D-A5C3A77C8FE8}"/>
              </a:ext>
            </a:extLst>
          </p:cNvPr>
          <p:cNvSpPr txBox="1"/>
          <p:nvPr/>
        </p:nvSpPr>
        <p:spPr>
          <a:xfrm>
            <a:off x="429442" y="920667"/>
            <a:ext cx="110767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</a:t>
            </a:r>
            <a:r>
              <a:rPr lang="ru-RU" sz="2400" dirty="0">
                <a:solidFill>
                  <a:srgbClr val="002060"/>
                </a:solidFill>
              </a:rPr>
              <a:t>Поликлиника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» предназначен для: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ведения учета осмотров врачами-специалистами (вкладка «Специалисты»)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добавления, удаления, изменения информации о пациенте (вкладка «Амбулаторная карта»)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просмотр, добавление, удаление, изменения документации о пациенте (вкладка «Документация»)</a:t>
            </a:r>
          </a:p>
          <a:p>
            <a:pPr lvl="0" indent="542925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просмотр внесенных лабораторных и диагностических исследований (вкладка «Результаты анализов»)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E3FD26-CE2D-44E7-9190-12E2103F9BE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0795" y="3351308"/>
            <a:ext cx="5287193" cy="787712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61B8B0-6345-44ED-A0B7-8190CEC5B50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5152" y="4139020"/>
            <a:ext cx="5940425" cy="138684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736B06-0C2F-4FBE-88D4-5E7E2714EE8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012" y="3536767"/>
            <a:ext cx="5940425" cy="3216587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8D8948-3424-48D0-871B-1CB6862EB7D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4437" y="5156823"/>
            <a:ext cx="4192588" cy="1564652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FF82BE-C9A3-4EC5-9D0D-4936445BCC4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5340" y="4834433"/>
            <a:ext cx="2740660" cy="16938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18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40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Модуль «Стационар»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56350"/>
            <a:ext cx="68580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23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9C665-413C-42DE-891D-A5C3A77C8FE8}"/>
              </a:ext>
            </a:extLst>
          </p:cNvPr>
          <p:cNvSpPr txBox="1"/>
          <p:nvPr/>
        </p:nvSpPr>
        <p:spPr>
          <a:xfrm>
            <a:off x="429442" y="920667"/>
            <a:ext cx="110767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АРМ «Стационар» предназначен для: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формирования электронной истории болезни пациента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внесения профессионального диагноза пациента с уточнением степени тяжести, стадии и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т.д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в зависимости от нозологической формы диагноза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Внесения данных первичного осмотра пациента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добавления обследований и назначений с учетом расхода материалов на проведение обследований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расчет проф. рисков для пациента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формирование результирующей документации пациента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B64581-AB49-462A-BD46-4BACAEFA12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26" y="4017856"/>
            <a:ext cx="4692650" cy="2778125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9E1DF0-ED54-44E9-AD26-BB3990094A8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1577" y="4378853"/>
            <a:ext cx="4846638" cy="226568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3DB665-B9D7-4E3F-AB63-45DA94F4DD0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79291" y="2911900"/>
            <a:ext cx="1514283" cy="344445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A9F4C9-6B32-48E1-A608-63EE47E858A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6412" y="3771521"/>
            <a:ext cx="3442879" cy="1844928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3BDE-4497-469D-B6B3-89F636D7F4D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0937" y="5400992"/>
            <a:ext cx="4275139" cy="13163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044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A92C73B-7D50-40EA-8FFD-A6F0F5CEA2F4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2192000" cy="1670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rgbClr val="3D61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Информационная система для работы на этапе периодических и предварительных медицинских  осмотров работающих</a:t>
            </a:r>
          </a:p>
          <a:p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 – Медик-3</a:t>
            </a:r>
          </a:p>
        </p:txBody>
      </p:sp>
    </p:spTree>
    <p:extLst>
      <p:ext uri="{BB962C8B-B14F-4D97-AF65-F5344CB8AC3E}">
        <p14:creationId xmlns:p14="http://schemas.microsoft.com/office/powerpoint/2010/main" val="547795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90"/>
            <a:ext cx="12192000" cy="7891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Информационная система Медик-3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DE993-6881-4953-94AE-0B5C23B2F7F5}"/>
              </a:ext>
            </a:extLst>
          </p:cNvPr>
          <p:cNvSpPr txBox="1"/>
          <p:nvPr/>
        </p:nvSpPr>
        <p:spPr>
          <a:xfrm>
            <a:off x="218976" y="1057167"/>
            <a:ext cx="11520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Информационная система Медик-3 включает в себя следующие разделы:</a:t>
            </a:r>
          </a:p>
          <a:p>
            <a:pPr indent="542925" algn="just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Личный кабинет врачей специалистов</a:t>
            </a:r>
          </a:p>
          <a:p>
            <a:pPr indent="542925" algn="just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Карта пациента</a:t>
            </a:r>
          </a:p>
          <a:p>
            <a:pPr indent="542925" algn="just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Отчётность</a:t>
            </a:r>
          </a:p>
          <a:p>
            <a:pPr indent="542925" algn="just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Администрирование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0" y="6356350"/>
            <a:ext cx="66675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25</a:t>
            </a:fld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A8520F-34A4-4B1F-8B34-BD999E788D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9151" y="1598040"/>
            <a:ext cx="4705108" cy="2504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C2541-FB27-487E-BDFA-BBB509D635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5827" y="4102672"/>
            <a:ext cx="1809750" cy="20430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B3D0DA-30DE-4E12-A53E-64947654A01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5752" y="4587826"/>
            <a:ext cx="4114800" cy="1838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7A376-F1C1-43FB-AECD-3E2652B398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092" y="4207876"/>
            <a:ext cx="5502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6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FC0756-8E4D-40DA-BEDB-B493B048A7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877" y="2831042"/>
            <a:ext cx="2867025" cy="21431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90"/>
            <a:ext cx="12192000" cy="7891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Раздел «Личный кабинет врачей специалистов»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0" y="6356350"/>
            <a:ext cx="66675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26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D8AE3-8826-44D6-99A9-EB21A45E2F96}"/>
              </a:ext>
            </a:extLst>
          </p:cNvPr>
          <p:cNvSpPr txBox="1"/>
          <p:nvPr/>
        </p:nvSpPr>
        <p:spPr>
          <a:xfrm>
            <a:off x="490537" y="1015160"/>
            <a:ext cx="11210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Личный кабинет врача в информационной системе необходим для систематизации информации о пациентах, отслеживания количественных показателей, проверки заполненности данных и быстрого доступа к медицинской документации.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C6241A-9A3D-4114-8F26-1FC1D466B1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" y="2831042"/>
            <a:ext cx="2438400" cy="27527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4A6F7F-AFD9-4B64-89AD-ADA2C3680A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0656" y="3325284"/>
            <a:ext cx="4430844" cy="31051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79AA0-68F3-4CDC-AFEE-97B9939CF4F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9931" y="4322960"/>
            <a:ext cx="4472459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06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C851A6-ACC9-4DD2-8A6A-C7866A1D25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5034" y="3601619"/>
            <a:ext cx="6376784" cy="30644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90"/>
            <a:ext cx="12192000" cy="7891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Раздел «Карта пациента»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0" y="6356350"/>
            <a:ext cx="66675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27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D8AE3-8826-44D6-99A9-EB21A45E2F96}"/>
              </a:ext>
            </a:extLst>
          </p:cNvPr>
          <p:cNvSpPr txBox="1"/>
          <p:nvPr/>
        </p:nvSpPr>
        <p:spPr>
          <a:xfrm>
            <a:off x="490537" y="900860"/>
            <a:ext cx="11210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	Карта</a:t>
            </a:r>
            <a:r>
              <a:rPr lang="ru-RU" dirty="0"/>
              <a:t>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пациента включает в себя информацию о его здоровье и предоставляет быстрый доступ к медицинским данным для врачей. Это помогает избежать потери информации и облегчает работу медицинского персонала.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4F46B4-6AC5-4305-9B42-F8DE9A8567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12" y="2716742"/>
            <a:ext cx="2746519" cy="38104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85B9D7-54EB-40BA-826D-B6637E098E3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6937" y="4035426"/>
            <a:ext cx="1962287" cy="26860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40B487-F87A-45FB-B26C-E21625A993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4088" y="2518742"/>
            <a:ext cx="6095999" cy="32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8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90"/>
            <a:ext cx="12192000" cy="7891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Раздел «Отчётность»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0" y="6356350"/>
            <a:ext cx="66675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28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D8AE3-8826-44D6-99A9-EB21A45E2F96}"/>
              </a:ext>
            </a:extLst>
          </p:cNvPr>
          <p:cNvSpPr txBox="1"/>
          <p:nvPr/>
        </p:nvSpPr>
        <p:spPr>
          <a:xfrm>
            <a:off x="314325" y="981076"/>
            <a:ext cx="11210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Раздел отчётности необходим для:</a:t>
            </a:r>
          </a:p>
          <a:p>
            <a:pPr indent="542925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контроля работы клиники руководителем</a:t>
            </a:r>
          </a:p>
          <a:p>
            <a:pPr indent="542925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оптимизации затрат на обеспечение лечебного процесса</a:t>
            </a:r>
          </a:p>
          <a:p>
            <a:pPr indent="542925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улучшения эффективности работы учреждения</a:t>
            </a:r>
          </a:p>
          <a:p>
            <a:pPr indent="542925">
              <a:buFont typeface="Wingdings" panose="05000000000000000000" pitchFamily="2" charset="2"/>
              <a:buChar char="ü"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автоматизации сбора и подготовки обязательной отчётности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99D2DA-A5D2-4080-ACA6-94157D4DC2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12" y="3338321"/>
            <a:ext cx="4426162" cy="18619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2A5EC8-826E-470B-98C6-22D87DAA07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7775" y="3232193"/>
            <a:ext cx="3971925" cy="34892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4C3B84-1F0E-47E9-BF1A-6A84C8C141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531" y="4883150"/>
            <a:ext cx="4114800" cy="1838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56807B-9309-445A-B871-68B0C307C2E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9962" y="4109581"/>
            <a:ext cx="4426162" cy="14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3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90"/>
            <a:ext cx="12192000" cy="7891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Раздел «Администрирование»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0" y="6356350"/>
            <a:ext cx="66675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29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D8AE3-8826-44D6-99A9-EB21A45E2F96}"/>
              </a:ext>
            </a:extLst>
          </p:cNvPr>
          <p:cNvSpPr txBox="1"/>
          <p:nvPr/>
        </p:nvSpPr>
        <p:spPr>
          <a:xfrm>
            <a:off x="490537" y="819716"/>
            <a:ext cx="11210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+mj-lt"/>
              </a:rPr>
              <a:t>	Данный раздел системы позволяет настраивать программу (в случаи изменений в реквизитах клиники, для оперативного изменения в выписной документации), отслеживать работу сотрудников путем своевременного отслеживания заполняемости данных по пациенту, оперативной загрузки пациентов (избавляет от рутинного ручного внесения новых пациентов в систему)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7273A4-CF1E-431A-9536-DBE0C7A85A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8536" y="3376047"/>
            <a:ext cx="5090595" cy="26622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609886-4FC7-4B5D-87A5-E465069D84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3422650"/>
            <a:ext cx="3562350" cy="29337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A8E144-B0F9-4731-B98B-E08056D117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2887" y="3422650"/>
            <a:ext cx="2790825" cy="2524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8DF6A4-5D49-4CC1-9760-F312BF8145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3687" y="4650632"/>
            <a:ext cx="6524625" cy="20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6DA9A-3D3A-B667-7867-F8223D59CF80}"/>
              </a:ext>
            </a:extLst>
          </p:cNvPr>
          <p:cNvSpPr txBox="1"/>
          <p:nvPr/>
        </p:nvSpPr>
        <p:spPr>
          <a:xfrm>
            <a:off x="677441" y="163469"/>
            <a:ext cx="1100131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ПРАВИТЕЛЬСТВО РОССИЙСКОЙ ФЕДЕРАЦИИ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Р А С П О Р Я Ж Е Н И Е от 16 октября 2023 г. № 2846-р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 МОСКВА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/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 … Повышение качества жизни (мероприятия, направленные на достижение национальных целей развития Российской Федерации на период до 2030 года, определенных Указом Президента Российской Федерации от 21 июля 2020 г. № 474 "О национальных целях развития Российской Федерации на период до 2030 года" (далее - национальные цели развития): "Сохранение населения, здоровье и благополучие людей", "Комфортная и безопасная среда для жизни", "Возможности для самореализации и развития талантов")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… 2. Здравоохранение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/>
              <a:t>… 5. Разработка и реализация единого плана </a:t>
            </a:r>
            <a:r>
              <a:rPr lang="ru-RU" sz="1600" b="1" dirty="0"/>
              <a:t>по снижению смертности населения и достижению целевого показателя, характеризующего достижение национальной цели развития "Сохранение населения, здоровье и благополучие людей", в Сибирском федеральном округе (</a:t>
            </a:r>
            <a:r>
              <a:rPr lang="ru-RU" sz="1600" dirty="0"/>
              <a:t>снижение смертности населения, увеличение ожидаемой продолжительности жизни, увеличение численности населения)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/>
              <a:t>6. Подготовка предложений по дальнейшей реализации мероприятий по развитию санитарной авиации в Сибирском федеральном округе сокращение времени ожидания медицинской помощи, минимизация рисков ухудшения состояния пациента при транспортировке, сокращение смертности населения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/>
              <a:t>7. Подготовка предложений по строительству, реконструкции и оснащению объектов здравоохранения повышение качества и доступности оказания медицинской помощи населению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8. </a:t>
            </a:r>
            <a:r>
              <a:rPr lang="ru-RU" sz="1600" b="1" dirty="0">
                <a:solidFill>
                  <a:srgbClr val="002060"/>
                </a:solidFill>
              </a:rPr>
              <a:t>Разработка и внедрение </a:t>
            </a:r>
            <a:r>
              <a:rPr lang="ru-RU" sz="1600" b="1" dirty="0">
                <a:solidFill>
                  <a:srgbClr val="FF0000"/>
                </a:solidFill>
              </a:rPr>
              <a:t>корпоративных программ укрепления здоровья; </a:t>
            </a:r>
            <a:r>
              <a:rPr lang="ru-RU" sz="1600" b="1" dirty="0">
                <a:solidFill>
                  <a:srgbClr val="002060"/>
                </a:solidFill>
              </a:rPr>
              <a:t>создание межведомственного совета по вопросам укрепления общественного здоровья (снижение смертности населения, в том числе в трудоспособном возрасте, увеличение ожидаемой продолжительности жизни)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9. </a:t>
            </a:r>
            <a:r>
              <a:rPr lang="ru-RU" sz="1600" b="1" dirty="0">
                <a:solidFill>
                  <a:srgbClr val="FF0000"/>
                </a:solidFill>
              </a:rPr>
              <a:t>Внедрение системы менеджмента качества в работу медицинских организаций </a:t>
            </a:r>
            <a:r>
              <a:rPr lang="ru-RU" sz="1600" b="1" dirty="0">
                <a:solidFill>
                  <a:srgbClr val="002060"/>
                </a:solidFill>
              </a:rPr>
              <a:t>для повышения эффективности оказания медицинской помощи населению и удовлетворенности населения доступностью и качеством оказания медицинской помощи </a:t>
            </a:r>
            <a:r>
              <a:rPr lang="ru-RU" sz="1600" b="1" dirty="0">
                <a:solidFill>
                  <a:srgbClr val="FF0000"/>
                </a:solidFill>
              </a:rPr>
              <a:t>(повышение доступности и качества оказания медицинской помощи</a:t>
            </a:r>
            <a:r>
              <a:rPr lang="ru-RU" sz="1600" dirty="0"/>
              <a:t>, повышение удовлетворенности населения оказанием медицинской помощи, </a:t>
            </a:r>
            <a:r>
              <a:rPr lang="ru-RU" sz="1600" b="1" dirty="0">
                <a:solidFill>
                  <a:srgbClr val="FF0000"/>
                </a:solidFill>
              </a:rPr>
              <a:t>снижение смертности от основных причин)</a:t>
            </a:r>
          </a:p>
        </p:txBody>
      </p:sp>
    </p:spTree>
    <p:extLst>
      <p:ext uri="{BB962C8B-B14F-4D97-AF65-F5344CB8AC3E}">
        <p14:creationId xmlns:p14="http://schemas.microsoft.com/office/powerpoint/2010/main" val="3571083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A92C73B-7D50-40EA-8FFD-A6F0F5CEA2F4}"/>
              </a:ext>
            </a:extLst>
          </p:cNvPr>
          <p:cNvSpPr txBox="1">
            <a:spLocks/>
          </p:cNvSpPr>
          <p:nvPr/>
        </p:nvSpPr>
        <p:spPr>
          <a:xfrm>
            <a:off x="0" y="2593703"/>
            <a:ext cx="12192000" cy="1670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rgbClr val="3D61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Электронная очередь по управлению пациентами – Медик-3</a:t>
            </a:r>
          </a:p>
          <a:p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(</a:t>
            </a:r>
            <a:r>
              <a:rPr lang="ru-RU" sz="4000" dirty="0">
                <a:solidFill>
                  <a:srgbClr val="002060"/>
                </a:solidFill>
                <a:latin typeface="Comfortaa" pitchFamily="2" charset="0"/>
              </a:rPr>
              <a:t>Новосибирский НИИ гигиены </a:t>
            </a:r>
            <a:r>
              <a:rPr lang="ru-RU" sz="4000" dirty="0" err="1">
                <a:solidFill>
                  <a:srgbClr val="002060"/>
                </a:solidFill>
                <a:latin typeface="Comfortaa" pitchFamily="2" charset="0"/>
              </a:rPr>
              <a:t>Роспотребнадзора</a:t>
            </a:r>
            <a:r>
              <a:rPr lang="ru-RU" sz="5400" dirty="0">
                <a:solidFill>
                  <a:srgbClr val="002060"/>
                </a:solidFill>
                <a:latin typeface="Comforta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8016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89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Электронная очередь управление пациентами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100" y="6436110"/>
            <a:ext cx="72390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31</a:t>
            </a:fld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E2F51-214E-40D9-B8BE-8A2BF02486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321" y="3277577"/>
            <a:ext cx="6032573" cy="2761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BDD93-96C1-4FCF-9FBB-71C16BEE8F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9781" y="5224879"/>
            <a:ext cx="6210299" cy="15763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24121C-3D60-4D1C-AA9A-9B9ABC912A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2678" y="4460141"/>
            <a:ext cx="4918765" cy="6893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4DF162-4707-4DF5-BC05-CB50F8B59C48}"/>
              </a:ext>
            </a:extLst>
          </p:cNvPr>
          <p:cNvSpPr txBox="1"/>
          <p:nvPr/>
        </p:nvSpPr>
        <p:spPr>
          <a:xfrm>
            <a:off x="226321" y="1191448"/>
            <a:ext cx="1169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000" dirty="0">
                <a:solidFill>
                  <a:srgbClr val="002060"/>
                </a:solidFill>
              </a:rPr>
              <a:t>Электронная очередь позволяет управлять потоком пациентов, оптимизировать обслуживание и получать информацию о времени оказания медицинских услуг. Система самостоятельно оценивает нагрузку в каждом кабинете на этаже и распределяет пациентов по кабинетам и этажам автоматически.</a:t>
            </a: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id="{C6660FEC-3ACC-4BDB-BC4E-0FAA5E10C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212684" y="3131696"/>
            <a:ext cx="3592065" cy="13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6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6DD587-2DF6-4286-B702-A16D3CC158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1074" y="2698101"/>
            <a:ext cx="6628976" cy="291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89"/>
            <a:ext cx="12192000" cy="10730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Полноценное управление пациентами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100" y="6356350"/>
            <a:ext cx="72390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32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67E36-F8BB-41D4-9926-6AC0072FD9D6}"/>
              </a:ext>
            </a:extLst>
          </p:cNvPr>
          <p:cNvSpPr txBox="1"/>
          <p:nvPr/>
        </p:nvSpPr>
        <p:spPr>
          <a:xfrm>
            <a:off x="67491" y="1016998"/>
            <a:ext cx="9028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000" dirty="0">
                <a:solidFill>
                  <a:srgbClr val="002060"/>
                </a:solidFill>
              </a:rPr>
              <a:t>У администратора информационной системы есть возможность управления пациентами из программы, есть возможность перенаправления в другой кабинет, а также позволяет видеть, на каком этапе прохождения медицинского осмотра находится пациент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ADF9E-0BF3-4ACF-811B-56F2325AE0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6397" y="915249"/>
            <a:ext cx="1431128" cy="20853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672C87-B135-4E3A-9C5F-39C1B1D80BE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92" y="4090934"/>
            <a:ext cx="6925189" cy="26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70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49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Преимущества использования информационных систем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в Центрах </a:t>
            </a:r>
            <a:r>
              <a:rPr lang="ru-RU" sz="36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профпатологии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DE993-6881-4953-94AE-0B5C23B2F7F5}"/>
              </a:ext>
            </a:extLst>
          </p:cNvPr>
          <p:cNvSpPr txBox="1"/>
          <p:nvPr/>
        </p:nvSpPr>
        <p:spPr>
          <a:xfrm>
            <a:off x="385762" y="1200150"/>
            <a:ext cx="114305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Создание единого информационного пространства для обмена данными между врачами, пациентами и медицинскими учреждениями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Мониторинг и управление качеством медицинской помощи, что повышает её эффективность и прозрачность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Анализ экономических аспектов оказания медицинской помощи для оптимизации затрат и ресурсов 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Сокращение сроков обследования и лечения пациентов благодаря </a:t>
            </a:r>
          </a:p>
          <a:p>
            <a:pPr indent="539750" algn="just"/>
            <a:r>
              <a:rPr lang="ru-RU" sz="2800" dirty="0">
                <a:solidFill>
                  <a:srgbClr val="002060"/>
                </a:solidFill>
              </a:rPr>
              <a:t>быстрому доступу к информации и автоматизации процессов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Улучшение коммуникации между врачами разных специальностей и медицинскими учреждениями, что позволяет быстро обмениваться информацией и координировать лечение пациентов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Возможность создания баз данных для формирования регистров и проведения научно-практических  исследований.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154" y="6356350"/>
            <a:ext cx="452846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33</a:t>
            </a:fld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100" y="6356350"/>
            <a:ext cx="723900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34</a:t>
            </a:fld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87B32-6D5F-4562-885F-47D638972405}"/>
              </a:ext>
            </a:extLst>
          </p:cNvPr>
          <p:cNvSpPr txBox="1"/>
          <p:nvPr/>
        </p:nvSpPr>
        <p:spPr>
          <a:xfrm>
            <a:off x="920425" y="2828925"/>
            <a:ext cx="10309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562F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B0BE45-C1BE-4838-9E78-E93184C3E7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25637" y="5837778"/>
            <a:ext cx="1066363" cy="10202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C4F0A-7A0F-49E2-B2AB-C38A58700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77" y="298635"/>
            <a:ext cx="1592059" cy="1536587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257175"/>
            <a:ext cx="154338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8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84845" y="816574"/>
          <a:ext cx="11596485" cy="375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878235" y="4960939"/>
            <a:ext cx="3909484" cy="15128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8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Лечебно-профилактические  мероприятия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052" y="4678364"/>
            <a:ext cx="6242049" cy="17049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8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Оздоровление условий труда, охрана труда, техника безопасности, борьба с вредными привычками, оздоровление сотрудников  (профилактории, санатории)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9745134" y="4422776"/>
            <a:ext cx="637117" cy="51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673213">
            <a:off x="7448021" y="3959755"/>
            <a:ext cx="434975" cy="1932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407834" y="2420938"/>
            <a:ext cx="863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632700" y="2492375"/>
            <a:ext cx="958851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777" name="Прямоугольник 9"/>
          <p:cNvSpPr>
            <a:spLocks noChangeArrowheads="1"/>
          </p:cNvSpPr>
          <p:nvPr/>
        </p:nvSpPr>
        <p:spPr bwMode="auto">
          <a:xfrm>
            <a:off x="251884" y="79375"/>
            <a:ext cx="11480800" cy="8132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ru-RU" altLang="ru-RU" sz="2300" b="1" dirty="0">
                <a:solidFill>
                  <a:srgbClr val="250363"/>
                </a:solidFill>
                <a:latin typeface="Verdana" pitchFamily="34" charset="0"/>
                <a:cs typeface="Times New Roman" pitchFamily="18" charset="0"/>
              </a:rPr>
              <a:t>Система контроля за состоянием </a:t>
            </a:r>
          </a:p>
          <a:p>
            <a:pPr algn="ctr"/>
            <a:r>
              <a:rPr lang="ru-RU" altLang="ru-RU" sz="2300" b="1" dirty="0">
                <a:solidFill>
                  <a:srgbClr val="250363"/>
                </a:solidFill>
                <a:latin typeface="Verdana" pitchFamily="34" charset="0"/>
                <a:cs typeface="Times New Roman" pitchFamily="18" charset="0"/>
              </a:rPr>
              <a:t>здоровья работающих в РФ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64584" y="492125"/>
            <a:ext cx="11480800" cy="79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779" name="TextBox 16"/>
          <p:cNvSpPr txBox="1">
            <a:spLocks noChangeArrowheads="1"/>
          </p:cNvSpPr>
          <p:nvPr/>
        </p:nvSpPr>
        <p:spPr bwMode="auto">
          <a:xfrm>
            <a:off x="975785" y="6559551"/>
            <a:ext cx="6434667" cy="35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</a:pPr>
            <a:endParaRPr lang="ru-RU" sz="1400" b="1" dirty="0">
              <a:solidFill>
                <a:srgbClr val="254061"/>
              </a:solidFill>
              <a:latin typeface="Cambria" pitchFamily="18" charset="0"/>
            </a:endParaRPr>
          </a:p>
        </p:txBody>
      </p:sp>
      <p:pic>
        <p:nvPicPr>
          <p:cNvPr id="17" name="Picture 4" descr="D:\Ксюша Ф\75\файлы\ае7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2CC0BDE-CBE5-3A5F-B47A-6B70B2A7C69D}"/>
              </a:ext>
            </a:extLst>
          </p:cNvPr>
          <p:cNvSpPr txBox="1">
            <a:spLocks/>
          </p:cNvSpPr>
          <p:nvPr/>
        </p:nvSpPr>
        <p:spPr>
          <a:xfrm>
            <a:off x="759540" y="1977874"/>
            <a:ext cx="10895220" cy="189724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250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9600" dirty="0"/>
            </a:br>
            <a:r>
              <a:rPr lang="ru-RU" altLang="ru-RU" sz="11200" b="1" dirty="0"/>
              <a:t>Сибирский федеральный округ имеет в </a:t>
            </a:r>
            <a:r>
              <a:rPr lang="ru-RU" altLang="ru-RU" sz="11200" dirty="0"/>
              <a:t>своем составе</a:t>
            </a:r>
            <a:br>
              <a:rPr lang="ru-RU" altLang="ru-RU" sz="11200" dirty="0"/>
            </a:br>
            <a:r>
              <a:rPr lang="ru-RU" altLang="ru-RU" sz="11200" b="1" dirty="0"/>
              <a:t> 10 субъектов РФ</a:t>
            </a:r>
            <a:br>
              <a:rPr lang="ru-RU" altLang="ru-RU" sz="11200" b="1" dirty="0"/>
            </a:br>
            <a:r>
              <a:rPr lang="ru-RU" altLang="ru-RU" sz="11200" dirty="0">
                <a:solidFill>
                  <a:srgbClr val="002060"/>
                </a:solidFill>
              </a:rPr>
              <a:t>(</a:t>
            </a:r>
            <a:r>
              <a:rPr lang="ru-RU" altLang="ru-RU" sz="9600" dirty="0">
                <a:solidFill>
                  <a:srgbClr val="002060"/>
                </a:solidFill>
              </a:rPr>
              <a:t>численность населения –17,2 млн. человек, или  11,7% населения РФ)</a:t>
            </a:r>
            <a:br>
              <a:rPr lang="ru-RU" altLang="ru-RU" sz="9600" dirty="0">
                <a:solidFill>
                  <a:srgbClr val="002060"/>
                </a:solidFill>
              </a:rPr>
            </a:br>
            <a:r>
              <a:rPr lang="ru-RU" altLang="ru-RU" sz="9600" dirty="0">
                <a:solidFill>
                  <a:srgbClr val="002060"/>
                </a:solidFill>
              </a:rPr>
              <a:t>территория – 4 361 757 </a:t>
            </a:r>
            <a:r>
              <a:rPr lang="ru-RU" altLang="ru-RU" sz="9600" dirty="0" err="1">
                <a:solidFill>
                  <a:srgbClr val="002060"/>
                </a:solidFill>
              </a:rPr>
              <a:t>кв.км</a:t>
            </a:r>
            <a:r>
              <a:rPr lang="ru-RU" altLang="ru-RU" sz="9600" dirty="0">
                <a:solidFill>
                  <a:srgbClr val="002060"/>
                </a:solidFill>
              </a:rPr>
              <a:t>, или 25,5% территории РФ)</a:t>
            </a:r>
            <a:br>
              <a:rPr lang="ru-RU" altLang="ru-RU" sz="9600" dirty="0">
                <a:solidFill>
                  <a:srgbClr val="002060"/>
                </a:solidFill>
              </a:rPr>
            </a:br>
            <a:r>
              <a:rPr lang="ru-RU" altLang="ru-RU" sz="9600" dirty="0"/>
              <a:t>Административный центр округа </a:t>
            </a:r>
            <a:br>
              <a:rPr lang="ru-RU" altLang="ru-RU" sz="9600" dirty="0"/>
            </a:br>
            <a:r>
              <a:rPr lang="ru-RU" altLang="ru-RU" sz="9600" dirty="0"/>
              <a:t>  — город </a:t>
            </a:r>
            <a:r>
              <a:rPr lang="ru-RU" altLang="ru-RU" sz="9600" u="sng" dirty="0">
                <a:hlinkClick r:id="rId3" tooltip="Новосибирск"/>
              </a:rPr>
              <a:t>Новосибирск</a:t>
            </a:r>
            <a:br>
              <a:rPr lang="ru-RU" altLang="ru-RU" sz="9600" u="sng" dirty="0"/>
            </a:br>
            <a:r>
              <a:rPr lang="ru-RU" altLang="ru-RU" sz="8000" b="1" dirty="0"/>
              <a:t>(</a:t>
            </a:r>
            <a:r>
              <a:rPr lang="ru-RU" altLang="ru-RU" sz="7200" b="1" dirty="0"/>
              <a:t>численность городского населения – 1,62 млн)</a:t>
            </a:r>
            <a:br>
              <a:rPr lang="ru-RU" altLang="ru-RU" sz="9600" dirty="0"/>
            </a:br>
            <a:endParaRPr lang="ru-RU" altLang="ru-RU" sz="2000" dirty="0"/>
          </a:p>
        </p:txBody>
      </p:sp>
      <p:pic>
        <p:nvPicPr>
          <p:cNvPr id="5" name="Picture 4" descr="novoskarta">
            <a:extLst>
              <a:ext uri="{FF2B5EF4-FFF2-40B4-BE49-F238E27FC236}">
                <a16:creationId xmlns:a16="http://schemas.microsoft.com/office/drawing/2014/main" id="{763F4DC2-C10C-45FC-E9C6-D0A06E1D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2" y="3875117"/>
            <a:ext cx="5125853" cy="28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C4C8BD-DFF9-061A-AA39-EA5C94BCC0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9961" y="226613"/>
            <a:ext cx="3754799" cy="17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116CE4B4-E5F4-2BCA-9763-F2E1CB195D34}"/>
              </a:ext>
            </a:extLst>
          </p:cNvPr>
          <p:cNvSpPr txBox="1">
            <a:spLocks/>
          </p:cNvSpPr>
          <p:nvPr/>
        </p:nvSpPr>
        <p:spPr>
          <a:xfrm>
            <a:off x="1662633" y="131950"/>
            <a:ext cx="9895140" cy="6025767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Центры профпатологии  созданы в 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    из 10 субъектов СФО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Не имеют Центров профпатологии 2 субъекта СФО: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Республика Алтай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</a:rPr>
              <a:t>Республика Тыва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altLang="ru-RU" u="sng" dirty="0">
                <a:solidFill>
                  <a:srgbClr val="002060"/>
                </a:solidFill>
              </a:rPr>
              <a:t>В Кемеровской области </a:t>
            </a:r>
            <a:r>
              <a:rPr lang="ru-RU" altLang="ru-RU" dirty="0">
                <a:solidFill>
                  <a:srgbClr val="002060"/>
                </a:solidFill>
              </a:rPr>
              <a:t>– 3 Центра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2060"/>
                </a:solidFill>
              </a:rPr>
              <a:t>профпатологии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8870D1-C574-BF87-2BBD-C774A66F82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175" y="4943390"/>
            <a:ext cx="3259978" cy="14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6C4D-6B0E-4D26-BCE6-57A31BAC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790"/>
            <a:ext cx="12192000" cy="4663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Основные направления работы центров </a:t>
            </a:r>
            <a:r>
              <a:rPr lang="ru-RU" sz="36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профпатологии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Comforta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DE993-6881-4953-94AE-0B5C23B2F7F5}"/>
              </a:ext>
            </a:extLst>
          </p:cNvPr>
          <p:cNvSpPr txBox="1"/>
          <p:nvPr/>
        </p:nvSpPr>
        <p:spPr>
          <a:xfrm>
            <a:off x="2011680" y="1236617"/>
            <a:ext cx="1005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Проведение предварительных и периодических медицинских осмотров работников в соответствии с Приказом 29н МЗ РФ от 28.01.2021 г 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Экспертиза профессиональной пригодности работников, экспертиза связи заболеваний с профессией  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Проведение экспертизы по результатам периодических медицинских осмотров, выполненных другими лечебными учреждениями или из других регионов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Качественное материально-техническое оснащение в соответствии с действующим законодательством. 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Соблюдение объёмов медицинских осмотров, утверждённых приказом № 29н МЗ РФ. </a:t>
            </a:r>
          </a:p>
          <a:p>
            <a:pPr indent="539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Формирование качественных заключений по результатам периодических и предварительных медицинских осмотров, профилактика диагностика и лечение профессиональных заболеваний, реабилитация. </a:t>
            </a:r>
          </a:p>
        </p:txBody>
      </p:sp>
      <p:pic>
        <p:nvPicPr>
          <p:cNvPr id="6" name="Рисунок 5" descr="Самолет со сплошной заливкой">
            <a:extLst>
              <a:ext uri="{FF2B5EF4-FFF2-40B4-BE49-F238E27FC236}">
                <a16:creationId xmlns:a16="http://schemas.microsoft.com/office/drawing/2014/main" id="{38183BDA-6218-43EA-82E6-572D828E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948" y="2393754"/>
            <a:ext cx="575988" cy="575988"/>
          </a:xfrm>
          <a:prstGeom prst="rect">
            <a:avLst/>
          </a:prstGeom>
        </p:spPr>
      </p:pic>
      <p:pic>
        <p:nvPicPr>
          <p:cNvPr id="16" name="Рисунок 15" descr="Компьютер со сплошной заливкой">
            <a:extLst>
              <a:ext uri="{FF2B5EF4-FFF2-40B4-BE49-F238E27FC236}">
                <a16:creationId xmlns:a16="http://schemas.microsoft.com/office/drawing/2014/main" id="{A971DB09-9391-4103-89EA-67CD58438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516" y="1120796"/>
            <a:ext cx="697375" cy="697375"/>
          </a:xfrm>
          <a:prstGeom prst="rect">
            <a:avLst/>
          </a:prstGeom>
        </p:spPr>
      </p:pic>
      <p:pic>
        <p:nvPicPr>
          <p:cNvPr id="18" name="Рисунок 17" descr="Мозг в голове со сплошной заливкой">
            <a:extLst>
              <a:ext uri="{FF2B5EF4-FFF2-40B4-BE49-F238E27FC236}">
                <a16:creationId xmlns:a16="http://schemas.microsoft.com/office/drawing/2014/main" id="{D8EAB9AD-F3C8-4912-AA36-C4661AAC3B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5493" y="3004457"/>
            <a:ext cx="621419" cy="621419"/>
          </a:xfrm>
          <a:prstGeom prst="rect">
            <a:avLst/>
          </a:prstGeom>
        </p:spPr>
      </p:pic>
      <p:pic>
        <p:nvPicPr>
          <p:cNvPr id="20" name="Рисунок 19" descr="Бабочка со сплошной заливкой">
            <a:extLst>
              <a:ext uri="{FF2B5EF4-FFF2-40B4-BE49-F238E27FC236}">
                <a16:creationId xmlns:a16="http://schemas.microsoft.com/office/drawing/2014/main" id="{446C47FC-7E66-4D31-AE62-89D5EE1638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2254" y="3666790"/>
            <a:ext cx="697375" cy="697375"/>
          </a:xfrm>
          <a:prstGeom prst="rect">
            <a:avLst/>
          </a:prstGeom>
        </p:spPr>
      </p:pic>
      <p:pic>
        <p:nvPicPr>
          <p:cNvPr id="22" name="Рисунок 21" descr="Отзыв клиента со сплошной заливкой">
            <a:extLst>
              <a:ext uri="{FF2B5EF4-FFF2-40B4-BE49-F238E27FC236}">
                <a16:creationId xmlns:a16="http://schemas.microsoft.com/office/drawing/2014/main" id="{E0B3AAF4-CAE2-4C80-8200-C12FE682D6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8873" y="5037189"/>
            <a:ext cx="697375" cy="697375"/>
          </a:xfrm>
          <a:prstGeom prst="rect">
            <a:avLst/>
          </a:prstGeom>
        </p:spPr>
      </p:pic>
      <p:pic>
        <p:nvPicPr>
          <p:cNvPr id="24" name="Рисунок 23" descr="Интернет со сплошной заливкой">
            <a:extLst>
              <a:ext uri="{FF2B5EF4-FFF2-40B4-BE49-F238E27FC236}">
                <a16:creationId xmlns:a16="http://schemas.microsoft.com/office/drawing/2014/main" id="{3E427FBD-A5B3-428F-9A02-6C2CFAFE27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0231" y="4258138"/>
            <a:ext cx="697376" cy="697376"/>
          </a:xfrm>
          <a:prstGeom prst="rect">
            <a:avLst/>
          </a:prstGeom>
        </p:spPr>
      </p:pic>
      <p:pic>
        <p:nvPicPr>
          <p:cNvPr id="26" name="Рисунок 25" descr="Математика со сплошной заливкой">
            <a:extLst>
              <a:ext uri="{FF2B5EF4-FFF2-40B4-BE49-F238E27FC236}">
                <a16:creationId xmlns:a16="http://schemas.microsoft.com/office/drawing/2014/main" id="{AFC9E227-3E65-4C9F-B5C1-B683497548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8210" y="1777671"/>
            <a:ext cx="621419" cy="62141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121D7F-71A6-4304-B421-06327B2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154" y="6356350"/>
            <a:ext cx="452846" cy="365125"/>
          </a:xfrm>
        </p:spPr>
        <p:txBody>
          <a:bodyPr/>
          <a:lstStyle/>
          <a:p>
            <a:fld id="{98F674A6-4B06-4476-99DC-0D79D9901835}" type="slidenum">
              <a:rPr lang="ru-RU" sz="3200" smtClean="0">
                <a:solidFill>
                  <a:srgbClr val="002060"/>
                </a:solidFill>
              </a:rPr>
              <a:pPr/>
              <a:t>7</a:t>
            </a:fld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841640" y="251022"/>
          <a:ext cx="11350361" cy="6606978"/>
        </p:xfrm>
        <a:graphic>
          <a:graphicData uri="http://schemas.openxmlformats.org/drawingml/2006/table">
            <a:tbl>
              <a:tblPr/>
              <a:tblGrid>
                <a:gridCol w="299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Субъект РФ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ЦПП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Руководитель ЦПП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Главный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профпатолог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субъекта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Новосибирская область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(2 кафедры НГМУ,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диссертационный совет)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Новосибирский НИИ гигиены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Роспотребнадзора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ГБУЗ НСО  ГКБ№2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Потеряева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Елена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Леонидовна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Шпагина Любовь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Анатольевна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Омская область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(кафедра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ОмГМУ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БУЗ «Медсанчасть№7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Пашин Владимир Викторович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Плотникова Ольга Владимировна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Алтайский край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(кафедра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АлтГМУ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КГБУЗ «Краевая клиническая больница»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Турчинова Алла Владимировна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Турчинова Алла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Владимировна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Красноярский край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(кафедра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КрасГМУ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КГБУЗ «Краевая клиническая больница»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Захаринская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Ольга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Николаевна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Захаринская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Ольга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Николаевна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Иркутская область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Ангарск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Иркутск)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(кафедра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ИркГМУ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диссертационный  совет)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ФГБУН «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Восточно-Сибирский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институт медико-экологических исследований РАН»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Кодинец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Ирина Николаевна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Мамонова Татьяна Александровна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Лахман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Олег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Леонидович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Республика Хакасия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ГБУЗ «Республиканская клиническая больница»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Погорельченко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Наталья Владимировна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Погорельченко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Наталья Владимировна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Кемеровская область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(кафедра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КемГМУ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Центра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профпатологии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Институт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профпатологии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г. Кемерово -1,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г. Новокузнецк - 1,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г. Ленинск – Кузнецкий - 1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Часовских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Елена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Владимировна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Томская область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ОГАУЗ «Томская областная клиническая больница»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Якунина Елена Валерьевна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Якунина Елена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Валерьевна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2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Республика Тыва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Ондар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Чейнеш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Васильевна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сюша Ф\75\файлы\ае7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9" y="5584251"/>
            <a:ext cx="1793687" cy="11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8067EA86-8AB5-B153-D09C-3F5EA35906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327941"/>
              </p:ext>
            </p:extLst>
          </p:nvPr>
        </p:nvGraphicFramePr>
        <p:xfrm>
          <a:off x="923739" y="1766878"/>
          <a:ext cx="9692422" cy="4951665"/>
        </p:xfrm>
        <a:graphic>
          <a:graphicData uri="http://schemas.openxmlformats.org/drawingml/2006/table">
            <a:tbl>
              <a:tblPr/>
              <a:tblGrid>
                <a:gridCol w="251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Субъект РФ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Установлено в 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впервые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Коечный фонд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(круглосуточный стационар)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Всего по данным регистра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хронич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 профзаболеваний 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Новосибирская область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60/0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2 202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Омская область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30/0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3 517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Алтайский край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20/0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1 690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Красноярский край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30/0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3 893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Иркутская область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352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100/16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2 747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Республика Хакасия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337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Кемеровская область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566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159/32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27 273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Томская область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8/0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1 022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1 343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414/48 коек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44 883</a:t>
                      </a:r>
                    </a:p>
                  </a:txBody>
                  <a:tcPr marL="104255" marR="104255" marT="41460" marB="4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3C50BC-0419-27E0-5E88-F0FDC4980501}"/>
              </a:ext>
            </a:extLst>
          </p:cNvPr>
          <p:cNvSpPr txBox="1"/>
          <p:nvPr/>
        </p:nvSpPr>
        <p:spPr>
          <a:xfrm>
            <a:off x="2722721" y="294090"/>
            <a:ext cx="9354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Профессиональные заболевания, СФО, 2022 г.</a:t>
            </a:r>
          </a:p>
        </p:txBody>
      </p:sp>
    </p:spTree>
    <p:extLst>
      <p:ext uri="{BB962C8B-B14F-4D97-AF65-F5344CB8AC3E}">
        <p14:creationId xmlns:p14="http://schemas.microsoft.com/office/powerpoint/2010/main" val="1790691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242D2A70-F637-49B3-8832-527FF36383B9}" vid="{9FDD1D41-30C2-4573-B375-B055A51204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3680</TotalTime>
  <Words>3174</Words>
  <Application>Microsoft Office PowerPoint</Application>
  <PresentationFormat>Широкоэкранный</PresentationFormat>
  <Paragraphs>402</Paragraphs>
  <Slides>34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Comfortaa</vt:lpstr>
      <vt:lpstr>Tahoma</vt:lpstr>
      <vt:lpstr>Times New Roman</vt:lpstr>
      <vt:lpstr>Verdana</vt:lpstr>
      <vt:lpstr>Wingdings</vt:lpstr>
      <vt:lpstr>Тема1</vt:lpstr>
      <vt:lpstr>Microsoft Excel 97-2003 Worksheet</vt:lpstr>
      <vt:lpstr>     Использование цифровых технологий - важный вектор развития профпатологии  и медицины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 направления работы центров профпатологии </vt:lpstr>
      <vt:lpstr>Презентация PowerPoint</vt:lpstr>
      <vt:lpstr>Презентация PowerPoint</vt:lpstr>
      <vt:lpstr>Структура «накопленной» профессиональной патологии в зависимости  от воздействующего вредного производственного фактора (СФО, 2022г) </vt:lpstr>
      <vt:lpstr>Центры профпатологии СФО, ПМО, 2022г.</vt:lpstr>
      <vt:lpstr>Презентация PowerPoint</vt:lpstr>
      <vt:lpstr>Использование информационных систем  в ЦПП СФО. </vt:lpstr>
      <vt:lpstr>Презентация PowerPoint</vt:lpstr>
      <vt:lpstr>Презентация PowerPoint</vt:lpstr>
      <vt:lpstr>Разработка и внедрение информационных систем  в Центрах профпатологии решают следующие задачи:</vt:lpstr>
      <vt:lpstr>Разработка и внедрение информационных систем  в Центрах профпатологии решают следующие задачи:</vt:lpstr>
      <vt:lpstr>  Информационная система для работы с пациентами   Медик-2  (Новосибирский НИИ гигиены)  </vt:lpstr>
      <vt:lpstr>Информационная система - Медик-2</vt:lpstr>
      <vt:lpstr>Информационная система - Медик-2</vt:lpstr>
      <vt:lpstr>Модуль «Регистратура»</vt:lpstr>
      <vt:lpstr>Модуль «Поликлиника»</vt:lpstr>
      <vt:lpstr>Модуль «Стационар»</vt:lpstr>
      <vt:lpstr>Презентация PowerPoint</vt:lpstr>
      <vt:lpstr>Информационная система Медик-3</vt:lpstr>
      <vt:lpstr>Раздел «Личный кабинет врачей специалистов»</vt:lpstr>
      <vt:lpstr>Раздел «Карта пациента»</vt:lpstr>
      <vt:lpstr>Раздел «Отчётность»</vt:lpstr>
      <vt:lpstr>Раздел «Администрирование»</vt:lpstr>
      <vt:lpstr>Презентация PowerPoint</vt:lpstr>
      <vt:lpstr>Электронная очередь управление пациентами</vt:lpstr>
      <vt:lpstr>Полноценное управление пациентами</vt:lpstr>
      <vt:lpstr>Преимущества использования информационных систем  в Центрах профпатологии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Потеряева Елена Леонидовна</cp:lastModifiedBy>
  <cp:revision>182</cp:revision>
  <cp:lastPrinted>2024-05-22T04:11:21Z</cp:lastPrinted>
  <dcterms:created xsi:type="dcterms:W3CDTF">2023-12-20T03:08:57Z</dcterms:created>
  <dcterms:modified xsi:type="dcterms:W3CDTF">2024-05-22T04:12:07Z</dcterms:modified>
</cp:coreProperties>
</file>