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297" r:id="rId3"/>
    <p:sldId id="272" r:id="rId4"/>
    <p:sldId id="273" r:id="rId5"/>
    <p:sldId id="306" r:id="rId6"/>
    <p:sldId id="308" r:id="rId7"/>
    <p:sldId id="271" r:id="rId8"/>
    <p:sldId id="290" r:id="rId9"/>
    <p:sldId id="295" r:id="rId10"/>
    <p:sldId id="296" r:id="rId11"/>
    <p:sldId id="291" r:id="rId12"/>
    <p:sldId id="294" r:id="rId13"/>
    <p:sldId id="292" r:id="rId14"/>
    <p:sldId id="261" r:id="rId15"/>
    <p:sldId id="279" r:id="rId16"/>
    <p:sldId id="277" r:id="rId17"/>
    <p:sldId id="280" r:id="rId18"/>
    <p:sldId id="281" r:id="rId19"/>
    <p:sldId id="259" r:id="rId20"/>
    <p:sldId id="287" r:id="rId21"/>
    <p:sldId id="307" r:id="rId22"/>
    <p:sldId id="302" r:id="rId23"/>
    <p:sldId id="309" r:id="rId24"/>
    <p:sldId id="313" r:id="rId25"/>
    <p:sldId id="298" r:id="rId26"/>
    <p:sldId id="303" r:id="rId27"/>
    <p:sldId id="278" r:id="rId28"/>
    <p:sldId id="285" r:id="rId29"/>
    <p:sldId id="311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6;\&#1082;&#1086;&#1085;&#1092;&#1077;&#1088;&#1077;&#1085;&#1094;&#1080;&#1103;%20&#1052;&#1080;&#1085;&#1089;&#1082;\&#1087;&#1088;&#1077;&#1079;\&#1051;&#1080;&#1089;&#1090;%20Microsoft%20Office%20Excel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53668ec69a7745/&#1056;&#1072;&#1073;&#1086;&#1095;&#1080;&#1081;%20&#1089;&#1090;&#1086;&#1083;/&#1050;&#1040;&#1052;&#1040;&#1047;%20&#1053;&#1048;&#1056;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053668ec69a7745/&#1056;&#1072;&#1073;&#1086;&#1095;&#1080;&#1081;%20&#1089;&#1090;&#1086;&#1083;/&#1050;&#1040;&#1052;&#1040;&#1047;%20&#1053;&#1048;&#1056;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4803810595773"/>
          <c:y val="6.5275051303397502E-2"/>
          <c:w val="0.73374361960198964"/>
          <c:h val="0.735618432908174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РТ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1.3</c:v>
                </c:pt>
                <c:pt idx="1">
                  <c:v>1.85</c:v>
                </c:pt>
                <c:pt idx="2">
                  <c:v>1.5</c:v>
                </c:pt>
                <c:pt idx="3">
                  <c:v>1.48</c:v>
                </c:pt>
                <c:pt idx="4">
                  <c:v>0.9</c:v>
                </c:pt>
                <c:pt idx="5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6F-4523-87FC-D6D7E710D12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РФ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1.47</c:v>
                </c:pt>
                <c:pt idx="1">
                  <c:v>1.3</c:v>
                </c:pt>
                <c:pt idx="2">
                  <c:v>1.1700000000000006</c:v>
                </c:pt>
                <c:pt idx="3">
                  <c:v>1.03</c:v>
                </c:pt>
                <c:pt idx="4">
                  <c:v>0.78</c:v>
                </c:pt>
                <c:pt idx="5">
                  <c:v>1.0900000000000001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6F-4523-87FC-D6D7E710D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30880"/>
        <c:axId val="90732416"/>
      </c:lineChart>
      <c:catAx>
        <c:axId val="9073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Exo2"/>
              </a:defRPr>
            </a:pPr>
            <a:endParaRPr lang="ru-RU"/>
          </a:p>
        </c:txPr>
        <c:crossAx val="90732416"/>
        <c:crosses val="autoZero"/>
        <c:auto val="1"/>
        <c:lblAlgn val="ctr"/>
        <c:lblOffset val="100"/>
        <c:noMultiLvlLbl val="0"/>
      </c:catAx>
      <c:valAx>
        <c:axId val="9073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Exo2"/>
              </a:defRPr>
            </a:pPr>
            <a:endParaRPr lang="ru-RU"/>
          </a:p>
        </c:txPr>
        <c:crossAx val="907308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Exo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Bahnschrift Condensed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5333422305263"/>
          <c:y val="2.7172813648571686E-2"/>
          <c:w val="0.76145583497258484"/>
          <c:h val="0.73441035188890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Лист1!$A$24</c:f>
              <c:strCache>
                <c:ptCount val="1"/>
                <c:pt idx="0">
                  <c:v>Аллергическое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B3-4A92-BE85-243A85CB42F7}"/>
              </c:ext>
            </c:extLst>
          </c:dPt>
          <c:cat>
            <c:numRef>
              <c:f>Лист1!$B$23:$E$23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Лист1!$B$24:$E$24</c:f>
              <c:numCache>
                <c:formatCode>0.00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18.181818181818212</c:v>
                </c:pt>
                <c:pt idx="3">
                  <c:v>42.85714285714279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B3-4A92-BE85-243A85CB42F7}"/>
            </c:ext>
          </c:extLst>
        </c:ser>
        <c:ser>
          <c:idx val="1"/>
          <c:order val="1"/>
          <c:tx>
            <c:strRef>
              <c:f>Лист1!$A$25</c:f>
              <c:strCache>
                <c:ptCount val="1"/>
                <c:pt idx="0">
                  <c:v>Канцерогенное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Лист1!$B$23:$E$23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Лист1!$B$25:$E$25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B3-4A92-BE85-243A85CB42F7}"/>
            </c:ext>
          </c:extLst>
        </c:ser>
        <c:ser>
          <c:idx val="2"/>
          <c:order val="2"/>
          <c:tx>
            <c:strRef>
              <c:f>Лист1!$A$26</c:f>
              <c:strCache>
                <c:ptCount val="1"/>
                <c:pt idx="0">
                  <c:v>Фиброгенное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Лист1!$B$23:$E$23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Лист1!$B$26:$E$26</c:f>
              <c:numCache>
                <c:formatCode>0.00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54.545454545454547</c:v>
                </c:pt>
                <c:pt idx="3">
                  <c:v>42.85714285714279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B3-4A92-BE85-243A85CB4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40736"/>
        <c:axId val="29946624"/>
      </c:barChart>
      <c:lineChart>
        <c:grouping val="standard"/>
        <c:varyColors val="0"/>
        <c:ser>
          <c:idx val="3"/>
          <c:order val="3"/>
          <c:tx>
            <c:strRef>
              <c:f>Лист1!$A$27</c:f>
              <c:strCache>
                <c:ptCount val="1"/>
                <c:pt idx="0">
                  <c:v>Токсическое 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Лист1!$B$23:$E$23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Лист1!$B$27:$E$27</c:f>
              <c:numCache>
                <c:formatCode>0.00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18.181818181818212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B3-4A92-BE85-243A85CB42F7}"/>
            </c:ext>
          </c:extLst>
        </c:ser>
        <c:ser>
          <c:idx val="4"/>
          <c:order val="4"/>
          <c:tx>
            <c:strRef>
              <c:f>Лист1!$A$28</c:f>
              <c:strCache>
                <c:ptCount val="1"/>
                <c:pt idx="0">
                  <c:v>Не оказывает влияния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Лист1!$B$23:$E$23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Лист1!$B$28:$E$28</c:f>
              <c:numCache>
                <c:formatCode>0.00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18.181818181818212</c:v>
                </c:pt>
                <c:pt idx="3">
                  <c:v>14.285714285714286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1B3-4A92-BE85-243A85CB4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0736"/>
        <c:axId val="29946624"/>
      </c:lineChart>
      <c:catAx>
        <c:axId val="299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46624"/>
        <c:crosses val="autoZero"/>
        <c:auto val="1"/>
        <c:lblAlgn val="ctr"/>
        <c:lblOffset val="100"/>
        <c:noMultiLvlLbl val="0"/>
      </c:catAx>
      <c:valAx>
        <c:axId val="2994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4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820995095482"/>
          <c:y val="0.1264807993421424"/>
          <c:w val="0.67747408338344284"/>
          <c:h val="0.67176416252689486"/>
        </c:manualLayout>
      </c:layout>
      <c:lineChart>
        <c:grouping val="standard"/>
        <c:varyColors val="1"/>
        <c:ser>
          <c:idx val="0"/>
          <c:order val="0"/>
          <c:tx>
            <c:strRef>
              <c:f>Лист1!$K$48</c:f>
              <c:strCache>
                <c:ptCount val="1"/>
                <c:pt idx="0">
                  <c:v>21-29 лет</c:v>
                </c:pt>
              </c:strCache>
            </c:strRef>
          </c:tx>
          <c:spPr>
            <a:ln w="76200" cmpd="sng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Лист1!$L$47:$O$47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Лист1!$L$48:$O$48</c:f>
              <c:numCache>
                <c:formatCode>General</c:formatCode>
                <c:ptCount val="4"/>
                <c:pt idx="2" formatCode="0.00">
                  <c:v>1.6949152542372901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8-47F2-A939-8075D4864EEC}"/>
            </c:ext>
          </c:extLst>
        </c:ser>
        <c:ser>
          <c:idx val="1"/>
          <c:order val="1"/>
          <c:tx>
            <c:strRef>
              <c:f>Лист1!$K$49</c:f>
              <c:strCache>
                <c:ptCount val="1"/>
                <c:pt idx="0">
                  <c:v>30-39 лет</c:v>
                </c:pt>
              </c:strCache>
            </c:strRef>
          </c:tx>
          <c:spPr>
            <a:ln w="57150" cmpd="sng">
              <a:solidFill>
                <a:srgbClr val="C0504D"/>
              </a:solidFill>
            </a:ln>
          </c:spPr>
          <c:marker>
            <c:symbol val="circle"/>
            <c:size val="5"/>
            <c:spPr>
              <a:solidFill>
                <a:srgbClr val="C0504D"/>
              </a:solidFill>
              <a:ln w="57150" cmpd="sng">
                <a:solidFill>
                  <a:srgbClr val="C0504D"/>
                </a:solidFill>
              </a:ln>
            </c:spPr>
          </c:marker>
          <c:cat>
            <c:numRef>
              <c:f>Лист1!$L$47:$O$47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Лист1!$L$49:$O$49</c:f>
              <c:numCache>
                <c:formatCode>0.00</c:formatCode>
                <c:ptCount val="4"/>
                <c:pt idx="0">
                  <c:v>5</c:v>
                </c:pt>
                <c:pt idx="1">
                  <c:v>5.8823529411764675</c:v>
                </c:pt>
                <c:pt idx="2">
                  <c:v>10.169491525423705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68-47F2-A939-8075D4864EEC}"/>
            </c:ext>
          </c:extLst>
        </c:ser>
        <c:ser>
          <c:idx val="2"/>
          <c:order val="2"/>
          <c:tx>
            <c:strRef>
              <c:f>Лист1!$K$50</c:f>
              <c:strCache>
                <c:ptCount val="1"/>
                <c:pt idx="0">
                  <c:v>40-49 лет</c:v>
                </c:pt>
              </c:strCache>
            </c:strRef>
          </c:tx>
          <c:spPr>
            <a:ln w="57150" cmpd="sng">
              <a:solidFill>
                <a:srgbClr val="9BBB59"/>
              </a:solidFill>
            </a:ln>
          </c:spPr>
          <c:marker>
            <c:symbol val="circle"/>
            <c:size val="5"/>
            <c:spPr>
              <a:solidFill>
                <a:srgbClr val="9BBB59"/>
              </a:solidFill>
              <a:ln w="57150" cmpd="sng">
                <a:solidFill>
                  <a:srgbClr val="9BBB59"/>
                </a:solidFill>
              </a:ln>
            </c:spPr>
          </c:marker>
          <c:cat>
            <c:numRef>
              <c:f>Лист1!$L$47:$O$47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Лист1!$L$50:$O$50</c:f>
              <c:numCache>
                <c:formatCode>0.00</c:formatCode>
                <c:ptCount val="4"/>
                <c:pt idx="0">
                  <c:v>15</c:v>
                </c:pt>
                <c:pt idx="1">
                  <c:v>14.705882352941208</c:v>
                </c:pt>
                <c:pt idx="2">
                  <c:v>10.169491525423705</c:v>
                </c:pt>
                <c:pt idx="3">
                  <c:v>15.1515151515152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68-47F2-A939-8075D4864EEC}"/>
            </c:ext>
          </c:extLst>
        </c:ser>
        <c:ser>
          <c:idx val="3"/>
          <c:order val="3"/>
          <c:tx>
            <c:strRef>
              <c:f>Лист1!$K$51</c:f>
              <c:strCache>
                <c:ptCount val="1"/>
                <c:pt idx="0">
                  <c:v>50-59 лет</c:v>
                </c:pt>
              </c:strCache>
            </c:strRef>
          </c:tx>
          <c:spPr>
            <a:ln w="57150" cmpd="sng">
              <a:solidFill>
                <a:srgbClr val="8064A2"/>
              </a:solidFill>
            </a:ln>
          </c:spPr>
          <c:marker>
            <c:symbol val="circle"/>
            <c:size val="5"/>
            <c:spPr>
              <a:solidFill>
                <a:srgbClr val="8064A2"/>
              </a:solidFill>
              <a:ln w="57150" cmpd="sng">
                <a:solidFill>
                  <a:srgbClr val="8064A2"/>
                </a:solidFill>
              </a:ln>
            </c:spPr>
          </c:marker>
          <c:cat>
            <c:numRef>
              <c:f>Лист1!$L$47:$O$47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Лист1!$L$51:$O$51</c:f>
              <c:numCache>
                <c:formatCode>0.00</c:formatCode>
                <c:ptCount val="4"/>
                <c:pt idx="0">
                  <c:v>50</c:v>
                </c:pt>
                <c:pt idx="1">
                  <c:v>41.176470588235297</c:v>
                </c:pt>
                <c:pt idx="2">
                  <c:v>38.983050847457598</c:v>
                </c:pt>
                <c:pt idx="3">
                  <c:v>36.363636363636367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68-47F2-A939-8075D4864EEC}"/>
            </c:ext>
          </c:extLst>
        </c:ser>
        <c:ser>
          <c:idx val="4"/>
          <c:order val="4"/>
          <c:tx>
            <c:strRef>
              <c:f>Лист1!$K$52</c:f>
              <c:strCache>
                <c:ptCount val="1"/>
                <c:pt idx="0">
                  <c:v>60-69 лет</c:v>
                </c:pt>
              </c:strCache>
            </c:strRef>
          </c:tx>
          <c:spPr>
            <a:ln w="57150" cmpd="sng">
              <a:solidFill>
                <a:srgbClr val="4BACC6"/>
              </a:solidFill>
            </a:ln>
          </c:spPr>
          <c:marker>
            <c:symbol val="circle"/>
            <c:size val="5"/>
            <c:spPr>
              <a:solidFill>
                <a:srgbClr val="4BACC6"/>
              </a:solidFill>
              <a:ln w="57150" cmpd="sng">
                <a:solidFill>
                  <a:srgbClr val="4BACC6"/>
                </a:solidFill>
              </a:ln>
            </c:spPr>
          </c:marker>
          <c:cat>
            <c:numRef>
              <c:f>Лист1!$L$47:$O$47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Лист1!$L$52:$O$52</c:f>
              <c:numCache>
                <c:formatCode>0.00</c:formatCode>
                <c:ptCount val="4"/>
                <c:pt idx="0">
                  <c:v>27.5</c:v>
                </c:pt>
                <c:pt idx="1">
                  <c:v>38.235294117647094</c:v>
                </c:pt>
                <c:pt idx="2">
                  <c:v>38.983050847457598</c:v>
                </c:pt>
                <c:pt idx="3">
                  <c:v>46.969696969696969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68-47F2-A939-8075D4864EEC}"/>
            </c:ext>
          </c:extLst>
        </c:ser>
        <c:ser>
          <c:idx val="5"/>
          <c:order val="5"/>
          <c:tx>
            <c:strRef>
              <c:f>Лист1!$K$53</c:f>
              <c:strCache>
                <c:ptCount val="1"/>
                <c:pt idx="0">
                  <c:v>70-79 лет</c:v>
                </c:pt>
              </c:strCache>
            </c:strRef>
          </c:tx>
          <c:spPr>
            <a:ln w="57150" cmpd="sng">
              <a:solidFill>
                <a:srgbClr val="F79646"/>
              </a:solidFill>
            </a:ln>
          </c:spPr>
          <c:marker>
            <c:symbol val="none"/>
          </c:marker>
          <c:cat>
            <c:numRef>
              <c:f>Лист1!$L$47:$O$47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Лист1!$L$53:$O$53</c:f>
              <c:numCache>
                <c:formatCode>General</c:formatCode>
                <c:ptCount val="4"/>
                <c:pt idx="0" formatCode="0.00">
                  <c:v>2.5</c:v>
                </c:pt>
                <c:pt idx="3" formatCode="0.00">
                  <c:v>1.51515151515152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68-47F2-A939-8075D4864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564672"/>
        <c:axId val="71205632"/>
      </c:lineChart>
      <c:catAx>
        <c:axId val="6956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71205632"/>
        <c:crosses val="autoZero"/>
        <c:auto val="1"/>
        <c:lblAlgn val="ctr"/>
        <c:lblOffset val="100"/>
        <c:noMultiLvlLbl val="1"/>
      </c:catAx>
      <c:valAx>
        <c:axId val="7120563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695646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sz="1600" b="0">
              <a:solidFill>
                <a:srgbClr val="1A1A1A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58639733286993E-2"/>
          <c:y val="0.1531845612833142"/>
          <c:w val="0.79428033637288165"/>
          <c:h val="0.66982809929502674"/>
        </c:manualLayout>
      </c:layout>
      <c:lineChart>
        <c:grouping val="standard"/>
        <c:varyColors val="0"/>
        <c:ser>
          <c:idx val="0"/>
          <c:order val="0"/>
          <c:tx>
            <c:v>женщины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('итоговые графики'!$B$30:$E$30,'итоговые графики'!$B$34:$E$34)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'итоговые графики'!$B$31:$E$31</c:f>
              <c:numCache>
                <c:formatCode>General</c:formatCode>
                <c:ptCount val="4"/>
                <c:pt idx="0">
                  <c:v>59</c:v>
                </c:pt>
                <c:pt idx="1">
                  <c:v>58</c:v>
                </c:pt>
                <c:pt idx="2">
                  <c:v>58</c:v>
                </c:pt>
                <c:pt idx="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6D-4628-8B5A-93A5ED8E940B}"/>
            </c:ext>
          </c:extLst>
        </c:ser>
        <c:ser>
          <c:idx val="1"/>
          <c:order val="1"/>
          <c:tx>
            <c:v>мужчины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('итоговые графики'!$B$30:$E$30,'итоговые графики'!$B$34:$E$34)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'итоговые графики'!$B$35:$E$35</c:f>
              <c:numCache>
                <c:formatCode>General</c:formatCode>
                <c:ptCount val="4"/>
                <c:pt idx="0">
                  <c:v>53</c:v>
                </c:pt>
                <c:pt idx="1">
                  <c:v>56</c:v>
                </c:pt>
                <c:pt idx="2">
                  <c:v>55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6D-4628-8B5A-93A5ED8E94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621888"/>
        <c:axId val="61482496"/>
      </c:lineChart>
      <c:catAx>
        <c:axId val="556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82496"/>
        <c:crosses val="autoZero"/>
        <c:auto val="1"/>
        <c:lblAlgn val="ctr"/>
        <c:lblOffset val="100"/>
        <c:noMultiLvlLbl val="0"/>
      </c:catAx>
      <c:valAx>
        <c:axId val="61482496"/>
        <c:scaling>
          <c:orientation val="minMax"/>
          <c:min val="52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Средний возраст работников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556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Лист1!$A$2:$A$24</c:f>
              <c:strCache>
                <c:ptCount val="23"/>
                <c:pt idx="0">
                  <c:v>Слесарь</c:v>
                </c:pt>
                <c:pt idx="1">
                  <c:v>Плавильщик</c:v>
                </c:pt>
                <c:pt idx="2">
                  <c:v>Стерженьщик</c:v>
                </c:pt>
                <c:pt idx="3">
                  <c:v>Газо/сварщик</c:v>
                </c:pt>
                <c:pt idx="4">
                  <c:v>Э/монтер</c:v>
                </c:pt>
                <c:pt idx="5">
                  <c:v>Наладчик</c:v>
                </c:pt>
                <c:pt idx="6">
                  <c:v>Машинист</c:v>
                </c:pt>
                <c:pt idx="7">
                  <c:v>Сталевар э/п</c:v>
                </c:pt>
                <c:pt idx="8">
                  <c:v>Мастер ученика</c:v>
                </c:pt>
                <c:pt idx="9">
                  <c:v>Сушильщик</c:v>
                </c:pt>
                <c:pt idx="10">
                  <c:v>Транспортировщик</c:v>
                </c:pt>
                <c:pt idx="11">
                  <c:v>Формовщик</c:v>
                </c:pt>
                <c:pt idx="12">
                  <c:v>Кокильщик</c:v>
                </c:pt>
                <c:pt idx="13">
                  <c:v>Чистильщик</c:v>
                </c:pt>
                <c:pt idx="14">
                  <c:v>Корректировщик</c:v>
                </c:pt>
                <c:pt idx="15">
                  <c:v>Крановщик</c:v>
                </c:pt>
                <c:pt idx="16">
                  <c:v>Слесарь МСР</c:v>
                </c:pt>
                <c:pt idx="17">
                  <c:v>Модельщик</c:v>
                </c:pt>
                <c:pt idx="18">
                  <c:v>Наждачник</c:v>
                </c:pt>
                <c:pt idx="19">
                  <c:v>Уборщик</c:v>
                </c:pt>
                <c:pt idx="20">
                  <c:v>Лаборант</c:v>
                </c:pt>
                <c:pt idx="21">
                  <c:v>Газорезчик</c:v>
                </c:pt>
                <c:pt idx="22">
                  <c:v>Обрубщик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29</c:v>
                </c:pt>
                <c:pt idx="1">
                  <c:v>26</c:v>
                </c:pt>
                <c:pt idx="2">
                  <c:v>16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21</c:v>
                </c:pt>
                <c:pt idx="7">
                  <c:v>17</c:v>
                </c:pt>
                <c:pt idx="8">
                  <c:v>20</c:v>
                </c:pt>
                <c:pt idx="9">
                  <c:v>31</c:v>
                </c:pt>
                <c:pt idx="10">
                  <c:v>11</c:v>
                </c:pt>
                <c:pt idx="11">
                  <c:v>30</c:v>
                </c:pt>
                <c:pt idx="12">
                  <c:v>15</c:v>
                </c:pt>
                <c:pt idx="13">
                  <c:v>28</c:v>
                </c:pt>
                <c:pt idx="14">
                  <c:v>16</c:v>
                </c:pt>
                <c:pt idx="15">
                  <c:v>15</c:v>
                </c:pt>
                <c:pt idx="16">
                  <c:v>30</c:v>
                </c:pt>
                <c:pt idx="17">
                  <c:v>13</c:v>
                </c:pt>
                <c:pt idx="18">
                  <c:v>20</c:v>
                </c:pt>
                <c:pt idx="19">
                  <c:v>15</c:v>
                </c:pt>
                <c:pt idx="20">
                  <c:v>22</c:v>
                </c:pt>
                <c:pt idx="21">
                  <c:v>20</c:v>
                </c:pt>
                <c:pt idx="2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2-40B4-A449-54E198CDA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1801216"/>
        <c:axId val="171811200"/>
      </c:barChart>
      <c:catAx>
        <c:axId val="1718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811200"/>
        <c:crosses val="autoZero"/>
        <c:auto val="1"/>
        <c:lblAlgn val="ctr"/>
        <c:lblOffset val="100"/>
        <c:noMultiLvlLbl val="0"/>
      </c:catAx>
      <c:valAx>
        <c:axId val="17181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8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89695732477883E-2"/>
          <c:y val="3.2942076572412278E-2"/>
          <c:w val="0.64456488444193416"/>
          <c:h val="0.80483577204671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'итоговые графики'!$A$75:$B$75</c:f>
              <c:strCache>
                <c:ptCount val="1"/>
                <c:pt idx="0">
                  <c:v>без утраты трудоспособности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'итоговые графики'!$C$74:$F$74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графики'!$C$75:$F$75</c:f>
              <c:numCache>
                <c:formatCode>0</c:formatCode>
                <c:ptCount val="4"/>
                <c:pt idx="0">
                  <c:v>55</c:v>
                </c:pt>
                <c:pt idx="1">
                  <c:v>41.176470588235297</c:v>
                </c:pt>
                <c:pt idx="2">
                  <c:v>52.542372881355924</c:v>
                </c:pt>
                <c:pt idx="3">
                  <c:v>75.757575757575779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A-43DC-B191-6D0660C3FD93}"/>
            </c:ext>
          </c:extLst>
        </c:ser>
        <c:ser>
          <c:idx val="1"/>
          <c:order val="1"/>
          <c:tx>
            <c:strRef>
              <c:f>'итоговые графики'!$A$76:$B$76</c:f>
              <c:strCache>
                <c:ptCount val="1"/>
                <c:pt idx="0">
                  <c:v>с утратой трудоспособности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'итоговые графики'!$C$74:$F$74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графики'!$C$76:$F$76</c:f>
              <c:numCache>
                <c:formatCode>0</c:formatCode>
                <c:ptCount val="4"/>
                <c:pt idx="0">
                  <c:v>45</c:v>
                </c:pt>
                <c:pt idx="1">
                  <c:v>58.823529411764675</c:v>
                </c:pt>
                <c:pt idx="2">
                  <c:v>47.457627118644041</c:v>
                </c:pt>
                <c:pt idx="3">
                  <c:v>6.060606060606057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A-43DC-B191-6D0660C3FD93}"/>
            </c:ext>
          </c:extLst>
        </c:ser>
        <c:ser>
          <c:idx val="2"/>
          <c:order val="2"/>
          <c:tx>
            <c:strRef>
              <c:f>'итоговые графики'!$A$77:$B$77</c:f>
              <c:strCache>
                <c:ptCount val="1"/>
                <c:pt idx="0">
                  <c:v>временный перевод на другую работу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'итоговые графики'!$C$74:$F$74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графики'!$C$77:$F$77</c:f>
              <c:numCache>
                <c:formatCode>General</c:formatCode>
                <c:ptCount val="4"/>
                <c:pt idx="3" formatCode="0">
                  <c:v>6.060606060606057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EA-43DC-B191-6D0660C3FD93}"/>
            </c:ext>
          </c:extLst>
        </c:ser>
        <c:ser>
          <c:idx val="3"/>
          <c:order val="3"/>
          <c:tx>
            <c:strRef>
              <c:f>'итоговые графики'!$A$78:$B$78</c:f>
              <c:strCache>
                <c:ptCount val="1"/>
                <c:pt idx="0">
                  <c:v>временная утрата трудоспособности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'итоговые графики'!$C$74:$F$74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графики'!$C$78:$F$78</c:f>
              <c:numCache>
                <c:formatCode>General</c:formatCode>
                <c:ptCount val="4"/>
                <c:pt idx="3" formatCode="0">
                  <c:v>6.060606060606057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EA-43DC-B191-6D0660C3F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7633408"/>
        <c:axId val="77634944"/>
      </c:barChart>
      <c:catAx>
        <c:axId val="776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34944"/>
        <c:crosses val="autoZero"/>
        <c:auto val="1"/>
        <c:lblAlgn val="ctr"/>
        <c:lblOffset val="100"/>
        <c:noMultiLvlLbl val="0"/>
      </c:catAx>
      <c:valAx>
        <c:axId val="7763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938320921331322"/>
          <c:y val="0.28667125009198119"/>
          <c:w val="0.29061679078668678"/>
          <c:h val="0.55757405021375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DA-4A79-B4B5-027C5B361B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A-4A79-B4B5-027C5B361B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'[КАМАЗ НИР (2).xlsx]Лист1'!$A$49:$A$50</c:f>
              <c:strCache>
                <c:ptCount val="2"/>
                <c:pt idx="0">
                  <c:v>Без сопутствующей патологии</c:v>
                </c:pt>
                <c:pt idx="1">
                  <c:v>С сопутсвующими заболеваниями</c:v>
                </c:pt>
              </c:strCache>
            </c:strRef>
          </c:cat>
          <c:val>
            <c:numRef>
              <c:f>'[КАМАЗ НИР (2).xlsx]Лист1'!$B$49:$B$50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A-4A79-B4B5-027C5B361B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19996172166933"/>
          <c:y val="0.19794866458282748"/>
          <c:w val="0.39968392526233915"/>
          <c:h val="0.50620590952129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14090278809523E-2"/>
          <c:y val="0.16608331643315022"/>
          <c:w val="0.5199490541276679"/>
          <c:h val="0.7406217209970814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6-4A7E-B7D9-08356DF96F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6-4A7E-B7D9-08356DF96F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06-4A7E-B7D9-08356DF96F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'[КАМАЗ НИР (2).xlsx]Лист1'!$A$52:$A$54</c:f>
              <c:strCache>
                <c:ptCount val="3"/>
                <c:pt idx="0">
                  <c:v>Гипертоническая болезнь </c:v>
                </c:pt>
                <c:pt idx="1">
                  <c:v>Сахарный диабет</c:v>
                </c:pt>
                <c:pt idx="2">
                  <c:v>ИБС </c:v>
                </c:pt>
              </c:strCache>
            </c:strRef>
          </c:cat>
          <c:val>
            <c:numRef>
              <c:f>'[КАМАЗ НИР (2).xlsx]Лист1'!$B$52:$B$54</c:f>
              <c:numCache>
                <c:formatCode>0%</c:formatCode>
                <c:ptCount val="3"/>
                <c:pt idx="0">
                  <c:v>0.23</c:v>
                </c:pt>
                <c:pt idx="1">
                  <c:v>9.0000000000000011E-2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06-4A7E-B7D9-08356DF96F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00920285907657"/>
          <c:y val="0.24972092654151709"/>
          <c:w val="0.36426752670067186"/>
          <c:h val="0.55654918835033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937050436263033E-2"/>
          <c:y val="3.2712408134084811E-2"/>
          <c:w val="0.95243243243243247"/>
          <c:h val="0.74972603715934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7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 w="253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Z 57,0
Неблагоприятное воздействие шума</c:v>
                </c:pt>
                <c:pt idx="1">
                  <c:v>Z 57,2
Неблагоприятное воздействие промышленных аэрозолей</c:v>
                </c:pt>
                <c:pt idx="2">
                  <c:v>Z 57,7
Неблагоприятное воздействие вибрации</c:v>
                </c:pt>
              </c:strCache>
            </c:strRef>
          </c:cat>
          <c:val>
            <c:numRef>
              <c:f>Лист1!$B$2:$B$4</c:f>
              <c:numCache>
                <c:formatCode>"n="0</c:formatCode>
                <c:ptCount val="3"/>
                <c:pt idx="0">
                  <c:v>344</c:v>
                </c:pt>
                <c:pt idx="1">
                  <c:v>228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A-4BF4-A4F0-C954FA84B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253376"/>
        <c:axId val="111254912"/>
        <c:axId val="0"/>
      </c:bar3DChart>
      <c:catAx>
        <c:axId val="11125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254912"/>
        <c:crosses val="autoZero"/>
        <c:auto val="1"/>
        <c:lblAlgn val="ctr"/>
        <c:lblOffset val="100"/>
        <c:noMultiLvlLbl val="0"/>
      </c:catAx>
      <c:valAx>
        <c:axId val="111254912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&quot;n=&quot;0" sourceLinked="1"/>
        <c:majorTickMark val="out"/>
        <c:minorTickMark val="none"/>
        <c:tickLblPos val="nextTo"/>
        <c:spPr>
          <a:ln w="63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253376"/>
        <c:crosses val="autoZero"/>
        <c:crossBetween val="between"/>
      </c:valAx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'итоговые графики'!$A$3</c:f>
              <c:strCache>
                <c:ptCount val="1"/>
                <c:pt idx="0">
                  <c:v>люди, получившие ПЗ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 w="762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'итоговые графики'!$B$2:$E$2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графики'!$B$3:$E$3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59</c:v>
                </c:pt>
                <c:pt idx="3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43-4365-A2A1-E0485DDE6B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572480"/>
        <c:axId val="69574016"/>
      </c:lineChart>
      <c:catAx>
        <c:axId val="6957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74016"/>
        <c:crosses val="autoZero"/>
        <c:auto val="1"/>
        <c:lblAlgn val="ctr"/>
        <c:lblOffset val="100"/>
        <c:noMultiLvlLbl val="0"/>
      </c:catAx>
      <c:valAx>
        <c:axId val="69574016"/>
        <c:scaling>
          <c:orientation val="minMax"/>
          <c:min val="3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5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81-40FD-A879-643A0B45FB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81-40FD-A879-643A0B45FB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81-40FD-A879-643A0B45FB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81-40FD-A879-643A0B45FB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81-40FD-A879-643A0B45FB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81-40FD-A879-643A0B45FB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Нейросенсорная тугоухость</c:v>
                </c:pt>
                <c:pt idx="1">
                  <c:v>Вибрационная болезнь</c:v>
                </c:pt>
                <c:pt idx="2">
                  <c:v>Остеоартроз</c:v>
                </c:pt>
                <c:pt idx="3">
                  <c:v>Болезни органов дыхания</c:v>
                </c:pt>
                <c:pt idx="4">
                  <c:v>Мышечно-тонический синдром</c:v>
                </c:pt>
                <c:pt idx="5">
                  <c:v>Инфекционные и паразитарные заболевания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</c:v>
                </c:pt>
                <c:pt idx="1">
                  <c:v>16</c:v>
                </c:pt>
                <c:pt idx="2">
                  <c:v>2</c:v>
                </c:pt>
                <c:pt idx="3">
                  <c:v>39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81-40FD-A879-643A0B45F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48-4305-97C4-29F2BF5BFB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48-4305-97C4-29F2BF5BFB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48-4305-97C4-29F2BF5BFB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48-4305-97C4-29F2BF5BFB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48-4305-97C4-29F2BF5BFB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D48-4305-97C4-29F2BF5BFB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Нейросенсорная тугоухость</c:v>
                </c:pt>
                <c:pt idx="1">
                  <c:v>Вибрационная болезнь</c:v>
                </c:pt>
                <c:pt idx="2">
                  <c:v>Остеоартроз</c:v>
                </c:pt>
                <c:pt idx="3">
                  <c:v>Болезни органов дыхания</c:v>
                </c:pt>
                <c:pt idx="4">
                  <c:v>Мышечно-тонический синдром</c:v>
                </c:pt>
                <c:pt idx="5">
                  <c:v>Инфекционные и паразитарные заболевания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12</c:v>
                </c:pt>
                <c:pt idx="2">
                  <c:v>0</c:v>
                </c:pt>
                <c:pt idx="3">
                  <c:v>27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48-4305-97C4-29F2BF5BF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08553286922925E-2"/>
          <c:y val="0.11317615036237803"/>
          <c:w val="0.4258260381614849"/>
          <c:h val="0.738933419162576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4-4A19-9720-FBDE365498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4-4A19-9720-FBDE365498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F4-4A19-9720-FBDE365498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F4-4A19-9720-FBDE365498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F4-4A19-9720-FBDE365498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F4-4A19-9720-FBDE365498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Нейросенсорная тугоухость</c:v>
                </c:pt>
                <c:pt idx="1">
                  <c:v>Вибрационная болезнь</c:v>
                </c:pt>
                <c:pt idx="2">
                  <c:v>Остеоартроз</c:v>
                </c:pt>
                <c:pt idx="3">
                  <c:v>Болезни органов дыхания</c:v>
                </c:pt>
                <c:pt idx="4">
                  <c:v>Мышечно-тонический синдром</c:v>
                </c:pt>
                <c:pt idx="5">
                  <c:v>Инфекционные и паразитарные заболевания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28</c:v>
                </c:pt>
                <c:pt idx="2">
                  <c:v>0</c:v>
                </c:pt>
                <c:pt idx="3">
                  <c:v>35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F4-4A19-9720-FBDE36549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07041778785411"/>
          <c:y val="0.49842582850271538"/>
          <c:w val="0.4751164654021493"/>
          <c:h val="0.47045017873831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3-42AD-A179-9E72A06425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53-42AD-A179-9E72A06425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53-42AD-A179-9E72A06425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53-42AD-A179-9E72A06425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53-42AD-A179-9E72A06425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53-42AD-A179-9E72A06425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Нейросенсорная тугоухость</c:v>
                </c:pt>
                <c:pt idx="1">
                  <c:v>Вибрационная болезнь</c:v>
                </c:pt>
                <c:pt idx="2">
                  <c:v>Остеоартроз</c:v>
                </c:pt>
                <c:pt idx="3">
                  <c:v>Болезни органов дыхания</c:v>
                </c:pt>
                <c:pt idx="4">
                  <c:v>Мышечно-тонический синдром</c:v>
                </c:pt>
                <c:pt idx="5">
                  <c:v>Инфекционные и паразитарные заболевания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</c:v>
                </c:pt>
                <c:pt idx="1">
                  <c:v>18</c:v>
                </c:pt>
                <c:pt idx="2">
                  <c:v>0</c:v>
                </c:pt>
                <c:pt idx="3">
                  <c:v>23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53-42AD-A179-9E72A0642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36032019490726E-2"/>
          <c:y val="0.14821151308391212"/>
          <c:w val="0.83709305022654812"/>
          <c:h val="0.7475942239893284"/>
        </c:manualLayout>
      </c:layout>
      <c:lineChart>
        <c:grouping val="standard"/>
        <c:varyColors val="1"/>
        <c:ser>
          <c:idx val="0"/>
          <c:order val="0"/>
          <c:tx>
            <c:strRef>
              <c:f>Лист1!$J$26</c:f>
              <c:strCache>
                <c:ptCount val="1"/>
                <c:pt idx="0">
                  <c:v>КАМАЗ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 w="5715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Лист1!$K$25:$N$25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Лист1!$K$26:$N$26</c:f>
              <c:numCache>
                <c:formatCode>0.00</c:formatCode>
                <c:ptCount val="4"/>
                <c:pt idx="0">
                  <c:v>20</c:v>
                </c:pt>
                <c:pt idx="1">
                  <c:v>20.588235294117585</c:v>
                </c:pt>
                <c:pt idx="2">
                  <c:v>16.949152542372882</c:v>
                </c:pt>
                <c:pt idx="3" formatCode="General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CB-4FBA-8DBD-8B3D4689F38D}"/>
            </c:ext>
          </c:extLst>
        </c:ser>
        <c:ser>
          <c:idx val="1"/>
          <c:order val="1"/>
          <c:tx>
            <c:strRef>
              <c:f>Лист1!$J$27</c:f>
              <c:strCache>
                <c:ptCount val="1"/>
                <c:pt idx="0">
                  <c:v>РФ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57150">
                <a:noFill/>
              </a:ln>
              <a:effectLst/>
            </c:spPr>
          </c:marker>
          <c:dLbls>
            <c:spPr>
              <a:noFill/>
              <a:ln w="381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Лист1!$K$25:$N$25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Лист1!$K$27:$M$27</c:f>
              <c:numCache>
                <c:formatCode>General</c:formatCode>
                <c:ptCount val="3"/>
                <c:pt idx="0">
                  <c:v>17.8</c:v>
                </c:pt>
                <c:pt idx="1">
                  <c:v>12.8</c:v>
                </c:pt>
                <c:pt idx="2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CB-4FBA-8DBD-8B3D4689F3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918208"/>
        <c:axId val="57920128"/>
      </c:lineChart>
      <c:catAx>
        <c:axId val="57918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920128"/>
        <c:crosses val="autoZero"/>
        <c:auto val="1"/>
        <c:lblAlgn val="ctr"/>
        <c:lblOffset val="100"/>
        <c:noMultiLvlLbl val="1"/>
      </c:catAx>
      <c:valAx>
        <c:axId val="57920128"/>
        <c:scaling>
          <c:orientation val="minMax"/>
          <c:max val="25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5791820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59532101823539E-2"/>
          <c:y val="2.6217056963640677E-2"/>
          <c:w val="0.98454046789817651"/>
          <c:h val="0.842290984184940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Химический фактор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27</c:v>
                </c:pt>
                <c:pt idx="2">
                  <c:v>35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B-4E68-B879-85383BB6EE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Физический фактор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77-47A5-9E4F-7D46429CF9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77-47A5-9E4F-7D46429CF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53</c:v>
                </c:pt>
                <c:pt idx="2">
                  <c:v>54</c:v>
                </c:pt>
                <c:pt idx="3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1B-4E68-B879-85383BB6EE1E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Тяжесть трудового процесса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  <c:pt idx="1">
                  <c:v>20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1B-4E68-B879-85383BB6EE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044544"/>
        <c:axId val="78100736"/>
      </c:lineChart>
      <c:catAx>
        <c:axId val="780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00736"/>
        <c:crosses val="autoZero"/>
        <c:auto val="1"/>
        <c:lblAlgn val="ctr"/>
        <c:lblOffset val="100"/>
        <c:noMultiLvlLbl val="0"/>
      </c:catAx>
      <c:valAx>
        <c:axId val="781007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04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96310602684099E-2"/>
          <c:y val="3.1154032854444458E-2"/>
          <c:w val="0.91850368939731586"/>
          <c:h val="0.78630890265784326"/>
        </c:manualLayout>
      </c:layout>
      <c:lineChart>
        <c:grouping val="standard"/>
        <c:varyColors val="0"/>
        <c:ser>
          <c:idx val="0"/>
          <c:order val="0"/>
          <c:tx>
            <c:strRef>
              <c:f>'итоговые графики'!$A$196</c:f>
              <c:strCache>
                <c:ptCount val="1"/>
                <c:pt idx="0">
                  <c:v>Вибрация локальная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'итоговые графики'!$B$195:$E$195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графики'!$B$196:$E$196</c:f>
              <c:numCache>
                <c:formatCode>0</c:formatCode>
                <c:ptCount val="4"/>
                <c:pt idx="0">
                  <c:v>25.806451612903199</c:v>
                </c:pt>
                <c:pt idx="1">
                  <c:v>16.6666666666667</c:v>
                </c:pt>
                <c:pt idx="2">
                  <c:v>44.444444444444358</c:v>
                </c:pt>
                <c:pt idx="3">
                  <c:v>27.272727272727263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03-4D57-9590-DAF9C48957B5}"/>
            </c:ext>
          </c:extLst>
        </c:ser>
        <c:ser>
          <c:idx val="1"/>
          <c:order val="1"/>
          <c:tx>
            <c:strRef>
              <c:f>'итоговые графики'!$A$197</c:f>
              <c:strCache>
                <c:ptCount val="1"/>
                <c:pt idx="0">
                  <c:v>Производственный шум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'итоговые графики'!$B$195:$E$195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графики'!$B$197:$E$197</c:f>
              <c:numCache>
                <c:formatCode>0</c:formatCode>
                <c:ptCount val="4"/>
                <c:pt idx="0">
                  <c:v>64.516129032258107</c:v>
                </c:pt>
                <c:pt idx="1">
                  <c:v>50</c:v>
                </c:pt>
                <c:pt idx="2">
                  <c:v>44.444444444444358</c:v>
                </c:pt>
                <c:pt idx="3">
                  <c:v>72.727272727272705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03-4D57-9590-DAF9C48957B5}"/>
            </c:ext>
          </c:extLst>
        </c:ser>
        <c:ser>
          <c:idx val="2"/>
          <c:order val="2"/>
          <c:tx>
            <c:strRef>
              <c:f>'итоговые графики'!$A$198</c:f>
              <c:strCache>
                <c:ptCount val="1"/>
                <c:pt idx="0">
                  <c:v>Тяжесть труда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'итоговые графики'!$B$195:$E$195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'итоговые графики'!$B$198:$E$198</c:f>
              <c:numCache>
                <c:formatCode>0</c:formatCode>
                <c:ptCount val="4"/>
                <c:pt idx="0">
                  <c:v>9.6774193548387153</c:v>
                </c:pt>
                <c:pt idx="1">
                  <c:v>26.6666666666667</c:v>
                </c:pt>
                <c:pt idx="2">
                  <c:v>11.111111111111093</c:v>
                </c:pt>
                <c:pt idx="3">
                  <c:v>9.0909090909090953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03-4D57-9590-DAF9C48957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639424"/>
        <c:axId val="77744000"/>
      </c:lineChart>
      <c:catAx>
        <c:axId val="716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744000"/>
        <c:crosses val="autoZero"/>
        <c:auto val="1"/>
        <c:lblAlgn val="ctr"/>
        <c:lblOffset val="100"/>
        <c:noMultiLvlLbl val="0"/>
      </c:catAx>
      <c:valAx>
        <c:axId val="77744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16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0.92007</cdr:y>
    </cdr:from>
    <cdr:to>
      <cdr:x>0.92292</cdr:x>
      <cdr:y>1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id="{D538DF9D-A61B-4D35-98F7-0CBE71A8F36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4703921"/>
          <a:ext cx="8184330" cy="408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Arial Narrow" panose="020B0606020202030204" pitchFamily="34" charset="0"/>
            </a:rPr>
            <a:t>Средний </a:t>
          </a:r>
          <a:r>
            <a:rPr lang="ru-RU" sz="2400" dirty="0">
              <a:latin typeface="Arial Narrow" panose="020B0606020202030204" pitchFamily="34" charset="0"/>
            </a:rPr>
            <a:t>стаж составил 22.6 лет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17554-225E-4FA3-AFCC-7F47B69C6844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C31FA-AC80-4ECA-AC69-BA64C9EA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1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31FA-AC80-4ECA-AC69-BA64C9EA3D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5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02596-F9C6-43A5-B1EE-1DB8C15D48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31FA-AC80-4ECA-AC69-BA64C9EA3D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5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47890" y="9409109"/>
            <a:ext cx="2945024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B853F01-EB0C-4680-8B23-5F95BDAA6C17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4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E521B17C-7FE5-4BA0-AC77-96FB0C876E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77C4988F-02FE-46F5-B925-1636D422B6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8C29854E-43C5-49E3-9A32-06BB4BB57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888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4888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4888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4888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4888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A9CA68-BF14-43D8-B5E3-8AE562347791}" type="slidenum">
              <a:rPr lang="ru-RU" altLang="ru-RU" sz="1300" smtClean="0"/>
              <a:pPr>
                <a:spcBef>
                  <a:spcPct val="0"/>
                </a:spcBef>
              </a:pPr>
              <a:t>25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356885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31FA-AC80-4ECA-AC69-BA64C9EA3DC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2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B67E-AA07-4E33-8E78-4AF6D8F51C5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2315-F8DB-43B4-889C-D7FF30A2D2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amaz.ru/investors-and-shareholders/information-disclosure/annual-repor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maz.ru/investors-and-shareholders/information-disclosure/annual-report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hyperlink" Target="https://kamaz.ru/investors-and-shareholders/information-disclosure/annual-repo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813/16815529.3c/0_b6b68_c9ccc9e4_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" b="8533"/>
          <a:stretch/>
        </p:blipFill>
        <p:spPr bwMode="auto">
          <a:xfrm>
            <a:off x="10941" y="-1"/>
            <a:ext cx="9133059" cy="68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0800000" flipV="1">
            <a:off x="1691680" y="1449019"/>
            <a:ext cx="7056784" cy="169194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«Динамика профессиональной заболеваемости за 2019-2022 гг. </a:t>
            </a:r>
          </a:p>
          <a:p>
            <a:r>
              <a:rPr lang="ru-RU" sz="2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и вопросы профилактики профессиональных заболеваний в крупном машиностроительном предприятии </a:t>
            </a:r>
          </a:p>
          <a:p>
            <a:r>
              <a:rPr lang="ru-RU" sz="2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Республики Татарстан»</a:t>
            </a:r>
            <a:endParaRPr lang="ru-RU" sz="2400" dirty="0">
              <a:latin typeface="Bahnschrift Condensed" panose="020B0502040204020203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75" y="-2"/>
            <a:ext cx="1800200" cy="1321298"/>
          </a:xfrm>
          <a:prstGeom prst="rect">
            <a:avLst/>
          </a:prstGeom>
        </p:spPr>
      </p:pic>
      <p:pic>
        <p:nvPicPr>
          <p:cNvPr id="5" name="Picture 8" descr="https://lh3.googleusercontent.com/THe0b0ttehzk5NBS8hnzsaAuxHQamBKEMZKz687-PmX1Csc6V4hCswwxJOGDC0eBlhiZwIdos-DiYytsvE8FCuRPbavg6zZlAsnoiF5suZdMfJWfPlp32V-myPfimHsnUgRNtCfIrkBZUhAk612paPo9uzYANw9uZTZCp3H3U4tWGLsAw0CercQJgOicd_U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36903" cy="132129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1691680" y="116632"/>
            <a:ext cx="5472608" cy="10263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Медицина </a:t>
            </a:r>
            <a:r>
              <a:rPr lang="ru-RU" sz="1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труда: проблемы сохранения профессионального здоровья в России на рубеже первой и второй четверти XXI века</a:t>
            </a:r>
            <a:r>
              <a:rPr lang="ru-RU" sz="18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18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. Санкт-Петербург-2024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72857" y="3268692"/>
            <a:ext cx="4248472" cy="17727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b="1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Рахимзянов</a:t>
            </a: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Альфрит</a:t>
            </a: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Рауилович</a:t>
            </a: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к.м.н</a:t>
            </a: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доцент кафедры гигиены,</a:t>
            </a:r>
            <a:b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медицины труда ФГБОУ ВО Казанский ГМУ Минздрава России,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доцент кафедры внутренних болезней </a:t>
            </a:r>
          </a:p>
          <a:p>
            <a:pPr marL="0" indent="0">
              <a:buNone/>
            </a:pP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        </a:t>
            </a:r>
            <a:r>
              <a:rPr lang="ru-RU" sz="1400" b="1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ИФМиБ</a:t>
            </a: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 Казанского (Приволжского)   </a:t>
            </a:r>
          </a:p>
          <a:p>
            <a:pPr marL="0" indent="0">
              <a:buNone/>
            </a:pPr>
            <a:r>
              <a:rPr lang="ru-RU" sz="14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       федерального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8711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79512" y="1196752"/>
          <a:ext cx="4248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32656"/>
            <a:ext cx="89644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44008" y="1196752"/>
          <a:ext cx="4248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66171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Динамика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профессиональной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патологии 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2019- 2022гг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(в %)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4149080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644008" y="4149080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7624" y="83671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2019 г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2020 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78904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2021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2022 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6597352"/>
            <a:ext cx="7776864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Сравнительная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диаграмма данных долей установления 2 и более ПЗ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машиностроительному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предприятию 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Федерации, (в %</a:t>
            </a:r>
            <a:r>
              <a:rPr lang="ru-RU" sz="2700" dirty="0"/>
              <a:t>)</a:t>
            </a:r>
          </a:p>
        </p:txBody>
      </p:sp>
      <p:graphicFrame>
        <p:nvGraphicFramePr>
          <p:cNvPr id="4" name="Image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32370"/>
              </p:ext>
            </p:extLst>
          </p:nvPr>
        </p:nvGraphicFramePr>
        <p:xfrm>
          <a:off x="-19503" y="1340768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84009" y="6535123"/>
            <a:ext cx="7776864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Доля этиологического фактора среди установленных профессиональных заболеваний за 2019-2022 гг., (в %) 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540468"/>
              </p:ext>
            </p:extLst>
          </p:nvPr>
        </p:nvGraphicFramePr>
        <p:xfrm>
          <a:off x="0" y="1124744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6597352"/>
            <a:ext cx="7776864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3610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гигиенической оценки профессиональных факторов риска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2019- 2022 гг.,(в%)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5" name="Image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0080154"/>
              </p:ext>
            </p:extLst>
          </p:nvPr>
        </p:nvGraphicFramePr>
        <p:xfrm>
          <a:off x="0" y="908720"/>
          <a:ext cx="44958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4729525"/>
              </p:ext>
            </p:extLst>
          </p:nvPr>
        </p:nvGraphicFramePr>
        <p:xfrm>
          <a:off x="4495800" y="908720"/>
          <a:ext cx="46482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72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Ранжирование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работников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возрастам в годах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динамике за 2019-2022 гг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(в 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Image1"/>
          <p:cNvGraphicFramePr/>
          <p:nvPr>
            <p:extLst>
              <p:ext uri="{D42A27DB-BD31-4B8C-83A1-F6EECF244321}">
                <p14:modId xmlns:p14="http://schemas.microsoft.com/office/powerpoint/2010/main" val="4154681162"/>
              </p:ext>
            </p:extLst>
          </p:nvPr>
        </p:nvGraphicFramePr>
        <p:xfrm>
          <a:off x="0" y="1103218"/>
          <a:ext cx="8964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6381328"/>
            <a:ext cx="7776864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3244"/>
            <a:ext cx="8820472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Средний возраст работников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впервые установленным профессиональным заболеванием по половому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признаку, в годах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Image1"/>
          <p:cNvGraphicFramePr/>
          <p:nvPr>
            <p:extLst>
              <p:ext uri="{D42A27DB-BD31-4B8C-83A1-F6EECF244321}">
                <p14:modId xmlns:p14="http://schemas.microsoft.com/office/powerpoint/2010/main" val="3486605132"/>
              </p:ext>
            </p:extLst>
          </p:nvPr>
        </p:nvGraphicFramePr>
        <p:xfrm>
          <a:off x="179512" y="1628800"/>
          <a:ext cx="88569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6309320"/>
            <a:ext cx="8352928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4969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стаж рабочих 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профессиям, в годах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77843841"/>
              </p:ext>
            </p:extLst>
          </p:nvPr>
        </p:nvGraphicFramePr>
        <p:xfrm>
          <a:off x="276102" y="764704"/>
          <a:ext cx="886789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" name="Rectangle 1279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589963" cy="11430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Arial Narrow" pitchFamily="34" charset="0"/>
              </a:rPr>
              <a:t>Гигиеническая оценка факторов рабочей среды  (</a:t>
            </a:r>
            <a:r>
              <a:rPr lang="ru-RU" altLang="ru-RU" sz="2800" b="1" i="1" dirty="0">
                <a:latin typeface="Arial Narrow" pitchFamily="34" charset="0"/>
              </a:rPr>
              <a:t>классы условий труда</a:t>
            </a:r>
            <a:r>
              <a:rPr lang="ru-RU" altLang="ru-RU" sz="2800" b="1" dirty="0">
                <a:latin typeface="Arial Narrow" pitchFamily="34" charset="0"/>
              </a:rPr>
              <a:t>) основных профессий Литейного завода </a:t>
            </a:r>
            <a:r>
              <a:rPr lang="ru-RU" altLang="ru-RU" sz="2800" b="1" dirty="0" smtClean="0">
                <a:latin typeface="Arial Narrow" pitchFamily="34" charset="0"/>
              </a:rPr>
              <a:t> </a:t>
            </a:r>
            <a:endParaRPr lang="ru-RU" altLang="ru-RU" sz="2800" b="1" dirty="0">
              <a:latin typeface="Arial Narrow" pitchFamily="34" charset="0"/>
            </a:endParaRPr>
          </a:p>
        </p:txBody>
      </p:sp>
      <p:graphicFrame>
        <p:nvGraphicFramePr>
          <p:cNvPr id="10525" name="Group 130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84125"/>
              </p:ext>
            </p:extLst>
          </p:nvPr>
        </p:nvGraphicFramePr>
        <p:xfrm>
          <a:off x="251842" y="1094429"/>
          <a:ext cx="8424614" cy="5151120"/>
        </p:xfrm>
        <a:graphic>
          <a:graphicData uri="http://schemas.openxmlformats.org/drawingml/2006/table">
            <a:tbl>
              <a:tblPr/>
              <a:tblGrid>
                <a:gridCol w="234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6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pitchFamily="18" charset="-127"/>
                          <a:cs typeface="Times New Roman" pitchFamily="18" charset="0"/>
                        </a:rPr>
                        <a:t>Классы условий труда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2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pitchFamily="18" charset="-127"/>
                          <a:cs typeface="Times New Roman" pitchFamily="18" charset="0"/>
                        </a:rPr>
                        <a:t>Профессии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pitchFamily="18" charset="-127"/>
                          <a:cs typeface="Times New Roman" pitchFamily="18" charset="0"/>
                        </a:rPr>
                        <a:t>Пылевой фактор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pitchFamily="18" charset="-127"/>
                          <a:cs typeface="Times New Roman" pitchFamily="18" charset="0"/>
                        </a:rPr>
                        <a:t>Химический фактор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pitchFamily="18" charset="-127"/>
                          <a:cs typeface="Times New Roman" pitchFamily="18" charset="0"/>
                        </a:rPr>
                        <a:t>Шум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pitchFamily="18" charset="-127"/>
                          <a:cs typeface="Times New Roman" pitchFamily="18" charset="0"/>
                        </a:rPr>
                        <a:t>Локальная вибрация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pitchFamily="18" charset="-127"/>
                          <a:cs typeface="Times New Roman" pitchFamily="18" charset="0"/>
                        </a:rPr>
                        <a:t>Общая вибрация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Обрубщик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.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Слесарь-ремонтник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Стерженщик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Слесарь по вентиляции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Заливщик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Литейщик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 CYR" charset="-52"/>
                        </a:rPr>
                        <a:t>Контролер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Слесарь-сантехник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Термист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Формовщик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02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Плавильщик металла и сплавов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Транспортировщик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Огнеупорщик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0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Фрезеровщик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Batang" pitchFamily="18" charset="-127"/>
                          <a:cs typeface="Times New Roman" pitchFamily="18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309320"/>
            <a:ext cx="8352928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Автореферат. Материалы диссертации А.Р.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Рахимзянова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Москва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     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2.2.2006-05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гигиенической оценке 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среды и трудового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классификация условий труда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14244"/>
            <a:ext cx="9144000" cy="4509120"/>
          </a:xfrm>
        </p:spPr>
        <p:txBody>
          <a:bodyPr>
            <a:normAutofit fontScale="62500" lnSpcReduction="2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степень 3 класса (3.3) - условия труда, характеризующиеся такими уровнями факторов рабочей среды, воздействие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приводит к развитию, как правило, профессиональных болезней легкой и средней степеней тяжести 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потерей профессиональной </a:t>
            </a:r>
            <a:r>
              <a:rPr lang="ru-RU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трудоспособности)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периоде трудовой деятельности, росту хронической (профессионально обусловленной) патологии;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степень 3 класса (3.4) - условия труда, при которых могут возникать тяжелые формы профессиональных заболеваний 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потерей общей трудоспособности)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отмечается значительный рост числа хронических заболеваний и высокие уровни заболеваемости с временной утратой трудоспособности.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4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Результаты экспертизы профпригодности работников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первичном установлении профессиональных заболеваний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2019-2022 гг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., 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Image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76728"/>
              </p:ext>
            </p:extLst>
          </p:nvPr>
        </p:nvGraphicFramePr>
        <p:xfrm>
          <a:off x="0" y="1124744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7863" y="6416679"/>
            <a:ext cx="7776864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47" y="692696"/>
            <a:ext cx="8972726" cy="4254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Татарстан является одним из самых развитых регионов России в области промышленного производства и ведущими промышленными профилями республики являются нефтегазовая отрасль, машиностроительные предприятия, а так же пищевая промышленность и сельское хозяйство.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занятости в Республике Татарстан составил 62,0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ведущих секторах экономики РТ работают около 350 тыс. человек по данным министерства промышленности РТ.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140 тыс. работников предприятий трудятся во вредных и несоответствующих требованиям гигиеническим нормативов условиях труда.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im0-tub-ru.yandex.net/i?id=33c9c2edb31eebb365ab45174e5af899-l&amp;n=13"/>
          <p:cNvSpPr>
            <a:spLocks noChangeAspect="1" noChangeArrowheads="1"/>
          </p:cNvSpPr>
          <p:nvPr/>
        </p:nvSpPr>
        <p:spPr bwMode="auto">
          <a:xfrm>
            <a:off x="46988" y="-46331"/>
            <a:ext cx="92059" cy="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8319" tIns="14159" rIns="28319" bIns="1415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66" y="3966722"/>
            <a:ext cx="2616878" cy="2872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3966722"/>
            <a:ext cx="3419873" cy="28723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3966724"/>
            <a:ext cx="3247997" cy="28723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7564" y="118990"/>
            <a:ext cx="8352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труда: проблемы сохранения профессионального здоровья в России на рубеже первой и второй четверти XXI века»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1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14980-5B45-425C-B6DD-65C375C1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34954"/>
            <a:ext cx="8549640" cy="731639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Наличие сопутствующей патологии у работников,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в%)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DB0F792-2DC5-8F72-BD15-50AF16DBE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761489"/>
              </p:ext>
            </p:extLst>
          </p:nvPr>
        </p:nvGraphicFramePr>
        <p:xfrm>
          <a:off x="0" y="2529126"/>
          <a:ext cx="4488179" cy="311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0C35A20-DE8E-7625-244C-D041E9294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337987"/>
              </p:ext>
            </p:extLst>
          </p:nvPr>
        </p:nvGraphicFramePr>
        <p:xfrm>
          <a:off x="4135916" y="2291609"/>
          <a:ext cx="4846320" cy="340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85900" cy="1321298"/>
          </a:xfrm>
          <a:prstGeom prst="rect">
            <a:avLst/>
          </a:prstGeom>
        </p:spPr>
      </p:pic>
      <p:pic>
        <p:nvPicPr>
          <p:cNvPr id="7" name="Picture 8" descr="https://lh3.googleusercontent.com/THe0b0ttehzk5NBS8hnzsaAuxHQamBKEMZKz687-PmX1Csc6V4hCswwxJOGDC0eBlhiZwIdos-DiYytsvE8FCuRPbavg6zZlAsnoiF5suZdMfJWfPlp32V-myPfimHsnUgRNtCfIrkBZUhAk612paPo9uzYANw9uZTZCp3H3U4tWGLsAw0CercQJgOicd_U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69" y="188640"/>
            <a:ext cx="1536903" cy="1321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840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труда: проблемы сохранения профессионального здоровья в России на рубеже первой и второй четверти XXI века»</a:t>
            </a:r>
          </a:p>
          <a:p>
            <a:pPr algn="ctr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238" y="6338921"/>
            <a:ext cx="7776864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 descr="Text Box: Title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06388"/>
            <a:ext cx="8450014" cy="438150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 профилактическая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управления рисками профессиональных заболеваний 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556" name="Group 30"/>
          <p:cNvGrpSpPr>
            <a:grpSpLocks/>
          </p:cNvGrpSpPr>
          <p:nvPr/>
        </p:nvGrpSpPr>
        <p:grpSpPr bwMode="auto">
          <a:xfrm>
            <a:off x="498387" y="4913808"/>
            <a:ext cx="1728788" cy="1623517"/>
            <a:chOff x="4513" y="2296"/>
            <a:chExt cx="1089" cy="1101"/>
          </a:xfrm>
        </p:grpSpPr>
        <p:pic>
          <p:nvPicPr>
            <p:cNvPr id="23580" name="Picture 22" descr="Аватар доктор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4" y="2296"/>
              <a:ext cx="789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1" name="Rectangle 9"/>
            <p:cNvSpPr>
              <a:spLocks noChangeArrowheads="1"/>
            </p:cNvSpPr>
            <p:nvPr/>
          </p:nvSpPr>
          <p:spPr bwMode="auto">
            <a:xfrm>
              <a:off x="4513" y="3067"/>
              <a:ext cx="10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Медицинская служба</a:t>
              </a:r>
            </a:p>
          </p:txBody>
        </p:sp>
      </p:grpSp>
      <p:grpSp>
        <p:nvGrpSpPr>
          <p:cNvPr id="23557" name="Group 32"/>
          <p:cNvGrpSpPr>
            <a:grpSpLocks/>
          </p:cNvGrpSpPr>
          <p:nvPr/>
        </p:nvGrpSpPr>
        <p:grpSpPr bwMode="auto">
          <a:xfrm>
            <a:off x="7091363" y="1152524"/>
            <a:ext cx="1657067" cy="1814153"/>
            <a:chOff x="476" y="2550"/>
            <a:chExt cx="1139" cy="1236"/>
          </a:xfrm>
        </p:grpSpPr>
        <p:pic>
          <p:nvPicPr>
            <p:cNvPr id="23578" name="Picture 18" descr="Просмотреть подробност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2550"/>
              <a:ext cx="835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9" name="Rectangle 9"/>
            <p:cNvSpPr>
              <a:spLocks noChangeArrowheads="1"/>
            </p:cNvSpPr>
            <p:nvPr/>
          </p:nvSpPr>
          <p:spPr bwMode="auto">
            <a:xfrm>
              <a:off x="476" y="3430"/>
              <a:ext cx="1139" cy="3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Отделы охраны труда</a:t>
              </a:r>
            </a:p>
          </p:txBody>
        </p:sp>
      </p:grpSp>
      <p:grpSp>
        <p:nvGrpSpPr>
          <p:cNvPr id="23558" name="Group 31"/>
          <p:cNvGrpSpPr>
            <a:grpSpLocks/>
          </p:cNvGrpSpPr>
          <p:nvPr/>
        </p:nvGrpSpPr>
        <p:grpSpPr bwMode="auto">
          <a:xfrm>
            <a:off x="6802438" y="5035003"/>
            <a:ext cx="1873250" cy="1565822"/>
            <a:chOff x="2517" y="3113"/>
            <a:chExt cx="1089" cy="1045"/>
          </a:xfrm>
        </p:grpSpPr>
        <p:pic>
          <p:nvPicPr>
            <p:cNvPr id="23576" name="Picture 20" descr="Протестующие с флаго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3113"/>
              <a:ext cx="881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Rectangle 9"/>
            <p:cNvSpPr>
              <a:spLocks noChangeArrowheads="1"/>
            </p:cNvSpPr>
            <p:nvPr/>
          </p:nvSpPr>
          <p:spPr bwMode="auto">
            <a:xfrm>
              <a:off x="2517" y="3974"/>
              <a:ext cx="1089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Профсоюзы</a:t>
              </a:r>
            </a:p>
          </p:txBody>
        </p:sp>
      </p:grpSp>
      <p:grpSp>
        <p:nvGrpSpPr>
          <p:cNvPr id="23559" name="Group 33"/>
          <p:cNvGrpSpPr>
            <a:grpSpLocks/>
          </p:cNvGrpSpPr>
          <p:nvPr/>
        </p:nvGrpSpPr>
        <p:grpSpPr bwMode="auto">
          <a:xfrm>
            <a:off x="2503403" y="3112296"/>
            <a:ext cx="1924136" cy="1366211"/>
            <a:chOff x="1066" y="754"/>
            <a:chExt cx="1089" cy="1293"/>
          </a:xfrm>
        </p:grpSpPr>
        <p:pic>
          <p:nvPicPr>
            <p:cNvPr id="23574" name="Picture 14" descr="Директор школы стоит за своим столом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6" y="754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5" name="Rectangle 9"/>
            <p:cNvSpPr>
              <a:spLocks noChangeArrowheads="1"/>
            </p:cNvSpPr>
            <p:nvPr/>
          </p:nvSpPr>
          <p:spPr bwMode="auto">
            <a:xfrm>
              <a:off x="1066" y="1661"/>
              <a:ext cx="1089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Руководство всех уровней</a:t>
              </a:r>
            </a:p>
          </p:txBody>
        </p:sp>
      </p:grpSp>
      <p:grpSp>
        <p:nvGrpSpPr>
          <p:cNvPr id="23560" name="Group 34"/>
          <p:cNvGrpSpPr>
            <a:grpSpLocks/>
          </p:cNvGrpSpPr>
          <p:nvPr/>
        </p:nvGrpSpPr>
        <p:grpSpPr bwMode="auto">
          <a:xfrm>
            <a:off x="684214" y="1152525"/>
            <a:ext cx="1192174" cy="1458913"/>
            <a:chOff x="3833" y="754"/>
            <a:chExt cx="1089" cy="1192"/>
          </a:xfrm>
        </p:grpSpPr>
        <p:pic>
          <p:nvPicPr>
            <p:cNvPr id="23572" name="Picture 16" descr="Бизнес-леди за компьютером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8" y="754"/>
              <a:ext cx="970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833" y="1616"/>
              <a:ext cx="10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Дирекции по персоналу</a:t>
              </a:r>
            </a:p>
          </p:txBody>
        </p:sp>
      </p:grp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4217280" y="3041650"/>
            <a:ext cx="208192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внедрения и контроль реализации программы. </a:t>
            </a:r>
            <a:endParaRPr lang="ru-RU" altLang="ja-JP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инженерно-технологических мероприятий по оздоровлению рабочих мест.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</p:txBody>
      </p:sp>
      <p:sp>
        <p:nvSpPr>
          <p:cNvPr id="23562" name="Rectangle 36"/>
          <p:cNvSpPr>
            <a:spLocks noChangeArrowheads="1"/>
          </p:cNvSpPr>
          <p:nvPr/>
        </p:nvSpPr>
        <p:spPr bwMode="auto">
          <a:xfrm>
            <a:off x="210706" y="3278178"/>
            <a:ext cx="193559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медицинских осмотров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оздоровления.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ДМС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Rectangle 37"/>
          <p:cNvSpPr>
            <a:spLocks noChangeArrowheads="1"/>
          </p:cNvSpPr>
          <p:nvPr/>
        </p:nvSpPr>
        <p:spPr bwMode="auto">
          <a:xfrm>
            <a:off x="2503402" y="942978"/>
            <a:ext cx="478582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ПАО «КАМАЗ» присоединилось к разработанной Международной ассоциацией социального обеспечения (МАСО) концепции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«Нулевой травматизм»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мероприятий, направленные 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вредного воздействия факторов производственной среды и трудового процесса на здоровье работников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производственного травматизма и профессиональных заболеваний.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3564" name="Rectangle 38"/>
          <p:cNvSpPr>
            <a:spLocks noChangeArrowheads="1"/>
          </p:cNvSpPr>
          <p:nvPr/>
        </p:nvSpPr>
        <p:spPr bwMode="auto">
          <a:xfrm>
            <a:off x="6661150" y="3141663"/>
            <a:ext cx="208756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требований по охране труда и здоровья.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оздоровительных мероприятий. </a:t>
            </a:r>
            <a:endParaRPr lang="ru-RU" altLang="ja-JP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спортивных мероприятий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Rectangle 39"/>
          <p:cNvSpPr>
            <a:spLocks noChangeArrowheads="1"/>
          </p:cNvSpPr>
          <p:nvPr/>
        </p:nvSpPr>
        <p:spPr bwMode="auto">
          <a:xfrm>
            <a:off x="2146300" y="4830220"/>
            <a:ext cx="4094161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предупреждения возникновения профессиональных заболеваний, начиная с 2006 года, проводится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реабилитационно-восстановительное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с подозрением на профзаболевание, входящих в группу риска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Клиники-санатория «Набережные Челны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3566" name="Rectangle 40"/>
          <p:cNvSpPr>
            <a:spLocks noChangeArrowheads="1"/>
          </p:cNvSpPr>
          <p:nvPr/>
        </p:nvSpPr>
        <p:spPr bwMode="auto">
          <a:xfrm>
            <a:off x="755650" y="4868863"/>
            <a:ext cx="4824413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7" name="AutoShape 41"/>
          <p:cNvSpPr>
            <a:spLocks noChangeArrowheads="1"/>
          </p:cNvSpPr>
          <p:nvPr/>
        </p:nvSpPr>
        <p:spPr bwMode="auto">
          <a:xfrm>
            <a:off x="210704" y="4766013"/>
            <a:ext cx="6249188" cy="18002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3568" name="AutoShape 42"/>
          <p:cNvSpPr>
            <a:spLocks noChangeArrowheads="1"/>
          </p:cNvSpPr>
          <p:nvPr/>
        </p:nvSpPr>
        <p:spPr bwMode="auto">
          <a:xfrm>
            <a:off x="2318149" y="889000"/>
            <a:ext cx="6527401" cy="20415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69" name="AutoShape 43"/>
          <p:cNvSpPr>
            <a:spLocks noChangeArrowheads="1"/>
          </p:cNvSpPr>
          <p:nvPr/>
        </p:nvSpPr>
        <p:spPr bwMode="auto">
          <a:xfrm rot="5400000">
            <a:off x="-645836" y="1738645"/>
            <a:ext cx="3729205" cy="2016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70" name="AutoShape 45"/>
          <p:cNvSpPr>
            <a:spLocks noChangeArrowheads="1"/>
          </p:cNvSpPr>
          <p:nvPr/>
        </p:nvSpPr>
        <p:spPr bwMode="auto">
          <a:xfrm rot="5400000">
            <a:off x="5886451" y="3627437"/>
            <a:ext cx="3600450" cy="2339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3571" name="AutoShape 46"/>
          <p:cNvSpPr>
            <a:spLocks noChangeArrowheads="1"/>
          </p:cNvSpPr>
          <p:nvPr/>
        </p:nvSpPr>
        <p:spPr bwMode="auto">
          <a:xfrm>
            <a:off x="2394944" y="3045055"/>
            <a:ext cx="4065189" cy="157349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582985"/>
            <a:ext cx="9396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 и экология человека. 2024;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1:64-84   Медицина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промышленная экология. 2024; 64(1):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28-35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40540" y="2849016"/>
            <a:ext cx="175695" cy="591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12503" y="4432855"/>
            <a:ext cx="151285" cy="333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55508" y="2894187"/>
            <a:ext cx="115131" cy="217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79729" y="3150643"/>
            <a:ext cx="173899" cy="1728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138510" y="2942680"/>
            <a:ext cx="434490" cy="169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1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673038"/>
              </p:ext>
            </p:extLst>
          </p:nvPr>
        </p:nvGraphicFramePr>
        <p:xfrm>
          <a:off x="0" y="576005"/>
          <a:ext cx="9144001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7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формирования групп риска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малый риск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риск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риск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риск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высокий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4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гигиенических нормативов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ПДК или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ПДК или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трудовой стаж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факторов риска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29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линических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ПЗ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прогноз профессионального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4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профилактических реабилитационных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4355976" y="175218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52120" y="175218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343642"/>
            <a:ext cx="7770084" cy="52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промышленная экология. 2024; 64(1):28-35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869" y="84638"/>
            <a:ext cx="727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Ранжирование профессиональных групп риска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93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209128"/>
          </a:xfrm>
        </p:spPr>
        <p:txBody>
          <a:bodyPr>
            <a:normAutofit fontScale="90000"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Ранжирование профессиональных групп риска</a:t>
            </a:r>
            <a:r>
              <a:rPr lang="ru-RU" sz="3100" dirty="0"/>
              <a:t/>
            </a:r>
            <a:br>
              <a:rPr lang="ru-RU" sz="3100" dirty="0"/>
            </a:br>
            <a:endParaRPr lang="ru-RU" alt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39320"/>
            <a:ext cx="8640960" cy="32097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>
                <a:latin typeface="Bahnschrift Condensed" panose="020B0502040204020203" pitchFamily="34" charset="0"/>
              </a:rPr>
              <a:t>Неблагоприятное воздействие производственного шума </a:t>
            </a:r>
            <a:r>
              <a:rPr lang="en-US" sz="2000" dirty="0" smtClean="0">
                <a:latin typeface="Bahnschrift Condensed" panose="020B0502040204020203" pitchFamily="34" charset="0"/>
              </a:rPr>
              <a:t>Z 57.</a:t>
            </a:r>
            <a:r>
              <a:rPr lang="ru-RU" sz="2000" dirty="0" smtClean="0">
                <a:latin typeface="Bahnschrift Condensed" panose="020B0502040204020203" pitchFamily="34" charset="0"/>
              </a:rPr>
              <a:t>0</a:t>
            </a:r>
          </a:p>
          <a:p>
            <a:pPr>
              <a:defRPr/>
            </a:pPr>
            <a:r>
              <a:rPr lang="ru-RU" sz="2000" dirty="0" smtClean="0">
                <a:latin typeface="Bahnschrift Condensed" panose="020B0502040204020203" pitchFamily="34" charset="0"/>
              </a:rPr>
              <a:t>Неблагоприятное воздействие производственной радиации Z57.1 </a:t>
            </a:r>
          </a:p>
          <a:p>
            <a:pPr>
              <a:defRPr/>
            </a:pPr>
            <a:r>
              <a:rPr lang="ru-RU" sz="2000" dirty="0" smtClean="0">
                <a:latin typeface="Bahnschrift Condensed" panose="020B0502040204020203" pitchFamily="34" charset="0"/>
              </a:rPr>
              <a:t>Неблагоприятное воздействие производственной пыли Z57.2</a:t>
            </a:r>
          </a:p>
          <a:p>
            <a:pPr>
              <a:defRPr/>
            </a:pPr>
            <a:r>
              <a:rPr lang="ru-RU" sz="2000" dirty="0" smtClean="0">
                <a:latin typeface="Bahnschrift Condensed" panose="020B0502040204020203" pitchFamily="34" charset="0"/>
              </a:rPr>
              <a:t>Неблагоприятное воздействие токсичных веществ, используемых в сельском хозяйстве Z57.4</a:t>
            </a:r>
          </a:p>
          <a:p>
            <a:pPr>
              <a:defRPr/>
            </a:pPr>
            <a:r>
              <a:rPr lang="ru-RU" sz="2000" dirty="0" smtClean="0">
                <a:latin typeface="Bahnschrift Condensed" panose="020B0502040204020203" pitchFamily="34" charset="0"/>
              </a:rPr>
              <a:t>Неблагоприятное воздействие токсичных веществ в других производствах Z57.5 </a:t>
            </a:r>
          </a:p>
          <a:p>
            <a:pPr>
              <a:defRPr/>
            </a:pPr>
            <a:r>
              <a:rPr lang="ru-RU" sz="2000" dirty="0" smtClean="0">
                <a:latin typeface="Bahnschrift Condensed" panose="020B0502040204020203" pitchFamily="34" charset="0"/>
              </a:rPr>
              <a:t>Неблагоприятное воздействие производственной вибрации Z57.7 </a:t>
            </a:r>
          </a:p>
          <a:p>
            <a:pPr>
              <a:defRPr/>
            </a:pPr>
            <a:endParaRPr lang="ru-RU" sz="2400" dirty="0" smtClean="0">
              <a:latin typeface="Bahnschrift Condensed" panose="020B0502040204020203" pitchFamily="34" charset="0"/>
            </a:endParaRPr>
          </a:p>
          <a:p>
            <a:pPr>
              <a:defRPr/>
            </a:pP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 descr="4899_taino_manipulirovat_bos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8198"/>
            <a:ext cx="2915816" cy="2469802"/>
          </a:xfrm>
          <a:prstGeom prst="rect">
            <a:avLst/>
          </a:prstGeom>
          <a:noFill/>
        </p:spPr>
      </p:pic>
      <p:pic>
        <p:nvPicPr>
          <p:cNvPr id="7" name="Picture 12" descr="https://cf.bstatic.com/xdata/images/hotel/max1024x768/158351031.jpg?k=c8886d90b6da8b8eb75d69ff14c5eb2baec7da1fa7480755689ef05b80ca306c&amp;o=&amp;hp=1">
            <a:extLst>
              <a:ext uri="{FF2B5EF4-FFF2-40B4-BE49-F238E27FC236}">
                <a16:creationId xmlns:a16="http://schemas.microsoft.com/office/drawing/2014/main" id="{C6387D99-D6E3-4014-B182-F01CD9FB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1"/>
          <a:stretch>
            <a:fillRect/>
          </a:stretch>
        </p:blipFill>
        <p:spPr bwMode="auto">
          <a:xfrm>
            <a:off x="3036757" y="3068959"/>
            <a:ext cx="3030821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260024"/>
            <a:ext cx="302016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КЛИНИКА-САНАТОРИЙ </a:t>
            </a:r>
            <a:endParaRPr lang="ru-RU" altLang="ru-RU" b="1" dirty="0" smtClean="0"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altLang="ru-RU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НАБЕРЕЖНЫЕ ЧЕЛНЫ»</a:t>
            </a:r>
          </a:p>
          <a:p>
            <a:pPr algn="ctr">
              <a:lnSpc>
                <a:spcPct val="150000"/>
              </a:lnSpc>
            </a:pPr>
            <a:r>
              <a:rPr lang="ru-RU" altLang="ru-RU" sz="1400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входит в группу компаний </a:t>
            </a:r>
          </a:p>
          <a:p>
            <a:pPr algn="ctr"/>
            <a:r>
              <a:rPr lang="ru-RU" altLang="ru-RU" sz="2000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«КАМАЗ</a:t>
            </a:r>
            <a:r>
              <a:rPr lang="ru-RU" altLang="ru-RU" sz="2000" b="1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altLang="ru-RU" sz="2000" b="1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Клиническая база КГМУ </a:t>
            </a:r>
            <a:endParaRPr lang="ru-RU" altLang="ru-RU" sz="2000" b="1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06" y="4444008"/>
            <a:ext cx="3086293" cy="2413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60024"/>
            <a:ext cx="3059832" cy="1717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7" y="4977407"/>
            <a:ext cx="3047411" cy="18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НОРМАТИВНАЯ БАЗА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1376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Приказ Министерства здравоохранения РФ от 28 сентября 2020 г. № 1029н “Об утверждении перечней медицинских показаний и противопоказаний для санаторно-курортного лечения”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74875"/>
            <a:ext cx="4391471" cy="535858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Перечень медицинских показаний для санаторно-курортного лечения взрослого населения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174875"/>
            <a:ext cx="4239144" cy="5358581"/>
          </a:xfrm>
        </p:spPr>
      </p:pic>
    </p:spTree>
    <p:extLst>
      <p:ext uri="{BB962C8B-B14F-4D97-AF65-F5344CB8AC3E}">
        <p14:creationId xmlns:p14="http://schemas.microsoft.com/office/powerpoint/2010/main" val="40367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4FD5779-317E-4417-866E-8816516ACFB6}"/>
              </a:ext>
            </a:extLst>
          </p:cNvPr>
          <p:cNvSpPr txBox="1"/>
          <p:nvPr/>
        </p:nvSpPr>
        <p:spPr>
          <a:xfrm>
            <a:off x="414230" y="1164477"/>
            <a:ext cx="8530988" cy="70405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656" tIns="43823" rIns="87656" bIns="43823" anchor="ctr">
            <a:spAutoFit/>
          </a:bodyPr>
          <a:lstStyle>
            <a:defPPr>
              <a:defRPr lang="ru-RU"/>
            </a:defPPr>
            <a:lvl1pPr algn="ctr">
              <a:defRPr sz="1000" b="1" i="1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i="0" dirty="0">
                <a:solidFill>
                  <a:prstClr val="black"/>
                </a:solidFill>
                <a:latin typeface="Times New Roman" panose="02020603050405020304" pitchFamily="18" charset="0"/>
              </a:rPr>
              <a:t>Распределение группы риска за </a:t>
            </a:r>
            <a:r>
              <a:rPr lang="ru-RU" sz="2000" i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2019-2022гг </a:t>
            </a:r>
            <a:r>
              <a:rPr lang="ru-RU" sz="2000" b="0" i="0" dirty="0">
                <a:solidFill>
                  <a:prstClr val="black"/>
                </a:solidFill>
                <a:latin typeface="Times New Roman" panose="02020603050405020304" pitchFamily="18" charset="0"/>
              </a:rPr>
              <a:t>по принципу действующего фактора и клинических проявлений заболевания</a:t>
            </a:r>
          </a:p>
        </p:txBody>
      </p:sp>
      <p:sp>
        <p:nvSpPr>
          <p:cNvPr id="17411" name="Номер слайда 1">
            <a:extLst>
              <a:ext uri="{FF2B5EF4-FFF2-40B4-BE49-F238E27FC236}">
                <a16:creationId xmlns:a16="http://schemas.microsoft.com/office/drawing/2014/main" id="{9ACDF818-3667-49D8-98CA-121CD9E2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89368" y="6316787"/>
            <a:ext cx="954633" cy="2793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43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7812" indent="-309262" defTabSz="998435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6378" indent="-246610" defTabSz="99843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46261" indent="-246610" defTabSz="99843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44812" indent="-246610" defTabSz="998435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723" indent="-246610" defTabSz="99843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2634" indent="-246610" defTabSz="99843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6545" indent="-246610" defTabSz="99843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0455" indent="-246610" defTabSz="99843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083E28-5901-4209-9F6B-D26943DD60DE}" type="slidenum">
              <a:rPr lang="ru-RU" altLang="ru-RU" sz="13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30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id="{A8B2746C-D443-4A01-9C8B-9D6E8B676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239485"/>
              </p:ext>
            </p:extLst>
          </p:nvPr>
        </p:nvGraphicFramePr>
        <p:xfrm>
          <a:off x="179512" y="2204864"/>
          <a:ext cx="8765706" cy="411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943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труда: проблемы сохранения профессионального здоровья в России на рубеже первой и второй четверти XXI века»</a:t>
            </a:r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185517"/>
            <a:ext cx="7992888" cy="52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промышленная экология. 2024; 64(1):28-35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56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активацию защитно-приспособительных реакций организма в целях профилактики заболеваний, оздоровления;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восстановление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нарушенных и (или) компенсацию утраченных функций пораженного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раннюю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предупреждению возможных нарушений функций органов и систем;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жизни, сохранение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профессиональной трудоспособности.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применения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реабилитационно-восстановительного лечения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185517"/>
            <a:ext cx="7992888" cy="5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промышленная экология. 2024; 64(1):28-35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97485-7921-48E0-A052-970599DF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52FF8-FD1E-4CD0-912B-F728D264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4"/>
            <a:ext cx="8424936" cy="460851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труда пагубно влияют на здоровье работников машиностроительного предприятия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причин возникновения профессиональных заболеваний на протяжении всего исследуемого периода превалирующим этиологическим фактором является воздействие физического (58%) и  химического фактора (32%)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заболевания чаще всего выявляется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работников, стаж при установлении профессионального заболевания составляет 22 года и 6 месяцев;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85900" cy="1321298"/>
          </a:xfrm>
          <a:prstGeom prst="rect">
            <a:avLst/>
          </a:prstGeom>
        </p:spPr>
      </p:pic>
      <p:pic>
        <p:nvPicPr>
          <p:cNvPr id="7" name="Picture 8" descr="https://lh3.googleusercontent.com/THe0b0ttehzk5NBS8hnzsaAuxHQamBKEMZKz687-PmX1Csc6V4hCswwxJOGDC0eBlhiZwIdos-DiYytsvE8FCuRPbavg6zZlAsnoiF5suZdMfJWfPlp32V-myPfimHsnUgRNtCfIrkBZUhAk612paPo9uzYANw9uZTZCp3H3U4tWGLsAw0CercQJgOicd_U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9" y="188640"/>
            <a:ext cx="1536903" cy="132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97485-7921-48E0-A052-970599DF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52FF8-FD1E-4CD0-912B-F728D264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95936"/>
            <a:ext cx="8280920" cy="51454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«КАМАЗ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реализуют инновационные и прогрессивные подходы к благополучию сотрудников,  которые выходят за рамки стандартного медицинского обслуживания и включает совокупность мероприятий позволяющие повысить контроль за состоянием здоровья на рабочем месте;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 организация системы управления здоровьем работников и опыт применения  профилактических программ демонстрирует  эффективность 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сохранении профессионального долголетия у работников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анализируемый период из года в год увеличивается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работников  с профессиональным заболеванием без утраты трудоспособности;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85900" cy="1321298"/>
          </a:xfrm>
          <a:prstGeom prst="rect">
            <a:avLst/>
          </a:prstGeom>
        </p:spPr>
      </p:pic>
      <p:pic>
        <p:nvPicPr>
          <p:cNvPr id="7" name="Picture 8" descr="https://lh3.googleusercontent.com/THe0b0ttehzk5NBS8hnzsaAuxHQamBKEMZKz687-PmX1Csc6V4hCswwxJOGDC0eBlhiZwIdos-DiYytsvE8FCuRPbavg6zZlAsnoiF5suZdMfJWfPlp32V-myPfimHsnUgRNtCfIrkBZUhAk612paPo9uzYANw9uZTZCp3H3U4tWGLsAw0CercQJgOicd_U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9" y="188640"/>
            <a:ext cx="1536903" cy="132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9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97485-7921-48E0-A052-970599DF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52FF8-FD1E-4CD0-912B-F728D264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8136904" cy="46805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факторов риска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профессиональных заболеваний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 быть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разработки мероприятий, направленных на снижение риска их развития и сохранение здоровья работников;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проведенных исследований могут быть разработаны адресные мероприятия по созданию безопасных условий труда и снижению риска профессиональных заболеваний.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85900" cy="1321298"/>
          </a:xfrm>
          <a:prstGeom prst="rect">
            <a:avLst/>
          </a:prstGeom>
        </p:spPr>
      </p:pic>
      <p:pic>
        <p:nvPicPr>
          <p:cNvPr id="7" name="Picture 8" descr="https://lh3.googleusercontent.com/THe0b0ttehzk5NBS8hnzsaAuxHQamBKEMZKz687-PmX1Csc6V4hCswwxJOGDC0eBlhiZwIdos-DiYytsvE8FCuRPbavg6zZlAsnoiF5suZdMfJWfPlp32V-myPfimHsnUgRNtCfIrkBZUhAk612paPo9uzYANw9uZTZCp3H3U4tWGLsAw0CercQJgOicd_U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9" y="188640"/>
            <a:ext cx="1536903" cy="132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5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D0135D-64C4-00AB-5652-5C695AF9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96" y="1300243"/>
            <a:ext cx="7799259" cy="1216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>
                <a:solidFill>
                  <a:srgbClr val="203864"/>
                </a:solidFill>
                <a:latin typeface="Exo2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87F1D6-9468-B606-B908-22F547343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" t="3004" r="3247" b="2144"/>
          <a:stretch/>
        </p:blipFill>
        <p:spPr>
          <a:xfrm>
            <a:off x="426027" y="1908603"/>
            <a:ext cx="8345658" cy="3645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E9450-7732-0566-6D48-3036983400CB}"/>
              </a:ext>
            </a:extLst>
          </p:cNvPr>
          <p:cNvSpPr txBox="1"/>
          <p:nvPr/>
        </p:nvSpPr>
        <p:spPr>
          <a:xfrm>
            <a:off x="241396" y="5792810"/>
            <a:ext cx="872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 состоянии санитарно-эпидемиологического благополучия населения в Российской Федерации в 2022 году: Государственный доклад. М.: Федеральная служба по надзору в сфере защиты прав потребителей и благополучия человека, 2023. 368 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6632"/>
            <a:ext cx="8160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труда: проблемы сохранения профессионального здоровья в России на рубеже первой и второй четверти XXI века»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66149"/>
            <a:ext cx="88204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Bahnschrift Condensed" pitchFamily="34" charset="0"/>
                <a:cs typeface="Times New Roman" panose="02020603050405020304" pitchFamily="18" charset="0"/>
              </a:rPr>
              <a:t>Благодарю за </a:t>
            </a:r>
            <a:r>
              <a:rPr lang="ru-RU" sz="4000" dirty="0" smtClean="0">
                <a:latin typeface="Bahnschrift Condensed" pitchFamily="34" charset="0"/>
                <a:cs typeface="Times New Roman" panose="02020603050405020304" pitchFamily="18" charset="0"/>
              </a:rPr>
              <a:t>внимание!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://kamaz.ru/investors-and-shareholders/information-disclosure/annual-report/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Bahnschrift Condensed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itchFamily="34" charset="0"/>
                <a:cs typeface="Times New Roman" panose="02020603050405020304" pitchFamily="18" charset="0"/>
              </a:rPr>
              <a:t>alfredrr@mail.ru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itchFamily="34" charset="0"/>
                <a:cs typeface="Times New Roman" panose="02020603050405020304" pitchFamily="18" charset="0"/>
              </a:rPr>
              <a:t>+7 (960) 036 43 84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Bahnschrift Condens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Группа 6"/>
            <p:cNvGrpSpPr/>
            <p:nvPr/>
          </p:nvGrpSpPr>
          <p:grpSpPr>
            <a:xfrm>
              <a:off x="0" y="6381328"/>
              <a:ext cx="9144000" cy="476672"/>
              <a:chOff x="0" y="6381328"/>
              <a:chExt cx="9144000" cy="47667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6669360"/>
                <a:ext cx="9144000" cy="188640"/>
              </a:xfrm>
              <a:prstGeom prst="rect">
                <a:avLst/>
              </a:prstGeom>
              <a:solidFill>
                <a:srgbClr val="8388A1"/>
              </a:solidFill>
              <a:ln>
                <a:solidFill>
                  <a:srgbClr val="8388A1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8892480" y="6381328"/>
                <a:ext cx="251520" cy="476672"/>
              </a:xfrm>
              <a:prstGeom prst="rect">
                <a:avLst/>
              </a:prstGeom>
              <a:solidFill>
                <a:srgbClr val="A82C22"/>
              </a:solidFill>
              <a:ln>
                <a:solidFill>
                  <a:srgbClr val="A82C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323528" y="0"/>
              <a:ext cx="0" cy="685800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619672" y="40466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труда: проблемы сохранения профессионального здоровья в России на рубеже первой и второй четверти XXI века»</a:t>
            </a:r>
          </a:p>
          <a:p>
            <a:pPr algn="ctr" fontAlgn="ctr"/>
            <a:endParaRPr lang="ru-RU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85900" cy="1321298"/>
          </a:xfrm>
          <a:prstGeom prst="rect">
            <a:avLst/>
          </a:prstGeom>
        </p:spPr>
      </p:pic>
      <p:pic>
        <p:nvPicPr>
          <p:cNvPr id="11" name="Picture 8" descr="https://lh3.googleusercontent.com/THe0b0ttehzk5NBS8hnzsaAuxHQamBKEMZKz687-PmX1Csc6V4hCswwxJOGDC0eBlhiZwIdos-DiYytsvE8FCuRPbavg6zZlAsnoiF5suZdMfJWfPlp32V-myPfimHsnUgRNtCfIrkBZUhAk612paPo9uzYANw9uZTZCp3H3U4tWGLsAw0CercQJgOicd_U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69" y="188640"/>
            <a:ext cx="1536903" cy="132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1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83" y="1350820"/>
            <a:ext cx="7721858" cy="69792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03864"/>
                </a:solidFill>
                <a:latin typeface="Exo2"/>
              </a:rPr>
              <a:t>Динамика профессиональной заболеваемости Российской Федерации, Республики Татарстан в сравнении за 2016-2022 гг.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330457" y="2847832"/>
          <a:ext cx="5602752" cy="271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30455" y="2099326"/>
          <a:ext cx="5602752" cy="6979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344">
                  <a:extLst>
                    <a:ext uri="{9D8B030D-6E8A-4147-A177-3AD203B41FA5}">
                      <a16:colId xmlns:a16="http://schemas.microsoft.com/office/drawing/2014/main" val="3333330259"/>
                    </a:ext>
                  </a:extLst>
                </a:gridCol>
              </a:tblGrid>
              <a:tr h="232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Exo2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2016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latin typeface="Exo2"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latin typeface="Exo2"/>
                        </a:rPr>
                        <a:t>2018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latin typeface="Exo2"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Exo2"/>
                        </a:rPr>
                        <a:t>2022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Exo2"/>
                        </a:rPr>
                        <a:t>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1,85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1,48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Exo2"/>
                        </a:rPr>
                        <a:t>1,4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Exo2"/>
                        </a:rPr>
                        <a:t>РФ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latin typeface="Exo2"/>
                        </a:rPr>
                        <a:t>1,47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latin typeface="Exo2"/>
                        </a:rPr>
                        <a:t>1,3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latin typeface="Exo2"/>
                        </a:rPr>
                        <a:t>1,17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1,03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0,78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Exo2"/>
                        </a:rPr>
                        <a:t>1,09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Exo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Exo2"/>
                        </a:rPr>
                        <a:t>0,83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23499" y="2140085"/>
            <a:ext cx="3120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Коэффициент профессиональной заболеваемости в расчете на 10000 работников в России на 2022 год составляет – 0,83</a:t>
            </a:r>
            <a:r>
              <a:rPr lang="ru-RU" sz="1200" dirty="0" smtClean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,</a:t>
            </a:r>
          </a:p>
          <a:p>
            <a:r>
              <a:rPr lang="ru-RU" sz="1200" dirty="0" smtClean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в </a:t>
            </a:r>
            <a:r>
              <a:rPr lang="ru-RU" sz="1200" dirty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Республике Татарстан – 1,4, </a:t>
            </a:r>
            <a:endParaRPr lang="ru-RU" sz="1200" dirty="0" smtClean="0">
              <a:latin typeface="Bahnschrift SemiBold SemiConden" panose="020B0502040204020203" pitchFamily="34" charset="0"/>
              <a:ea typeface="SimSun" panose="02010600030101010101" pitchFamily="2" charset="-122"/>
            </a:endParaRPr>
          </a:p>
          <a:p>
            <a:r>
              <a:rPr lang="ru-RU" sz="1200" dirty="0" smtClean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на </a:t>
            </a:r>
            <a:r>
              <a:rPr lang="ru-RU" sz="1200" dirty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предприятии «КАМАЗ» – 0,066. </a:t>
            </a:r>
          </a:p>
          <a:p>
            <a:r>
              <a:rPr lang="ru-RU" sz="1200" dirty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П</a:t>
            </a:r>
            <a:r>
              <a:rPr lang="ru-RU" sz="1200" dirty="0" smtClean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оказатель </a:t>
            </a:r>
            <a:r>
              <a:rPr lang="ru-RU" sz="1200" dirty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впервые выявленной профессиональной </a:t>
            </a:r>
            <a:r>
              <a:rPr lang="ru-RU" sz="1200" dirty="0" smtClean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заболеваемости в </a:t>
            </a:r>
            <a:r>
              <a:rPr lang="ru-RU" sz="1200" dirty="0">
                <a:latin typeface="Bahnschrift SemiBold SemiConden" panose="020B0502040204020203" pitchFamily="34" charset="0"/>
                <a:ea typeface="SimSun" panose="02010600030101010101" pitchFamily="2" charset="-122"/>
              </a:rPr>
              <a:t>Республике Татарстан превышает показатель по России, а на «КАМАЗе» – коэффициент в 1,2 раза ниже, чем по России</a:t>
            </a:r>
            <a:r>
              <a:rPr lang="ru-RU" sz="1200" dirty="0">
                <a:latin typeface="Exo2"/>
                <a:ea typeface="SimSun" panose="02010600030101010101" pitchFamily="2" charset="-122"/>
              </a:rPr>
              <a:t>. </a:t>
            </a:r>
            <a:endParaRPr lang="ru-RU" sz="1200" dirty="0">
              <a:latin typeface="Exo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240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труда: проблемы сохранения профессионального здоровья в России на рубеже первой и второй четверти XXI века»</a:t>
            </a:r>
          </a:p>
          <a:p>
            <a:pPr algn="ctr"/>
            <a:endParaRPr lang="ru-RU" dirty="0">
              <a:solidFill>
                <a:srgbClr val="1F3360"/>
              </a:solidFill>
              <a:latin typeface="Exo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0B8C5-3A11-B498-8314-1C06E636C454}"/>
              </a:ext>
            </a:extLst>
          </p:cNvPr>
          <p:cNvSpPr txBox="1"/>
          <p:nvPr/>
        </p:nvSpPr>
        <p:spPr>
          <a:xfrm>
            <a:off x="200152" y="6249424"/>
            <a:ext cx="8815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 данным Федеральной службы по надзору в сфере защиты прав потребителей и благополучия человека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295402"/>
            <a:ext cx="2829465" cy="20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rikus.club/uploads/posts/2022-01/1643104157_6-drikus-club-p-avtomobilnii-zavod-kamaz-tekhnika-krasivo-6.jpg"/>
          <p:cNvPicPr>
            <a:picLocks noChangeAspect="1" noChangeArrowheads="1"/>
          </p:cNvPicPr>
          <p:nvPr/>
        </p:nvPicPr>
        <p:blipFill>
          <a:blip r:embed="rId2" cstate="print">
            <a:lum bright="28000" contrast="1000"/>
          </a:blip>
          <a:srcRect l="6318" r="23754"/>
          <a:stretch>
            <a:fillRect/>
          </a:stretch>
        </p:blipFill>
        <p:spPr bwMode="auto">
          <a:xfrm>
            <a:off x="80988" y="2495531"/>
            <a:ext cx="4716014" cy="3885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968552" cy="6034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ahnschrift Condensed" pitchFamily="34" charset="0"/>
              </a:rPr>
              <a:t>Группа компаний «КАМАЗ» </a:t>
            </a:r>
            <a:endParaRPr lang="ru-RU" sz="2800" dirty="0">
              <a:latin typeface="Bahnschrif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572000" cy="1470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ru-RU" sz="1800" dirty="0" smtClean="0">
                <a:latin typeface="Bahnschrift Condensed" pitchFamily="34" charset="0"/>
                <a:ea typeface="Microsoft JhengHei" pitchFamily="34" charset="-120"/>
              </a:rPr>
              <a:t>крупнейшая автомобильная корпорация Российской Федерации</a:t>
            </a:r>
          </a:p>
          <a:p>
            <a:pPr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sz="1800" dirty="0">
                <a:latin typeface="Bahnschrift Condensed" pitchFamily="34" charset="0"/>
                <a:ea typeface="Microsoft JhengHei" pitchFamily="34" charset="-120"/>
              </a:rPr>
              <a:t>2</a:t>
            </a:r>
            <a:r>
              <a:rPr lang="ru-RU" sz="1800" dirty="0">
                <a:latin typeface="Bahnschrift Condensed" pitchFamily="34" charset="0"/>
                <a:ea typeface="Microsoft JhengHei" pitchFamily="34" charset="-120"/>
              </a:rPr>
              <a:t> млн. </a:t>
            </a:r>
            <a:r>
              <a:rPr lang="ru-RU" sz="1800" dirty="0" smtClean="0">
                <a:latin typeface="Bahnschrift Condensed" pitchFamily="34" charset="0"/>
                <a:ea typeface="Microsoft JhengHei" pitchFamily="34" charset="-120"/>
              </a:rPr>
              <a:t>400 </a:t>
            </a:r>
            <a:r>
              <a:rPr lang="ru-RU" sz="1800" dirty="0">
                <a:latin typeface="Bahnschrift Condensed" pitchFamily="34" charset="0"/>
                <a:ea typeface="Microsoft JhengHei" pitchFamily="34" charset="-120"/>
              </a:rPr>
              <a:t>тыс. </a:t>
            </a:r>
            <a:r>
              <a:rPr lang="ru-RU" sz="1800" dirty="0" smtClean="0">
                <a:latin typeface="Bahnschrift Condensed" pitchFamily="34" charset="0"/>
                <a:ea typeface="Microsoft JhengHei" pitchFamily="34" charset="-120"/>
              </a:rPr>
              <a:t>автомобилей</a:t>
            </a:r>
          </a:p>
          <a:p>
            <a:pPr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ru-RU" sz="18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30 </a:t>
            </a:r>
            <a:r>
              <a:rPr lang="ru-RU" sz="18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206 </a:t>
            </a:r>
            <a:r>
              <a:rPr lang="ru-RU" sz="1800" dirty="0" smtClean="0">
                <a:latin typeface="Bahnschrift Condensed" pitchFamily="34" charset="0"/>
              </a:rPr>
              <a:t>человек </a:t>
            </a:r>
            <a:r>
              <a:rPr lang="ru-RU" sz="1800" dirty="0">
                <a:latin typeface="Bahnschrift Condensed" pitchFamily="34" charset="0"/>
              </a:rPr>
              <a:t>– среднесписочная численность </a:t>
            </a:r>
            <a:r>
              <a:rPr lang="ru-RU" sz="1800" dirty="0" smtClean="0">
                <a:latin typeface="Bahnschrift Condensed" pitchFamily="34" charset="0"/>
              </a:rPr>
              <a:t>персонала ( </a:t>
            </a:r>
            <a:r>
              <a:rPr lang="ru-RU" sz="1800" dirty="0">
                <a:latin typeface="Bahnschrift Condensed" panose="020B0502040204020203" pitchFamily="34" charset="0"/>
              </a:rPr>
              <a:t>1 </a:t>
            </a:r>
            <a:r>
              <a:rPr lang="ru-RU" sz="1800" dirty="0" smtClean="0">
                <a:latin typeface="Bahnschrift Condensed" panose="020B0502040204020203" pitchFamily="34" charset="0"/>
              </a:rPr>
              <a:t>март 2024 года) </a:t>
            </a:r>
            <a:endParaRPr lang="ru-RU" sz="1800" dirty="0">
              <a:latin typeface="Bahnschrift Condensed" pitchFamily="34" charset="0"/>
              <a:ea typeface="Microsoft JhengHei" pitchFamily="34" charset="-120"/>
            </a:endParaRPr>
          </a:p>
          <a:p>
            <a:pPr marL="0" indent="17463">
              <a:buNone/>
              <a:tabLst>
                <a:tab pos="360363" algn="l"/>
              </a:tabLst>
            </a:pPr>
            <a:endParaRPr lang="ru-RU" sz="1400" dirty="0">
              <a:latin typeface="Bahnschrift Condensed" pitchFamily="34" charset="0"/>
              <a:ea typeface="Microsoft JhengHei" pitchFamily="34" charset="-120"/>
            </a:endParaRPr>
          </a:p>
          <a:p>
            <a:pPr marL="0" indent="17463">
              <a:buNone/>
              <a:tabLst>
                <a:tab pos="360363" algn="l"/>
              </a:tabLst>
            </a:pPr>
            <a:endParaRPr lang="ru-RU" sz="1400" dirty="0" smtClean="0">
              <a:latin typeface="Bahnschrift Condensed" pitchFamily="34" charset="0"/>
              <a:ea typeface="Microsoft JhengHei" pitchFamily="34" charset="-120"/>
            </a:endParaRPr>
          </a:p>
        </p:txBody>
      </p:sp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3653" y="188640"/>
            <a:ext cx="3331034" cy="9537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388A1"/>
          </a:solidFill>
          <a:ln>
            <a:solidFill>
              <a:srgbClr val="8388A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92480" y="6381328"/>
            <a:ext cx="251520" cy="476672"/>
          </a:xfrm>
          <a:prstGeom prst="rect">
            <a:avLst/>
          </a:prstGeom>
          <a:solidFill>
            <a:srgbClr val="A82C22"/>
          </a:solidFill>
          <a:ln>
            <a:solidFill>
              <a:srgbClr val="A82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rcRect l="13277" t="27069" r="54644" b="47651"/>
          <a:stretch>
            <a:fillRect/>
          </a:stretch>
        </p:blipFill>
        <p:spPr bwMode="auto">
          <a:xfrm>
            <a:off x="4712031" y="2495531"/>
            <a:ext cx="4427985" cy="38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1394377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Компания входит в топ-20 крупнейших производителей тяжелых грузовых автомобилей в мире по объёмам </a:t>
            </a:r>
            <a:r>
              <a:rPr lang="ru-RU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производства</a:t>
            </a:r>
            <a:endParaRPr lang="ru-RU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568" y="6068830"/>
            <a:ext cx="8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https://kamaz.ru/investors-and-shareholders/information-disclosure/annual-report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8353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Condensed" pitchFamily="34" charset="0"/>
              </a:rPr>
              <a:t>Группа компаний «КАМАЗ»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9"/>
            <a:ext cx="5470585" cy="234141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Condensed" panose="020B0502040204020203" pitchFamily="34" charset="0"/>
              </a:rPr>
              <a:t>Единый </a:t>
            </a:r>
            <a:r>
              <a:rPr lang="ru-RU" dirty="0">
                <a:latin typeface="Bahnschrift Condensed" panose="020B0502040204020203" pitchFamily="34" charset="0"/>
              </a:rPr>
              <a:t>производственный комплекс группы организаций ПАО «КАМАЗ» охватывает весь технологический цикл производства грузовых автомобилей – от разработки, изготовления, сборки автотехники и </a:t>
            </a:r>
            <a:r>
              <a:rPr lang="ru-RU" dirty="0" err="1">
                <a:latin typeface="Bahnschrift Condensed" panose="020B0502040204020203" pitchFamily="34" charset="0"/>
              </a:rPr>
              <a:t>автокомпонентов</a:t>
            </a:r>
            <a:r>
              <a:rPr lang="ru-RU" dirty="0">
                <a:latin typeface="Bahnschrift Condensed" panose="020B0502040204020203" pitchFamily="34" charset="0"/>
              </a:rPr>
              <a:t> до сбыта готовой продукции и сервисного сопровождения.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568" y="6068830"/>
            <a:ext cx="866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https://kamaz.ru/investors-and-shareholders/information-disclosure/annual-report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8617" y="980728"/>
            <a:ext cx="3385383" cy="37264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128" y="1337493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Группа организаций ПАО «КАМАЗ» объединяет более 100 компаний на территории России, СНГ и дальнего зарубежья.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4601" y="4295712"/>
            <a:ext cx="34218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 Condensed" panose="020B0502040204020203" pitchFamily="34" charset="0"/>
              </a:rPr>
              <a:t>На </a:t>
            </a:r>
            <a:r>
              <a:rPr lang="ru-RU" sz="1400" dirty="0" err="1">
                <a:latin typeface="Bahnschrift Condensed" panose="020B0502040204020203" pitchFamily="34" charset="0"/>
              </a:rPr>
              <a:t>набережночелнинской</a:t>
            </a:r>
            <a:r>
              <a:rPr lang="ru-RU" sz="1400" dirty="0">
                <a:latin typeface="Bahnschrift Condensed" panose="020B0502040204020203" pitchFamily="34" charset="0"/>
              </a:rPr>
              <a:t> промышленной площадке расположены: литейный и кузнечный заводы, завод двигателей (ЗД), прессово-рамный завод (ПРЗ), автомобильный завод (АВЗ), ремонтно-инструментальный завод (РИЗ), Индустриальный парк «Мастер». </a:t>
            </a:r>
          </a:p>
          <a:p>
            <a:r>
              <a:rPr lang="ru-RU" sz="1400" dirty="0">
                <a:latin typeface="Bahnschrift Condensed" panose="020B0502040204020203" pitchFamily="34" charset="0"/>
              </a:rPr>
              <a:t>Крупнейшие из дочерних предприятий за пределами города Набережные Челны: </a:t>
            </a:r>
            <a:endParaRPr lang="ru-RU" sz="1400" dirty="0" smtClean="0">
              <a:latin typeface="Bahnschrift Condensed" panose="020B0502040204020203" pitchFamily="34" charset="0"/>
            </a:endParaRPr>
          </a:p>
          <a:p>
            <a:r>
              <a:rPr lang="ru-RU" sz="1400" dirty="0" smtClean="0">
                <a:latin typeface="Bahnschrift Condensed" panose="020B0502040204020203" pitchFamily="34" charset="0"/>
              </a:rPr>
              <a:t>ПАО </a:t>
            </a:r>
            <a:r>
              <a:rPr lang="ru-RU" sz="1400" dirty="0">
                <a:latin typeface="Bahnschrift Condensed" panose="020B0502040204020203" pitchFamily="34" charset="0"/>
              </a:rPr>
              <a:t>«НЕФАЗ» и ПАО «</a:t>
            </a:r>
            <a:r>
              <a:rPr lang="ru-RU" sz="1400" dirty="0" err="1">
                <a:latin typeface="Bahnschrift Condensed" panose="020B0502040204020203" pitchFamily="34" charset="0"/>
              </a:rPr>
              <a:t>Туймазинский</a:t>
            </a:r>
            <a:r>
              <a:rPr lang="ru-RU" sz="1400" dirty="0">
                <a:latin typeface="Bahnschrift Condensed" panose="020B0502040204020203" pitchFamily="34" charset="0"/>
              </a:rPr>
              <a:t> завод </a:t>
            </a:r>
            <a:r>
              <a:rPr lang="ru-RU" sz="1400" dirty="0" err="1">
                <a:latin typeface="Bahnschrift Condensed" panose="020B0502040204020203" pitchFamily="34" charset="0"/>
              </a:rPr>
              <a:t>автобетоносмесителей</a:t>
            </a:r>
            <a:r>
              <a:rPr lang="ru-RU" sz="1400" dirty="0">
                <a:latin typeface="Bahnschrift Condensed" panose="020B0502040204020203" pitchFamily="34" charset="0"/>
              </a:rPr>
              <a:t>» (Башкортостан).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10" y="4258616"/>
            <a:ext cx="2620281" cy="21282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F14894-6457-43D4-8F66-CAB6ACFFA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1208" r="16682" b="10835"/>
          <a:stretch>
            <a:fillRect/>
          </a:stretch>
        </p:blipFill>
        <p:spPr bwMode="auto">
          <a:xfrm>
            <a:off x="3013111" y="2708920"/>
            <a:ext cx="2620281" cy="18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24902A-77A7-4F05-8E94-C6727251BA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10509" r="17630" b="13075"/>
          <a:stretch>
            <a:fillRect/>
          </a:stretch>
        </p:blipFill>
        <p:spPr bwMode="auto">
          <a:xfrm>
            <a:off x="23264" y="4557051"/>
            <a:ext cx="2989845" cy="18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37423e4e173ecceef96ee8fb3797a866.jpg"/>
          <p:cNvPicPr>
            <a:picLocks noChangeAspect="1"/>
          </p:cNvPicPr>
          <p:nvPr/>
        </p:nvPicPr>
        <p:blipFill>
          <a:blip r:embed="rId7" cstate="print">
            <a:lum bright="4000" contrast="-18000"/>
          </a:blip>
          <a:srcRect r="45275"/>
          <a:stretch>
            <a:fillRect/>
          </a:stretch>
        </p:blipFill>
        <p:spPr>
          <a:xfrm>
            <a:off x="23264" y="2708920"/>
            <a:ext cx="2989847" cy="1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труда: проблемы сохранения профессионального здоровья в России на рубеже первой и второй четверти XXI века»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256584"/>
          </a:xfrm>
        </p:spPr>
        <p:txBody>
          <a:bodyPr>
            <a:normAutofit fontScale="40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  <a:latin typeface="Exo2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marL="8001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4000" dirty="0" smtClean="0">
                <a:latin typeface="Bahnschrift Condensed" panose="020B0502040204020203" pitchFamily="34" charset="0"/>
                <a:cs typeface="Times New Roman" pitchFamily="18" charset="0"/>
              </a:rPr>
              <a:t>состояния </a:t>
            </a:r>
            <a:r>
              <a:rPr lang="ru-RU" sz="4000" dirty="0">
                <a:latin typeface="Bahnschrift Condensed" panose="020B0502040204020203" pitchFamily="34" charset="0"/>
                <a:cs typeface="Times New Roman" pitchFamily="18" charset="0"/>
              </a:rPr>
              <a:t>здоровья работников машиностроительного </a:t>
            </a:r>
            <a:r>
              <a:rPr lang="ru-RU" sz="4000" dirty="0" smtClean="0">
                <a:latin typeface="Bahnschrift Condensed" panose="020B0502040204020203" pitchFamily="34" charset="0"/>
                <a:cs typeface="Times New Roman" pitchFamily="18" charset="0"/>
              </a:rPr>
              <a:t>предприятия;</a:t>
            </a:r>
            <a:endParaRPr lang="ru-RU" sz="4000" dirty="0" smtClean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40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динамику и  структуру профессиональной заболеваемости в крупном машиностроительном предприятии</a:t>
            </a:r>
            <a:r>
              <a:rPr lang="ru-RU" sz="40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40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4000" dirty="0">
                <a:latin typeface="Bahnschrift Condensed" panose="020B0502040204020203" pitchFamily="34" charset="0"/>
                <a:cs typeface="Times New Roman" pitchFamily="18" charset="0"/>
              </a:rPr>
              <a:t>профессиональные факторы риска и гигиеническая оценка </a:t>
            </a:r>
            <a:r>
              <a:rPr lang="ru-RU" sz="40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труда работников  </a:t>
            </a:r>
            <a:r>
              <a:rPr lang="ru-RU" sz="4000" dirty="0">
                <a:latin typeface="Bahnschrift Condensed" panose="020B0502040204020203" pitchFamily="34" charset="0"/>
                <a:cs typeface="Times New Roman" pitchFamily="18" charset="0"/>
              </a:rPr>
              <a:t>машиностроительного </a:t>
            </a:r>
            <a:r>
              <a:rPr lang="ru-RU" sz="4000" dirty="0" smtClean="0">
                <a:latin typeface="Bahnschrift Condensed" panose="020B0502040204020203" pitchFamily="34" charset="0"/>
                <a:cs typeface="Times New Roman" pitchFamily="18" charset="0"/>
              </a:rPr>
              <a:t>предприятия</a:t>
            </a:r>
            <a:r>
              <a:rPr lang="ru-RU" sz="40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45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Материалы:</a:t>
            </a:r>
            <a:r>
              <a:rPr lang="ru-RU" sz="45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электронная информационная</a:t>
            </a:r>
            <a:r>
              <a:rPr lang="ru-RU" sz="4500" i="1" dirty="0">
                <a:latin typeface="Bahnschrift Condensed" panose="020B0502040204020203" pitchFamily="34" charset="0"/>
              </a:rPr>
              <a:t> </a:t>
            </a:r>
            <a:r>
              <a:rPr lang="ru-RU" sz="45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учета профессионального заболевания (отравления) (ЭИКУПЗ) (</a:t>
            </a:r>
            <a:r>
              <a:rPr lang="ru-RU" sz="45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отравления), санитарно-гигиеническая </a:t>
            </a:r>
            <a:r>
              <a:rPr lang="ru-RU" sz="45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условий труда (СГХ), </a:t>
            </a:r>
            <a:r>
              <a:rPr lang="ru-RU" sz="45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медицинская </a:t>
            </a:r>
            <a:r>
              <a:rPr lang="ru-RU" sz="45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карта пациента, получающего медицинскую помощь в амбулаторных условиях </a:t>
            </a:r>
            <a:r>
              <a:rPr lang="ru-RU" sz="45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(Учетная </a:t>
            </a:r>
            <a:r>
              <a:rPr lang="ru-RU" sz="45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ф</a:t>
            </a:r>
            <a:r>
              <a:rPr lang="ru-RU" sz="45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орма </a:t>
            </a:r>
            <a:r>
              <a:rPr lang="ru-RU" sz="45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025/у</a:t>
            </a:r>
            <a:r>
              <a:rPr lang="ru-RU" sz="45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), в условиях санаторного учреждения (</a:t>
            </a:r>
            <a:r>
              <a:rPr lang="ru-RU" sz="4500" dirty="0" smtClean="0">
                <a:latin typeface="Bahnschrift Condensed" panose="020B0502040204020203" pitchFamily="34" charset="0"/>
              </a:rPr>
              <a:t>Учетная форма </a:t>
            </a:r>
            <a:r>
              <a:rPr lang="en-US" sz="4500" dirty="0" smtClean="0">
                <a:latin typeface="Bahnschrift Condensed" panose="020B0502040204020203" pitchFamily="34" charset="0"/>
              </a:rPr>
              <a:t>N</a:t>
            </a:r>
            <a:r>
              <a:rPr lang="en-US" sz="4500" dirty="0">
                <a:latin typeface="Bahnschrift Condensed" panose="020B0502040204020203" pitchFamily="34" charset="0"/>
              </a:rPr>
              <a:t> 003/</a:t>
            </a:r>
            <a:r>
              <a:rPr lang="ru-RU" sz="4500" dirty="0" smtClean="0">
                <a:latin typeface="Bahnschrift Condensed" panose="020B0502040204020203" pitchFamily="34" charset="0"/>
              </a:rPr>
              <a:t>у)</a:t>
            </a:r>
            <a:endParaRPr lang="ru-RU" sz="45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45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и синтез данных санитарно-гигиенической характеристики условий труда, </a:t>
            </a:r>
            <a:r>
              <a:rPr lang="ru-RU" sz="45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электронных информационных</a:t>
            </a:r>
            <a:r>
              <a:rPr lang="ru-RU" sz="4500" i="1" dirty="0">
                <a:latin typeface="Bahnschrift Condensed" panose="020B0502040204020203" pitchFamily="34" charset="0"/>
              </a:rPr>
              <a:t> </a:t>
            </a:r>
            <a:r>
              <a:rPr lang="ru-RU" sz="45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 учета профессионального заболевания (отравления) (ЭИКУПЗ) (отравления) за 2019, 2020, 2021, 2022 гг</a:t>
            </a:r>
            <a:r>
              <a:rPr lang="ru-RU" sz="45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45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медицинских карт пациента, получающего медицинскую помощь в амбулаторных условиях, в условиях санаторного учреждения.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впервые установленных профессиональных заболеваний крупном машиностроительном предприятии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2019-2022 гг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абсолютных числах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Image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212825"/>
              </p:ext>
            </p:extLst>
          </p:nvPr>
        </p:nvGraphicFramePr>
        <p:xfrm>
          <a:off x="0" y="1412776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6453336"/>
            <a:ext cx="6048672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нозологические формы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профессиональной патологии в 2019-2022гг. в процентном соотношении.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146125"/>
              </p:ext>
            </p:extLst>
          </p:nvPr>
        </p:nvGraphicFramePr>
        <p:xfrm>
          <a:off x="1" y="1268760"/>
          <a:ext cx="9143999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60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SimSun"/>
                        </a:rPr>
                        <a:t>Нозологическая форма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SimSun"/>
                        </a:rPr>
                        <a:t>2019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SimSun"/>
                        </a:rPr>
                        <a:t>2020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SimSun"/>
                        </a:rPr>
                        <a:t>2021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SimSun"/>
                        </a:rPr>
                        <a:t>2022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9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Нейросенсорная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тогоухость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39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41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26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48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60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Болезни органов дыхания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39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27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35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23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60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Вибрационная болезнь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16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28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18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5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Мышечно-тонический синдром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6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SimSun"/>
                          <a:cs typeface="SimSun"/>
                        </a:rPr>
                        <a:t>   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31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Остеоартроз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SimSun"/>
                        </a:rPr>
                        <a:t>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SimSun"/>
                          <a:cs typeface="SimSun"/>
                        </a:rPr>
                        <a:t>  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6417406"/>
            <a:ext cx="6552728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 труда и экология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2024; 1:64-84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1682</Words>
  <Application>Microsoft Office PowerPoint</Application>
  <PresentationFormat>Экран (4:3)</PresentationFormat>
  <Paragraphs>359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Microsoft JhengHei</vt:lpstr>
      <vt:lpstr>ＭＳ Ｐゴシック</vt:lpstr>
      <vt:lpstr>SimSun</vt:lpstr>
      <vt:lpstr>Arial</vt:lpstr>
      <vt:lpstr>Arial CYR</vt:lpstr>
      <vt:lpstr>Arial Narrow</vt:lpstr>
      <vt:lpstr>Bahnschrift Condensed</vt:lpstr>
      <vt:lpstr>Bahnschrift SemiBold SemiConden</vt:lpstr>
      <vt:lpstr>Batang</vt:lpstr>
      <vt:lpstr>Calibri</vt:lpstr>
      <vt:lpstr>Exo2</vt:lpstr>
      <vt:lpstr>Roboto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Динамика профессиональной заболеваемости Российской Федерации, Республики Татарстан в сравнении за 2016-2022 гг.</vt:lpstr>
      <vt:lpstr>Группа компаний «КАМАЗ» </vt:lpstr>
      <vt:lpstr>Группа компаний «КАМАЗ» </vt:lpstr>
      <vt:lpstr>«Медицина труда: проблемы сохранения профессионального здоровья в России на рубеже первой и второй четверти XXI века» </vt:lpstr>
      <vt:lpstr>Динамика впервые установленных профессиональных заболеваний крупном машиностроительном предприятии  за 2019-2022 гг., в абсолютных числах </vt:lpstr>
      <vt:lpstr>Основные нозологические формы профессиональной патологии в 2019-2022гг. в процентном соотношении. </vt:lpstr>
      <vt:lpstr>Презентация PowerPoint</vt:lpstr>
      <vt:lpstr>  Сравнительная диаграмма данных долей установления 2 и более ПЗ по машиностроительному предприятию и Российской Федерации, (в %)</vt:lpstr>
      <vt:lpstr> Доля этиологического фактора среди установленных профессиональных заболеваний за 2019-2022 гг., (в %)   </vt:lpstr>
      <vt:lpstr>Результаты гигиенической оценки профессиональных факторов риска  в 2019- 2022 гг.,(в%) </vt:lpstr>
      <vt:lpstr>Ранжирование работников по возрастам в годах  в динамике за 2019-2022 гг., (в %)</vt:lpstr>
      <vt:lpstr>Средний возраст работников с впервые установленным профессиональным заболеванием по половому признаку, в годах </vt:lpstr>
      <vt:lpstr>Средний стаж рабочих по профессиям, в годах</vt:lpstr>
      <vt:lpstr>Гигиеническая оценка факторов рабочей среды  (классы условий труда) основных профессий Литейного завода  </vt:lpstr>
      <vt:lpstr>         P 2.2.2006-05 Руководство по гигиенической оценке   факторов рабочей среды и трудового процесса.  Критерии и классификация условий труда    </vt:lpstr>
      <vt:lpstr>Результаты экспертизы профпригодности работников при первичном установлении профессиональных заболеваний за 2019-2022 гг., (в%) </vt:lpstr>
      <vt:lpstr>Наличие сопутствующей патологии у работников, (в%) </vt:lpstr>
      <vt:lpstr>Комплексная  профилактическая программа управления рисками профессиональных заболеваний </vt:lpstr>
      <vt:lpstr>Презентация PowerPoint</vt:lpstr>
      <vt:lpstr> Ранжирование профессиональных групп риска </vt:lpstr>
      <vt:lpstr>НОРМАТИВНАЯ БАЗА</vt:lpstr>
      <vt:lpstr>Презентация PowerPoint</vt:lpstr>
      <vt:lpstr>Презентация PowerPoint</vt:lpstr>
      <vt:lpstr>Выводы:</vt:lpstr>
      <vt:lpstr>Выводы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«Профессиональные факторы риска и состояния здоровья работников машиностроительного предприятия»</dc:title>
  <dc:creator>User</dc:creator>
  <cp:lastModifiedBy>User</cp:lastModifiedBy>
  <cp:revision>225</cp:revision>
  <dcterms:created xsi:type="dcterms:W3CDTF">2024-03-14T09:38:13Z</dcterms:created>
  <dcterms:modified xsi:type="dcterms:W3CDTF">2024-05-18T06:27:42Z</dcterms:modified>
</cp:coreProperties>
</file>