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8"/>
  </p:notesMasterIdLst>
  <p:sldIdLst>
    <p:sldId id="256" r:id="rId2"/>
    <p:sldId id="424" r:id="rId3"/>
    <p:sldId id="431" r:id="rId4"/>
    <p:sldId id="432" r:id="rId5"/>
    <p:sldId id="437" r:id="rId6"/>
    <p:sldId id="433" r:id="rId7"/>
    <p:sldId id="434" r:id="rId8"/>
    <p:sldId id="438" r:id="rId9"/>
    <p:sldId id="426" r:id="rId10"/>
    <p:sldId id="425" r:id="rId11"/>
    <p:sldId id="408" r:id="rId12"/>
    <p:sldId id="427" r:id="rId13"/>
    <p:sldId id="411" r:id="rId14"/>
    <p:sldId id="428" r:id="rId15"/>
    <p:sldId id="430" r:id="rId16"/>
    <p:sldId id="42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4243" autoAdjust="0"/>
  </p:normalViewPr>
  <p:slideViewPr>
    <p:cSldViewPr snapToGrid="0">
      <p:cViewPr varScale="1">
        <p:scale>
          <a:sx n="84" d="100"/>
          <a:sy n="84" d="100"/>
        </p:scale>
        <p:origin x="672" y="48"/>
      </p:cViewPr>
      <p:guideLst/>
    </p:cSldViewPr>
  </p:slideViewPr>
  <p:outlineViewPr>
    <p:cViewPr>
      <p:scale>
        <a:sx n="33" d="100"/>
        <a:sy n="33" d="100"/>
      </p:scale>
      <p:origin x="0" y="-664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B53D1-3307-47F3-B1D8-0FF303887623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83C8E-61F1-4B28-BBFF-A59ED2C94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193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3289753-E38D-4E94-BF2A-03279F92CF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189FC09-BA97-4251-9B85-72FA36AC99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9355864-8734-4B8C-B353-2EC56529E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82F28-A79B-4803-B6B8-10FB22CEAC08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529B091-7054-4A0F-83E9-2B90A0E62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86DCF3F-5C33-4659-B33E-62B122E62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1A3F-304B-4562-A00F-8F0919ADB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349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943CFAA-F8D5-432C-B338-A712B8AA0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F7CF5C9-FAF9-4C57-808C-4114C1C3F0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5562C15-5A0D-4410-8D88-1AFC60A67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82F28-A79B-4803-B6B8-10FB22CEAC08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EB53014-F7ED-45D1-BE1B-FDCC158C7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EBB7D0E-2BD5-429D-B4A3-06D7B3087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1A3F-304B-4562-A00F-8F0919ADB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187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524AB69E-1121-4904-87C4-6793CAA273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261E2A2-B7C3-458D-8559-9D13A47ED0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E46F210-1594-42B9-A516-C3FBC43DB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82F28-A79B-4803-B6B8-10FB22CEAC08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AC6D944-1415-47E3-9B75-22AFF0FE0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87AE258-5BD2-446B-9FC7-4AA1691B0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1A3F-304B-4562-A00F-8F0919ADB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861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40D1755-7BC9-46EF-B828-6BEC4060E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83D5791-41CB-41EB-9D6A-FE4B5E407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5D5EFC5-5895-4CB0-AEC2-BE107FB4E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82F28-A79B-4803-B6B8-10FB22CEAC08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184028E-92AF-4FBD-BDC1-66D7AD89A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3206964-2D56-4447-9F36-CBD05E61D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1A3F-304B-4562-A00F-8F0919ADB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47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B392C10-6167-4915-8351-FEA32FF0C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020D0FB-B3B9-4CDD-A7A4-7894DBA01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3ACD13A-7975-4358-80A9-457875E89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82F28-A79B-4803-B6B8-10FB22CEAC08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53107F9-E431-4F8F-BE8D-6487B427D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4AF35D4-D31C-42E0-AF5B-167E531E9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1A3F-304B-4562-A00F-8F0919ADB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047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B7EC8F6-5EE8-475C-825C-BF340EFDA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F746A6E-521F-40C5-AAFB-10A684FC5B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E304E14-7CC9-4F06-A69C-49A9B46A9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5319661-5067-435C-B20A-853175EAD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82F28-A79B-4803-B6B8-10FB22CEAC08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BDD5863-7059-441A-AB78-15C1FB119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5FD8117-52DE-4A67-B431-A3B1B0B6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1A3F-304B-4562-A00F-8F0919ADB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607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91727E3-67BA-4084-AB3E-138BF9513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B089823-6255-4E11-8FB3-78D46F081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C486B35-A197-43D4-9C34-EF9EB2BDF1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EC3AEF7-9656-42A3-8719-A4E3DEEE76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4650F368-B8C1-4B6D-9BB5-EC062E1089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E617A4EB-1E65-4C37-BBB0-A24DFAE25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82F28-A79B-4803-B6B8-10FB22CEAC08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FFAE0A96-370D-4B5A-A7F1-8FA859213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857A0409-81E3-4D1F-AF9C-DFA77E673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1A3F-304B-4562-A00F-8F0919ADB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290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8B4777F-7B54-416D-A056-4F14DE95B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DC1558E8-BEAE-4F23-B6A2-46C8E7F10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82F28-A79B-4803-B6B8-10FB22CEAC08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4D58B1F3-A8F9-4A79-B79D-3105424DE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7A93646-3C3E-4368-9FC8-0D343C377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1A3F-304B-4562-A00F-8F0919ADB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632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A0DE0E94-E3F7-4BC8-A27B-1B5FF983A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82F28-A79B-4803-B6B8-10FB22CEAC08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B70D9F5A-15BE-4082-A0DA-5D7F1B9EE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EAFC930-A22D-4C37-9C9A-07B667A75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1A3F-304B-4562-A00F-8F0919ADB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964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5801AD-D9FE-47F3-BFD2-F136F77A9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0F4F153-BC3F-40BE-9BB0-1511524F9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A0D3EB7-0394-46BB-81AB-791C0055E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A02AC07-97C6-4341-B593-F89EFF38D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82F28-A79B-4803-B6B8-10FB22CEAC08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99AC5FF-2534-48B7-8FEB-0F4991A7F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27038AD-B816-4B4F-AD41-6153A845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1A3F-304B-4562-A00F-8F0919ADB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493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9EE8633-89DF-4318-BC09-94118D9A4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DB87FBCC-4488-45BC-8C2E-74B91BAE7C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32BB34F-ACE4-4585-AC82-5F6329BA39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45E83BC-5D59-46C7-9103-DABCE5B67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82F28-A79B-4803-B6B8-10FB22CEAC08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698D242-2EBA-43AA-9CEB-7D3A779BD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B46E98C-C65D-48FF-9676-A01DA464C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1A3F-304B-4562-A00F-8F0919ADB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222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B87786E-7B4B-4431-A87B-25B3B7A71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A1393E9-4B48-470E-AB97-43364A4CB8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C9DA3D7-7712-4DE6-BC7F-D86D4590FF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82F28-A79B-4803-B6B8-10FB22CEAC08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4B0E440-484D-434C-AD40-20BA347E9F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6F83AB9-CD0F-445D-B11D-E1843FBE32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01A3F-304B-4562-A00F-8F0919ADB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259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7D48B75-B0DC-4C9A-9EE1-66B762419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0158" y="932688"/>
            <a:ext cx="10459508" cy="1896614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Актуализация проблем гигиенической оценки производственных воздействий электромагнитных полей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17E55770-9552-4B00-9014-2D84299FC80F}"/>
              </a:ext>
            </a:extLst>
          </p:cNvPr>
          <p:cNvSpPr/>
          <p:nvPr/>
        </p:nvSpPr>
        <p:spPr>
          <a:xfrm>
            <a:off x="607742" y="3339253"/>
            <a:ext cx="109643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latin typeface="Arial" panose="020B0604020202020204" pitchFamily="34" charset="0"/>
                <a:ea typeface="Batang" panose="02030600000101010101" pitchFamily="18" charset="-127"/>
              </a:rPr>
              <a:t>       </a:t>
            </a:r>
            <a:endParaRPr lang="ru-RU" i="1" dirty="0" smtClean="0">
              <a:latin typeface="Arial" panose="020B0604020202020204" pitchFamily="34" charset="0"/>
              <a:ea typeface="Batang" panose="02030600000101010101" pitchFamily="18" charset="-127"/>
            </a:endParaRPr>
          </a:p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Рубцова Н.Б., Перов С.Ю., Белая О.В.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 descr="ниимт_1">
            <a:extLst>
              <a:ext uri="{FF2B5EF4-FFF2-40B4-BE49-F238E27FC236}">
                <a16:creationId xmlns="" xmlns:a16="http://schemas.microsoft.com/office/drawing/2014/main" id="{943AE6C8-0B49-45FF-A1EC-0188559D50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13350" t="2500" r="8853" b="2801"/>
          <a:stretch/>
        </p:blipFill>
        <p:spPr bwMode="auto">
          <a:xfrm>
            <a:off x="65442" y="104344"/>
            <a:ext cx="504100" cy="627018"/>
          </a:xfrm>
          <a:prstGeom prst="ellipse">
            <a:avLst/>
          </a:prstGeom>
          <a:noFill/>
          <a:ln>
            <a:noFill/>
          </a:ln>
        </p:spPr>
      </p:pic>
      <p:sp>
        <p:nvSpPr>
          <p:cNvPr id="9" name="Rectangle 5">
            <a:extLst>
              <a:ext uri="{FF2B5EF4-FFF2-40B4-BE49-F238E27FC236}">
                <a16:creationId xmlns="" xmlns:a16="http://schemas.microsoft.com/office/drawing/2014/main" id="{B55D04A3-1B9E-42E6-ABDB-D35A0E8DB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06" y="4287916"/>
            <a:ext cx="11780668" cy="79627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None/>
              <a:defRPr/>
            </a:pPr>
            <a:r>
              <a:rPr lang="ru-RU" alt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ФГБНУ «Научно-исследовательский институт медицины труда </a:t>
            </a:r>
            <a:r>
              <a:rPr lang="ru-RU" alt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имени </a:t>
            </a:r>
            <a:r>
              <a:rPr lang="ru-RU" alt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академика Н.Ф. </a:t>
            </a:r>
            <a:r>
              <a:rPr lang="ru-RU" alt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Измерова</a:t>
            </a:r>
            <a:r>
              <a:rPr lang="ru-RU" alt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endParaRPr lang="ru-RU" alt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buClr>
                <a:schemeClr val="accent1"/>
              </a:buClr>
              <a:buFont typeface="Wingdings" panose="05000000000000000000" pitchFamily="2" charset="2"/>
              <a:buNone/>
              <a:defRPr/>
            </a:pPr>
            <a:r>
              <a:rPr lang="ru-RU" alt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Москва</a:t>
            </a:r>
          </a:p>
          <a:p>
            <a:pPr>
              <a:buClr>
                <a:schemeClr val="accent1"/>
              </a:buClr>
              <a:buNone/>
              <a:defRPr/>
            </a:pPr>
            <a:r>
              <a:rPr lang="ru-RU" sz="2000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altLang="ru-RU" sz="24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4050" y="5380672"/>
            <a:ext cx="12179824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Всероссийская научно-практическая конференция с международным участием «МЕДИЦИНА ТРУДА: ПРОБЛЕМЫ СОХРАНЕНИЯ ПРОФЕССИОНАЛЬНОГО ЗДОРОВЬЯ В РОССИИ НА РУБЕЖЕ ПЕРВОЙ И ВТОРОЙ ЧЕТВЕРТИ 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XXI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ВЕКА», посвященная 100-летию со дня основания кафедры медицины труда Северо-Западного  государственного медицинского университета им. И.М. Мечникова,   Санкт-Петербург, 23 мая  2024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3678174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иимт_1">
            <a:extLst>
              <a:ext uri="{FF2B5EF4-FFF2-40B4-BE49-F238E27FC236}">
                <a16:creationId xmlns="" xmlns:a16="http://schemas.microsoft.com/office/drawing/2014/main" id="{9ECB5C96-695C-45B5-AD0F-1506CC84DE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13350" t="2500" r="8853" b="2801"/>
          <a:stretch/>
        </p:blipFill>
        <p:spPr bwMode="auto">
          <a:xfrm>
            <a:off x="106532" y="71021"/>
            <a:ext cx="504100" cy="627018"/>
          </a:xfrm>
          <a:prstGeom prst="ellipse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862682" y="88558"/>
            <a:ext cx="108599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Образцы  установок УТС с магнитным удержанием плазмы</a:t>
            </a:r>
            <a:endParaRPr lang="ru-RU" sz="2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 descr="https://strana-rosatom.ru/wp-content/uploads/2020/02/0V2A243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82" y="690017"/>
            <a:ext cx="3463610" cy="198847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38036" y="2712707"/>
            <a:ext cx="67296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Сферический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токамак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МИФИСТ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95760" y="4520135"/>
            <a:ext cx="5084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ТУМАН-3М - </a:t>
            </a:r>
            <a:r>
              <a:rPr lang="ru-RU" dirty="0"/>
              <a:t>т</a:t>
            </a:r>
            <a:r>
              <a:rPr lang="ru-RU" dirty="0" smtClean="0"/>
              <a:t>ороидальная установка </a:t>
            </a:r>
            <a:r>
              <a:rPr lang="ru-RU" dirty="0"/>
              <a:t>с </a:t>
            </a:r>
            <a:r>
              <a:rPr lang="ru-RU" dirty="0" smtClean="0"/>
              <a:t>магнитным </a:t>
            </a:r>
            <a:r>
              <a:rPr lang="ru-RU" dirty="0"/>
              <a:t>а</a:t>
            </a:r>
            <a:r>
              <a:rPr lang="ru-RU" dirty="0" smtClean="0"/>
              <a:t>диабатическим </a:t>
            </a:r>
            <a:r>
              <a:rPr lang="ru-RU" dirty="0"/>
              <a:t>н</a:t>
            </a:r>
            <a:r>
              <a:rPr lang="ru-RU" dirty="0" smtClean="0"/>
              <a:t>агревом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3482" y="3072348"/>
            <a:ext cx="26842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Установка ФТ-2 - </a:t>
            </a:r>
          </a:p>
          <a:p>
            <a:r>
              <a:rPr lang="ru-RU" dirty="0"/>
              <a:t>малый </a:t>
            </a:r>
            <a:r>
              <a:rPr lang="ru-RU" dirty="0" err="1"/>
              <a:t>токамак</a:t>
            </a:r>
            <a:r>
              <a:rPr lang="ru-RU" dirty="0"/>
              <a:t>, предназначенный для исследования взаимодействия высокочастотных волн с высокотемпературной плазмой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Рисунок 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983" y="683785"/>
            <a:ext cx="2711585" cy="2051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/>
          <p:cNvPicPr/>
          <p:nvPr/>
        </p:nvPicPr>
        <p:blipFill rotWithShape="1">
          <a:blip r:embed="rId5"/>
          <a:srcRect l="18279" r="2363"/>
          <a:stretch/>
        </p:blipFill>
        <p:spPr bwMode="auto">
          <a:xfrm>
            <a:off x="7340324" y="624449"/>
            <a:ext cx="4107402" cy="37738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Рисунок 18"/>
          <p:cNvPicPr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804" t="8990" r="5292"/>
          <a:stretch/>
        </p:blipFill>
        <p:spPr bwMode="auto">
          <a:xfrm>
            <a:off x="575131" y="3138816"/>
            <a:ext cx="3543852" cy="25780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-14050" y="5380672"/>
            <a:ext cx="12179824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Всероссийская научно-практическая конференция с международным участием «МЕДИЦИНА ТРУДА: ПРОБЛЕМЫ СОХРАНЕНИЯ ПРОФЕССИОНАЛЬНОГО ЗДОРОВЬЯ В РОССИИ НА РУБЕЖЕ ПЕРВОЙ И ВТОРОЙ ЧЕТВЕРТИ 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XXI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ВЕКА», посвященная 100-летию со дня основания кафедры медицины труда Северо-Западного  государственного медицинского университета им. И.М. Мечникова,   Санкт-Петербург, 23 мая  2024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968593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иимт_1">
            <a:extLst>
              <a:ext uri="{FF2B5EF4-FFF2-40B4-BE49-F238E27FC236}">
                <a16:creationId xmlns="" xmlns:a16="http://schemas.microsoft.com/office/drawing/2014/main" id="{9ECB5C96-695C-45B5-AD0F-1506CC84DE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13350" t="2500" r="8853" b="2801"/>
          <a:stretch/>
        </p:blipFill>
        <p:spPr bwMode="auto">
          <a:xfrm>
            <a:off x="106532" y="71021"/>
            <a:ext cx="504100" cy="627018"/>
          </a:xfrm>
          <a:prstGeom prst="ellipse">
            <a:avLst/>
          </a:prstGeom>
          <a:noFill/>
          <a:ln>
            <a:noFill/>
          </a:ln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1EDE2AFA-B42A-4D5B-942E-15E086942A01}"/>
              </a:ext>
            </a:extLst>
          </p:cNvPr>
          <p:cNvSpPr/>
          <p:nvPr/>
        </p:nvSpPr>
        <p:spPr>
          <a:xfrm>
            <a:off x="477455" y="1147900"/>
            <a:ext cx="41601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мпульсные магнитные поля:</a:t>
            </a:r>
          </a:p>
          <a:p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аибольшие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уровни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 время разряда плазмы: </a:t>
            </a:r>
            <a:endPara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токамаке ФТ-2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148,8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мТл</a:t>
            </a:r>
            <a:endPara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установке МК-200М-433,0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мТл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(при нормативном значении  ПМП до 30/50 </a:t>
            </a:r>
            <a:r>
              <a:rPr lang="ru-RU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мТл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отсутствии нормативов импульсных МП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5A09477-D147-4882-BA17-6C4482F086AF}"/>
              </a:ext>
            </a:extLst>
          </p:cNvPr>
          <p:cNvPicPr/>
          <p:nvPr/>
        </p:nvPicPr>
        <p:blipFill rotWithShape="1">
          <a:blip r:embed="rId3"/>
          <a:srcRect l="1190" t="3018" r="927"/>
          <a:stretch/>
        </p:blipFill>
        <p:spPr bwMode="auto">
          <a:xfrm>
            <a:off x="4518735" y="1223001"/>
            <a:ext cx="6800294" cy="39427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22193" y="254600"/>
            <a:ext cx="72987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Импульсное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магнитное поле высокой интенсивности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-14050" y="5380672"/>
            <a:ext cx="12179824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Всероссийская научно-практическая конференция с международным участием «МЕДИЦИНА ТРУДА: ПРОБЛЕМЫ СОХРАНЕНИЯ ПРОФЕССИОНАЛЬНОГО ЗДОРОВЬЯ В РОССИИ НА РУБЕЖЕ ПЕРВОЙ И ВТОРОЙ ЧЕТВЕРТИ 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XXI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ВЕКА», посвященная 100-летию со дня основания кафедры медицины труда Северо-Западного  государственного медицинского университета им. И.М. Мечникова,   Санкт-Петербург, 23 мая  2024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1631482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ниимт_1">
            <a:extLst>
              <a:ext uri="{FF2B5EF4-FFF2-40B4-BE49-F238E27FC236}">
                <a16:creationId xmlns="" xmlns:a16="http://schemas.microsoft.com/office/drawing/2014/main" id="{9ECB5C96-695C-45B5-AD0F-1506CC84DE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13350" t="2500" r="8853" b="2801"/>
          <a:stretch/>
        </p:blipFill>
        <p:spPr bwMode="auto">
          <a:xfrm>
            <a:off x="106532" y="71021"/>
            <a:ext cx="504100" cy="627018"/>
          </a:xfrm>
          <a:prstGeom prst="ellipse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16B8676-0FF7-4B80-B62E-79F9566D9C80}"/>
              </a:ext>
            </a:extLst>
          </p:cNvPr>
          <p:cNvSpPr txBox="1"/>
          <p:nvPr/>
        </p:nvSpPr>
        <p:spPr>
          <a:xfrm>
            <a:off x="2523744" y="267152"/>
            <a:ext cx="70727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</a:t>
            </a:r>
            <a:r>
              <a:rPr lang="ru-RU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агнитное поле в диапазоне частот 1 Гц-1 кГц</a:t>
            </a:r>
            <a:endParaRPr lang="ru-RU" sz="2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5370820" y="899319"/>
            <a:ext cx="6227064" cy="3054096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4"/>
          <a:stretch>
            <a:fillRect/>
          </a:stretch>
        </p:blipFill>
        <p:spPr>
          <a:xfrm>
            <a:off x="1072008" y="813584"/>
            <a:ext cx="3602735" cy="305409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6204" y="3867680"/>
            <a:ext cx="117193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Амплитудные значения отдельных низкочастотных компонент в спектре МП на рабочем месте в пультовой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вблизи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установки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УТС ТУМАН-3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спектрах МП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максимумы в квазистатической области на частотах 2,4 и 4,9 Гц  и 9,8 Гц с максимальными уровнями 3,5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мкТл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(9,8 Гц) и 3,2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мкТл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(2,4 Гц) в режиме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тороидального МП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вблизи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токамака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4,2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мкТл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(2,4 Гц) в режиме чистки и 2,3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мкТл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(4,9 Гц) в режиме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полоидального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МП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4050" y="5380672"/>
            <a:ext cx="12179824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Всероссийская научно-практическая конференция с международным участием «МЕДИЦИНА ТРУДА: ПРОБЛЕМЫ СОХРАНЕНИЯ ПРОФЕССИОНАЛЬНОГО ЗДОРОВЬЯ В РОССИИ НА РУБЕЖЕ ПЕРВОЙ И ВТОРОЙ ЧЕТВЕРТИ 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XXI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ВЕКА», посвященная 100-летию со дня основания кафедры медицины труда Северо-Западного  государственного медицинского университета им. И.М. Мечникова,   Санкт-Петербург, 23 мая  2024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1785914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иимт_1">
            <a:extLst>
              <a:ext uri="{FF2B5EF4-FFF2-40B4-BE49-F238E27FC236}">
                <a16:creationId xmlns="" xmlns:a16="http://schemas.microsoft.com/office/drawing/2014/main" id="{9ECB5C96-695C-45B5-AD0F-1506CC84DE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13350" t="2500" r="8853" b="2801"/>
          <a:stretch/>
        </p:blipFill>
        <p:spPr bwMode="auto">
          <a:xfrm>
            <a:off x="152400" y="67660"/>
            <a:ext cx="504100" cy="627018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6DF0753-0333-4FA8-A859-8E4E8AA3AF1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500326" y="694678"/>
            <a:ext cx="10369549" cy="3206726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0A93617E-01A3-423A-99D7-127F0FA165A6}"/>
              </a:ext>
            </a:extLst>
          </p:cNvPr>
          <p:cNvSpPr/>
          <p:nvPr/>
        </p:nvSpPr>
        <p:spPr>
          <a:xfrm>
            <a:off x="144143" y="3901404"/>
            <a:ext cx="118871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Установка УТС  ФТ-2</a:t>
            </a: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Наибольшие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амплитуды спектральных компонент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МП: режим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плазмы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- 110,4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мкТл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частоте 9,8 Гц; 98,8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мкТл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на частоте 4,9 Гц; 89,7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мкТл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на частоте 7,3 Гц и 76,8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мкТл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на частоте 2,4 Гц. Максимальный уровень индукции МП на частоте 50 Гц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30,5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мкТл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2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67952" y="196503"/>
            <a:ext cx="64395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Магнитное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поле в диапазоне частот 1 Гц-1 кГц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14050" y="5380672"/>
            <a:ext cx="12179824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Всероссийская научно-практическая конференция с международным участием «МЕДИЦИНА ТРУДА: ПРОБЛЕМЫ СОХРАНЕНИЯ ПРОФЕССИОНАЛЬНОГО ЗДОРОВЬЯ В РОССИИ НА РУБЕЖЕ ПЕРВОЙ И ВТОРОЙ ЧЕТВЕРТИ 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XXI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ВЕКА», посвященная 100-летию со дня основания кафедры медицины труда Северо-Западного  государственного медицинского университета им. И.М. Мечникова,   Санкт-Петербург, 23 мая  2024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1887138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иимт_1">
            <a:extLst>
              <a:ext uri="{FF2B5EF4-FFF2-40B4-BE49-F238E27FC236}">
                <a16:creationId xmlns="" xmlns:a16="http://schemas.microsoft.com/office/drawing/2014/main" id="{46B2A35E-5D29-4779-B5C5-920645F1FE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13350" t="2500" r="8853" b="2801"/>
          <a:stretch/>
        </p:blipFill>
        <p:spPr bwMode="auto">
          <a:xfrm>
            <a:off x="152400" y="67660"/>
            <a:ext cx="504100" cy="627018"/>
          </a:xfrm>
          <a:prstGeom prst="ellipse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CB2CA0D-69BA-4612-A1B3-5DAF16CFBBD5}"/>
              </a:ext>
            </a:extLst>
          </p:cNvPr>
          <p:cNvSpPr txBox="1"/>
          <p:nvPr/>
        </p:nvSpPr>
        <p:spPr>
          <a:xfrm>
            <a:off x="2523744" y="276030"/>
            <a:ext cx="6245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ЭМП в диапазонах частот 900 МГц и 2,45 ГГц 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52BCCFC-4FA2-438B-8009-FC370ADAE122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50" y="844526"/>
            <a:ext cx="5438140" cy="33756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948E619D-6E7D-4677-B960-3927EF692889}"/>
              </a:ext>
            </a:extLst>
          </p:cNvPr>
          <p:cNvSpPr/>
          <p:nvPr/>
        </p:nvSpPr>
        <p:spPr>
          <a:xfrm>
            <a:off x="488272" y="4107931"/>
            <a:ext cx="51401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466975" algn="l"/>
              </a:tabLst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Спектр фона ЭМП вблизи установки </a:t>
            </a:r>
          </a:p>
          <a:p>
            <a:pPr algn="ctr">
              <a:spcAft>
                <a:spcPts val="0"/>
              </a:spcAft>
              <a:tabLst>
                <a:tab pos="2466975" algn="l"/>
              </a:tabLst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в режиме работы системы СВЧ</a:t>
            </a:r>
            <a:endParaRPr lang="ru-RU" sz="1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25F7C12-A441-4FE7-8274-F63C0282CB53}"/>
              </a:ext>
            </a:extLst>
          </p:cNvPr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85"/>
          <a:stretch/>
        </p:blipFill>
        <p:spPr bwMode="auto">
          <a:xfrm>
            <a:off x="6267635" y="931543"/>
            <a:ext cx="5304787" cy="30640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F777D205-8DE2-44E1-9EFC-32751ED48A75}"/>
              </a:ext>
            </a:extLst>
          </p:cNvPr>
          <p:cNvSpPr/>
          <p:nvPr/>
        </p:nvSpPr>
        <p:spPr>
          <a:xfrm>
            <a:off x="6791652" y="3993440"/>
            <a:ext cx="44517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466975" algn="l"/>
              </a:tabLst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Спектр фона ЭМП вблизи установки   в режиме работы системы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СВЧ+все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режимы</a:t>
            </a:r>
            <a:endParaRPr lang="ru-RU" sz="1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5D6DF325-FBFE-4498-9291-FEB6B0E130D4}"/>
              </a:ext>
            </a:extLst>
          </p:cNvPr>
          <p:cNvSpPr/>
          <p:nvPr/>
        </p:nvSpPr>
        <p:spPr>
          <a:xfrm>
            <a:off x="4068369" y="4400320"/>
            <a:ext cx="428335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МИФИСТ-0</a:t>
            </a:r>
          </a:p>
          <a:p>
            <a:r>
              <a:rPr lang="ru-RU" dirty="0"/>
              <a:t>наибольший уровень ППЭ  169,6 мВт/см</a:t>
            </a:r>
            <a:r>
              <a:rPr lang="ru-RU" baseline="30000" dirty="0"/>
              <a:t>2</a:t>
            </a:r>
            <a:r>
              <a:rPr lang="ru-RU" dirty="0"/>
              <a:t> 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14050" y="5380672"/>
            <a:ext cx="12179824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Всероссийская научно-практическая конференция с международным участием «МЕДИЦИНА ТРУДА: ПРОБЛЕМЫ СОХРАНЕНИЯ ПРОФЕССИОНАЛЬНОГО ЗДОРОВЬЯ В РОССИИ НА РУБЕЖЕ ПЕРВОЙ И ВТОРОЙ ЧЕТВЕРТИ 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XXI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ВЕКА», посвященная 100-летию со дня основания кафедры медицины труда Северо-Западного  государственного медицинского университета им. И.М. Мечникова,   Санкт-Петербург, 23 мая  2024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1360729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иимт_1">
            <a:extLst>
              <a:ext uri="{FF2B5EF4-FFF2-40B4-BE49-F238E27FC236}">
                <a16:creationId xmlns="" xmlns:a16="http://schemas.microsoft.com/office/drawing/2014/main" id="{2DD77EF9-C897-4B51-A63F-608C5C85EB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13350" t="2500" r="8853" b="2801"/>
          <a:stretch/>
        </p:blipFill>
        <p:spPr bwMode="auto">
          <a:xfrm>
            <a:off x="152400" y="67660"/>
            <a:ext cx="504100" cy="627018"/>
          </a:xfrm>
          <a:prstGeom prst="ellipse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39FA31E-680E-4D25-B6C4-306B29F41478}"/>
              </a:ext>
            </a:extLst>
          </p:cNvPr>
          <p:cNvSpPr txBox="1"/>
          <p:nvPr/>
        </p:nvSpPr>
        <p:spPr>
          <a:xfrm>
            <a:off x="2532621" y="67660"/>
            <a:ext cx="20233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Заключение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A70FE60D-4E3F-43D9-91C3-AB80ED0006D9}"/>
              </a:ext>
            </a:extLst>
          </p:cNvPr>
          <p:cNvSpPr/>
          <p:nvPr/>
        </p:nvSpPr>
        <p:spPr>
          <a:xfrm>
            <a:off x="152400" y="381169"/>
            <a:ext cx="11921231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Невозможность адекватной оценки ЭМП на рабочих местах при эксплуатации и обслуживании нового оборудования и выполнении новых видов работ (в соответствии с СОУТ по   № 426-ФЗ, учитывая положения СанПиН </a:t>
            </a: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1.2.3685-21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при отсутствии гигиенически нормативов, адекватных методов и средств контроля.</a:t>
            </a:r>
          </a:p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Необходимость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совершенствования гигиенического нормирования и контроля производственных воздействий ЭМП, в первую очередь, при наличии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неотнормированных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ранее режимов генерации и возможности сочетанного и комплексного (с другими факторами физической природы – ионизирующим излучением, шумом и пр.) воздействия.</a:t>
            </a:r>
          </a:p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принципа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регулирования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интенсивностно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-временных параметров воздействия,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обеспечивающего защиту временем, с учетом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чрезвычайно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кратковременных воздействий - не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ограничивать максимальные ПДУ промежутком времени до 20 минут за рабочую смену, а определять их, исходя из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реальных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временных параметров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Необходимость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разработки новых критериев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гигиенического нормирования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методического обеспечения контроля неионизирующих полей и излучений на рабочих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местах - разработки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самостоятельных методик и протоколов их гигиенической оценки,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совершенствования критериев и методов оценки (в том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числе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привлечением методов численного моделирования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характера взаимодействия ЭМП с биологическим объектом).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4050" y="5380672"/>
            <a:ext cx="12179824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Всероссийская научно-практическая конференция с международным участием «МЕДИЦИНА ТРУДА: ПРОБЛЕМЫ СОХРАНЕНИЯ ПРОФЕССИОНАЛЬНОГО ЗДОРОВЬЯ В РОССИИ НА РУБЕЖЕ ПЕРВОЙ И ВТОРОЙ ЧЕТВЕРТИ 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XXI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ВЕКА», посвященная 100-летию со дня основания кафедры медицины труда Северо-Западного  государственного медицинского университета им. И.М. Мечникова,   Санкт-Петербург, 23 мая  2024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982574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ниимт_1">
            <a:extLst>
              <a:ext uri="{FF2B5EF4-FFF2-40B4-BE49-F238E27FC236}">
                <a16:creationId xmlns="" xmlns:a16="http://schemas.microsoft.com/office/drawing/2014/main" id="{943AE6C8-0B49-45FF-A1EC-0188559D50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13350" t="2500" r="8853" b="2801"/>
          <a:stretch/>
        </p:blipFill>
        <p:spPr bwMode="auto">
          <a:xfrm>
            <a:off x="153584" y="110793"/>
            <a:ext cx="504100" cy="627018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2697652" y="2420622"/>
            <a:ext cx="602676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Спасибо  за внимание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5934670"/>
            <a:ext cx="12179824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17-ый Российский Национальный Конгресс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международным участием «ПРОФЕССИЯ и ЗДОРОВЬЕ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pPr algn="r"/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Нижний Новгород, 26-29 сентября 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2023 г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4050" y="5380672"/>
            <a:ext cx="12179824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Всероссийская научно-практическая конференция с международным участием «МЕДИЦИНА ТРУДА: ПРОБЛЕМЫ СОХРАНЕНИЯ ПРОФЕССИОНАЛЬНОГО ЗДОРОВЬЯ В РОССИИ НА РУБЕЖЕ ПЕРВОЙ И ВТОРОЙ ЧЕТВЕРТИ 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XXI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ВЕКА», посвященная 100-летию со дня основания кафедры медицины труда Северо-Западного  государственного медицинского университета им. И.М. Мечникова,   Санкт-Петербург, 23 мая  2024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2722269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иимт_1">
            <a:extLst>
              <a:ext uri="{FF2B5EF4-FFF2-40B4-BE49-F238E27FC236}">
                <a16:creationId xmlns="" xmlns:a16="http://schemas.microsoft.com/office/drawing/2014/main" id="{9ECB5C96-695C-45B5-AD0F-1506CC84DE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13350" t="2500" r="8853" b="2801"/>
          <a:stretch/>
        </p:blipFill>
        <p:spPr bwMode="auto">
          <a:xfrm>
            <a:off x="106532" y="71021"/>
            <a:ext cx="504100" cy="627018"/>
          </a:xfrm>
          <a:prstGeom prst="ellipse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19BB1C3-40BA-4DDC-9AD7-7C944A7F883A}"/>
              </a:ext>
            </a:extLst>
          </p:cNvPr>
          <p:cNvSpPr txBox="1"/>
          <p:nvPr/>
        </p:nvSpPr>
        <p:spPr>
          <a:xfrm>
            <a:off x="862682" y="84272"/>
            <a:ext cx="108573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Постановка проблемы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EA0D415E-8480-4FBB-A98B-84A70ED7D183}"/>
              </a:ext>
            </a:extLst>
          </p:cNvPr>
          <p:cNvSpPr/>
          <p:nvPr/>
        </p:nvSpPr>
        <p:spPr>
          <a:xfrm>
            <a:off x="106532" y="698039"/>
            <a:ext cx="1197269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СанПиН </a:t>
            </a:r>
            <a:r>
              <a:rPr lang="ru-RU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1.2.3685-21 «Гигиенические нормативы и требования к обеспечению безопасности и (или) безвредности для человека факторов среды обитания</a:t>
            </a:r>
            <a:r>
              <a:rPr lang="ru-RU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»:</a:t>
            </a:r>
          </a:p>
          <a:p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ормативы производственных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воздействий: </a:t>
            </a:r>
            <a:endPara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гипогеомагнитное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поле;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электростатическое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поле; </a:t>
            </a:r>
            <a:endPara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постоянное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магнитное поле (ПМП); </a:t>
            </a:r>
            <a:endPara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синусоидальные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электрическое и магнитное поля (ЭП и МП) частотой 50 Гц; </a:t>
            </a:r>
            <a:endPara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импульсное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МП частотой 50 Гц; </a:t>
            </a:r>
            <a:endPara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ЭП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МП диапазона частот 10 кГц - 30 кГц; </a:t>
            </a:r>
            <a:endPara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ЭМП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диапазона частот ≥ 30 кГц - 300 ГГц; </a:t>
            </a:r>
            <a:endPara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импульсные </a:t>
            </a:r>
            <a:r>
              <a:rPr lang="ru-RU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ЭМП, создаваемые при работе установок и технических средств специального </a:t>
            </a:r>
            <a:r>
              <a:rPr lang="ru-RU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назначения (</a:t>
            </a:r>
            <a:r>
              <a:rPr lang="ru-RU" sz="2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ультраширокополосные</a:t>
            </a:r>
            <a:r>
              <a:rPr lang="ru-RU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импульсы наносекундной длительности)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00600" y="5578054"/>
            <a:ext cx="12179824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Всероссийская научно-практическая конференция с международным участием «МЕДИЦИНА ТРУДА: ПРОБЛЕМЫ СОХРАНЕНИЯ ПРОФЕССИОНАЛЬНОГО ЗДОРОВЬЯ В РОССИИ НА РУБЕЖЕ ПЕРВОЙ И ВТОРОЙ ЧЕТВЕРТИ 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XXI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ВЕКА», посвященная 100-летию со дня основания кафедры медицины труда Северо-Западного  государственного медицинского университета им. И.М. Мечникова,   Санкт-Петербург, 23 мая  2024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1009138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иимт_1">
            <a:extLst>
              <a:ext uri="{FF2B5EF4-FFF2-40B4-BE49-F238E27FC236}">
                <a16:creationId xmlns="" xmlns:a16="http://schemas.microsoft.com/office/drawing/2014/main" id="{9ECB5C96-695C-45B5-AD0F-1506CC84DE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13350" t="2500" r="8853" b="2801"/>
          <a:stretch/>
        </p:blipFill>
        <p:spPr bwMode="auto">
          <a:xfrm>
            <a:off x="24236" y="75639"/>
            <a:ext cx="504100" cy="627018"/>
          </a:xfrm>
          <a:prstGeom prst="ellipse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19BB1C3-40BA-4DDC-9AD7-7C944A7F883A}"/>
              </a:ext>
            </a:extLst>
          </p:cNvPr>
          <p:cNvSpPr txBox="1"/>
          <p:nvPr/>
        </p:nvSpPr>
        <p:spPr>
          <a:xfrm>
            <a:off x="833936" y="30527"/>
            <a:ext cx="108573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Постановка проблемы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EA0D415E-8480-4FBB-A98B-84A70ED7D183}"/>
              </a:ext>
            </a:extLst>
          </p:cNvPr>
          <p:cNvSpPr/>
          <p:nvPr/>
        </p:nvSpPr>
        <p:spPr>
          <a:xfrm>
            <a:off x="106532" y="698039"/>
            <a:ext cx="11972692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8582" y="392243"/>
            <a:ext cx="11890396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Отсутствие возможности адекватной гигиенической оценки ЭМП на рабочих местах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ЭП и МП  в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диапазонах частот от &gt; 0 Гц до &lt;50 Гц, от   &gt;50 Гц до &lt;10 кГц,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МП в диапазонах частот от </a:t>
            </a:r>
            <a:r>
              <a:rPr lang="ru-RU" alt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≥ 3,0 - 30,0 МГц и ≥ 50,0 - 300,0 МГц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Отсутствие нормативов,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принципов и методов контроля импульсных ЭМП различных частотных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диапазонов 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Широкое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применение  источников ЭМП, осуществляющих эмиссию не только в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неотнормированных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частотных диапазонах, но и в различных режимах генерации и их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сочетаний при 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отсутствии обязательной гигиенической сертификации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Отсутствие возможности соблюдения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принципа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защиты временем в случаях превышения максимальных ПДУ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Отсутствие средств метрологического контроля даже для диапазонов  частот, имеющих гигиенические нормативы 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т.ч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 ГГц)</a:t>
            </a:r>
            <a:endParaRPr lang="ru-RU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4050" y="5380672"/>
            <a:ext cx="12179824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Всероссийская научно-практическая конференция с международным участием «МЕДИЦИНА ТРУДА: ПРОБЛЕМЫ СОХРАНЕНИЯ ПРОФЕССИОНАЛЬНОГО ЗДОРОВЬЯ В РОССИИ НА РУБЕЖЕ ПЕРВОЙ И ВТОРОЙ ЧЕТВЕРТИ 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XXI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ВЕКА», посвященная 100-летию со дня основания кафедры медицины труда Северо-Западного  государственного медицинского университета им. И.М. Мечникова,   Санкт-Петербург, 23 мая  2024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3367252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78408" y="228320"/>
            <a:ext cx="9573768" cy="685800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МЕДИЦИНСКОЕ ОБОРУДОВАНИЕ: МРТ </a:t>
            </a:r>
            <a:endParaRPr lang="ru-RU" alt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236" y="1066801"/>
            <a:ext cx="12088368" cy="60198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alt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Индукция ПМП</a:t>
            </a:r>
            <a:r>
              <a:rPr lang="en-US" alt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рабочей области  0,2-3 Тл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alt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Градиент изменения МП  до 20 Тл/с </a:t>
            </a:r>
            <a:r>
              <a:rPr lang="ru-RU" alt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alt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контрольных режимах </a:t>
            </a:r>
            <a:endParaRPr lang="ru-RU" alt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ts val="600"/>
              </a:spcBef>
              <a:buNone/>
            </a:pPr>
            <a:r>
              <a:rPr lang="ru-RU" alt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</a:t>
            </a:r>
            <a:r>
              <a:rPr lang="ru-RU" alt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 Тл/с)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alt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МП  </a:t>
            </a:r>
            <a:r>
              <a:rPr lang="ru-RU" alt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радиочастотного диапазона в импульсном режиме </a:t>
            </a:r>
            <a:endParaRPr lang="ru-RU" altLang="ru-RU" sz="2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ts val="600"/>
              </a:spcBef>
              <a:buNone/>
            </a:pPr>
            <a:r>
              <a:rPr lang="ru-RU" alt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alt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частотах от 240 Гц до </a:t>
            </a:r>
            <a:r>
              <a:rPr lang="en-US" alt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100 </a:t>
            </a:r>
            <a:r>
              <a:rPr lang="ru-RU" alt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МГц </a:t>
            </a:r>
            <a:endParaRPr lang="ru-RU" altLang="ru-RU" sz="2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ts val="600"/>
              </a:spcBef>
              <a:buNone/>
            </a:pPr>
            <a:r>
              <a:rPr lang="ru-RU" alt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Дополнительно </a:t>
            </a:r>
            <a:r>
              <a:rPr lang="ru-RU" alt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шум 90-105 дБ (в изоцентре магнита)  </a:t>
            </a:r>
            <a:endParaRPr lang="ru-RU" alt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ts val="600"/>
              </a:spcBef>
              <a:buNone/>
            </a:pPr>
            <a:r>
              <a:rPr lang="ru-RU" alt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РЕЗУЛЬТАТЫ ИЗМЕРЕНИЙ индукции </a:t>
            </a:r>
            <a:r>
              <a:rPr lang="ru-RU" alt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ПМП (МРТ до 2 Тл) на рабочем месте медицинского персонала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alt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комнате управления   – 0,05-0,16 </a:t>
            </a:r>
            <a:r>
              <a:rPr lang="ru-RU" alt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мТл</a:t>
            </a:r>
            <a:r>
              <a:rPr lang="ru-RU" alt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alt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Внутри экранированной камеры у передней панели МРТ, вдоль оси стола пациента – 9-450 </a:t>
            </a:r>
            <a:r>
              <a:rPr lang="ru-RU" altLang="ru-RU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мТл</a:t>
            </a:r>
            <a:r>
              <a:rPr lang="ru-RU" alt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alt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области  рук мед. персонала – 15-1500 </a:t>
            </a:r>
            <a:r>
              <a:rPr lang="ru-RU" altLang="ru-RU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мТл</a:t>
            </a:r>
            <a:r>
              <a:rPr lang="ru-RU" alt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spcBef>
                <a:spcPts val="600"/>
              </a:spcBef>
              <a:buNone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ревышение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ПДУ ПМП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для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условий общего воздействия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7-40 и более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раз, 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локального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5-70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 </a:t>
            </a:r>
            <a:endParaRPr lang="ru-RU" alt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4" descr="ниимт_1">
            <a:extLst>
              <a:ext uri="{FF2B5EF4-FFF2-40B4-BE49-F238E27FC236}">
                <a16:creationId xmlns="" xmlns:a16="http://schemas.microsoft.com/office/drawing/2014/main" id="{9ECB5C96-695C-45B5-AD0F-1506CC84DE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13350" t="2500" r="8853" b="2801"/>
          <a:stretch/>
        </p:blipFill>
        <p:spPr bwMode="auto">
          <a:xfrm>
            <a:off x="24236" y="75639"/>
            <a:ext cx="504100" cy="627018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" name="Рисунок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980" y="75639"/>
            <a:ext cx="4270116" cy="2841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14050" y="5380672"/>
            <a:ext cx="12179824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Всероссийская научно-практическая конференция с международным участием «МЕДИЦИНА ТРУДА: ПРОБЛЕМЫ СОХРАНЕНИЯ ПРОФЕССИОНАЛЬНОГО ЗДОРОВЬЯ В РОССИИ НА РУБЕЖЕ ПЕРВОЙ И ВТОРОЙ ЧЕТВЕРТИ 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XXI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ВЕКА», посвященная 100-летию со дня основания кафедры медицины труда Северо-Западного  государственного медицинского университета им. И.М. Мечникова,   Санкт-Петербург, 23 мая  2024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1340156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416" y="0"/>
            <a:ext cx="9625584" cy="838200"/>
          </a:xfrm>
        </p:spPr>
        <p:txBody>
          <a:bodyPr>
            <a:normAutofit fontScale="90000"/>
          </a:bodyPr>
          <a:lstStyle/>
          <a:p>
            <a:r>
              <a:rPr lang="ru-RU" alt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МЕДИЦИНСКОЕ ОБОРУДОВАНИЕ - </a:t>
            </a:r>
            <a:r>
              <a:rPr lang="ru-RU" altLang="ru-RU" sz="24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отсутствие </a:t>
            </a:r>
            <a:r>
              <a:rPr lang="ru-RU" altLang="ru-RU" sz="2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гигиенической </a:t>
            </a:r>
            <a:r>
              <a:rPr lang="ru-RU" altLang="ru-RU" sz="24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сертификации (сертификация добровольная)</a:t>
            </a:r>
            <a:endParaRPr lang="ru-RU" alt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4050" y="627888"/>
            <a:ext cx="11910394" cy="57150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altLang="ru-RU" sz="2000" b="1" i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None/>
            </a:pPr>
            <a:r>
              <a:rPr lang="ru-RU" alt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Электрохирургическое оборудование: </a:t>
            </a:r>
            <a:r>
              <a:rPr lang="ru-RU" alt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ЭМП на рабочем месте хирурга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Система биполярная электрохирургическая «</a:t>
            </a:r>
            <a:r>
              <a:rPr lang="en-US" alt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Versapoint</a:t>
            </a:r>
            <a:r>
              <a:rPr lang="ru-RU" alt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»: (диапазон частот 340-450 кГц) </a:t>
            </a:r>
            <a:r>
              <a:rPr lang="ru-RU" alt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(максимальный ПДУ 500 </a:t>
            </a:r>
            <a:r>
              <a:rPr lang="ru-RU" alt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В/м): </a:t>
            </a:r>
            <a:r>
              <a:rPr lang="ru-RU" alt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 10,3-56,9 В/м до 24,2 – 138,4 В/м</a:t>
            </a:r>
            <a:r>
              <a:rPr lang="ru-RU" alt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alt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Аппарат электрохирургический «</a:t>
            </a:r>
            <a:r>
              <a:rPr lang="en-US" alt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UES</a:t>
            </a:r>
            <a:r>
              <a:rPr lang="ru-RU" alt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-40» (диапазон частот 350 кГц-1 МГц)</a:t>
            </a:r>
          </a:p>
          <a:p>
            <a:pPr marL="0" indent="0">
              <a:buNone/>
            </a:pPr>
            <a:r>
              <a:rPr lang="ru-RU" alt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ru-RU" alt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alt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максимальный ПДУ 500 В/м)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alt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у руки хирурга средние значения Е -  64-89 В/м, максимальные  - 186-472 В/м, </a:t>
            </a:r>
          </a:p>
          <a:p>
            <a:pPr marL="0" indent="0">
              <a:buNone/>
            </a:pPr>
            <a:r>
              <a:rPr lang="ru-RU" alt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-  у корпуса аппарата средние значения Е  - 62,5-78 В/м, максимальные 170-320 В/м;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Электрохирургический аппарат  «</a:t>
            </a:r>
            <a:r>
              <a:rPr lang="en-US" alt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Wavetronic</a:t>
            </a:r>
            <a:r>
              <a:rPr lang="ru-RU" alt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5000 </a:t>
            </a:r>
            <a:r>
              <a:rPr lang="en-US" alt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Digital</a:t>
            </a:r>
            <a:r>
              <a:rPr lang="ru-RU" alt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r>
              <a:rPr lang="ru-RU" alt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(частота 4 МГц): </a:t>
            </a:r>
          </a:p>
          <a:p>
            <a:pPr marL="0" indent="0">
              <a:buNone/>
            </a:pPr>
            <a:r>
              <a:rPr lang="ru-RU" alt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(</a:t>
            </a:r>
            <a:r>
              <a:rPr lang="ru-RU" alt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максимальный ПДУ </a:t>
            </a:r>
            <a:r>
              <a:rPr lang="ru-RU" alt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300 </a:t>
            </a:r>
            <a:r>
              <a:rPr lang="ru-RU" alt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В/м)</a:t>
            </a:r>
          </a:p>
          <a:p>
            <a:pPr marL="0" indent="0">
              <a:buNone/>
            </a:pPr>
            <a:r>
              <a:rPr lang="ru-RU" alt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- у руки хирурга с держателем  электрода  123-1089 В/м,    </a:t>
            </a:r>
          </a:p>
          <a:p>
            <a:pPr marL="0" indent="0">
              <a:buNone/>
            </a:pPr>
            <a:r>
              <a:rPr lang="ru-RU" alt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- у кабеля держателя электрода     200-1315 В/м </a:t>
            </a:r>
          </a:p>
          <a:p>
            <a:pPr marL="0" indent="0">
              <a:buNone/>
            </a:pPr>
            <a:endParaRPr lang="ru-RU" alt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4" descr="ниимт_1">
            <a:extLst>
              <a:ext uri="{FF2B5EF4-FFF2-40B4-BE49-F238E27FC236}">
                <a16:creationId xmlns="" xmlns:a16="http://schemas.microsoft.com/office/drawing/2014/main" id="{9ECB5C96-695C-45B5-AD0F-1506CC84DE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13350" t="2500" r="8853" b="2801"/>
          <a:stretch/>
        </p:blipFill>
        <p:spPr bwMode="auto">
          <a:xfrm>
            <a:off x="24236" y="75639"/>
            <a:ext cx="504100" cy="627018"/>
          </a:xfrm>
          <a:prstGeom prst="ellipse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-14050" y="5380672"/>
            <a:ext cx="12179824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Всероссийская научно-практическая конференция с международным участием «МЕДИЦИНА ТРУДА: ПРОБЛЕМЫ СОХРАНЕНИЯ ПРОФЕССИОНАЛЬНОГО ЗДОРОВЬЯ В РОССИИ НА РУБЕЖЕ ПЕРВОЙ И ВТОРОЙ ЧЕТВЕРТИ 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XXI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ВЕКА», посвященная 100-летию со дня основания кафедры медицины труда Северо-Западного  государственного медицинского университета им. И.М. Мечникова,   Санкт-Петербург, 23 мая  2024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2391028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516167"/>
              </p:ext>
            </p:extLst>
          </p:nvPr>
        </p:nvGraphicFramePr>
        <p:xfrm>
          <a:off x="290000" y="593105"/>
          <a:ext cx="11571724" cy="46394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31825"/>
                <a:gridCol w="1130940"/>
                <a:gridCol w="2844839"/>
                <a:gridCol w="3964120"/>
              </a:tblGrid>
              <a:tr h="84529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Диапазон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ПДУ</a:t>
                      </a: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Кратность превышения ПДУ (</a:t>
                      </a:r>
                      <a:r>
                        <a:rPr lang="ru-RU" sz="16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ПДУээ</a:t>
                      </a:r>
                      <a:r>
                        <a:rPr lang="ru-RU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 (общее./ локальное)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Кратность превышения ближайшего ПДУ (допустимое время воздействия общее/локальное)</a:t>
                      </a: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ЭСП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</a:tr>
              <a:tr h="2617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ПМП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4/1 ч.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</a:tr>
              <a:tr h="3171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Имп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МП  10 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- 50 Гц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4/1 ч.</a:t>
                      </a:r>
                    </a:p>
                  </a:txBody>
                  <a:tcPr marL="68580" marR="68580" marT="0" marB="0" anchor="ctr"/>
                </a:tc>
              </a:tr>
              <a:tr h="2617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ЭП 50 Гц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</a:tr>
              <a:tr h="2617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МП 50 Гц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4/1 ч.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</a:tr>
              <a:tr h="2617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МП 100 Гц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2/1 ч.</a:t>
                      </a:r>
                    </a:p>
                  </a:txBody>
                  <a:tcPr marL="68580" marR="68580" marT="0" marB="0" anchor="ctr"/>
                </a:tc>
              </a:tr>
              <a:tr h="2617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Имп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МП 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 Гц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4/2 ч.</a:t>
                      </a:r>
                    </a:p>
                  </a:txBody>
                  <a:tcPr marL="68580" marR="68580" marT="0" marB="0" anchor="ctr"/>
                </a:tc>
              </a:tr>
              <a:tr h="5235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Имп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МП 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0,7 - 1 кГц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6,4</a:t>
                      </a:r>
                    </a:p>
                  </a:txBody>
                  <a:tcPr marL="68580" marR="68580" marT="0" marB="0" anchor="ctr"/>
                </a:tc>
              </a:tr>
              <a:tr h="2617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ЭП 10-30 кГц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</a:tr>
              <a:tr h="2617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МП 10-30 кГц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</a:tr>
              <a:tr h="3777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Имп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мод. ЭП 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0,03 - 30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МГц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9,4</a:t>
                      </a:r>
                    </a:p>
                  </a:txBody>
                  <a:tcPr marL="68580" marR="68580" marT="0" marB="0" anchor="ctr"/>
                </a:tc>
              </a:tr>
              <a:tr h="4993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Имп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МП 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0,03 - 30 МГц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4" name="Picture 4" descr="ниимт_1">
            <a:extLst>
              <a:ext uri="{FF2B5EF4-FFF2-40B4-BE49-F238E27FC236}">
                <a16:creationId xmlns="" xmlns:a16="http://schemas.microsoft.com/office/drawing/2014/main" id="{9ECB5C96-695C-45B5-AD0F-1506CC84DE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13350" t="2500" r="8853" b="2801"/>
          <a:stretch/>
        </p:blipFill>
        <p:spPr bwMode="auto">
          <a:xfrm>
            <a:off x="24236" y="75639"/>
            <a:ext cx="504100" cy="627018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987894" y="75639"/>
            <a:ext cx="10899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ФИЗИОТЕРАПЕВТИЧЕСКИЕ КАБИНЕТЫ: ЭМП  диапазона частот 0-110 кГц на 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14050" y="5380672"/>
            <a:ext cx="12179824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Всероссийская научно-практическая конференция с международным участием «МЕДИЦИНА ТРУДА: ПРОБЛЕМЫ СОХРАНЕНИЯ ПРОФЕССИОНАЛЬНОГО ЗДОРОВЬЯ В РОССИИ НА РУБЕЖЕ ПЕРВОЙ И ВТОРОЙ ЧЕТВЕРТИ 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XXI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ВЕКА», посвященная 100-летию со дня основания кафедры медицины труда Северо-Западного  государственного медицинского университета им. И.М. Мечникова,   Санкт-Петербург, 23 мая  2024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523959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иимт_1">
            <a:extLst>
              <a:ext uri="{FF2B5EF4-FFF2-40B4-BE49-F238E27FC236}">
                <a16:creationId xmlns="" xmlns:a16="http://schemas.microsoft.com/office/drawing/2014/main" id="{9ECB5C96-695C-45B5-AD0F-1506CC84DE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13350" t="2500" r="8853" b="2801"/>
          <a:stretch/>
        </p:blipFill>
        <p:spPr bwMode="auto">
          <a:xfrm>
            <a:off x="24236" y="75639"/>
            <a:ext cx="504100" cy="627018"/>
          </a:xfrm>
          <a:prstGeom prst="ellipse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82880" y="433682"/>
            <a:ext cx="115854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Аппараты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генерирующие импульсно модулированное ЭМП с несущей частотой 110 кГц и модулирующей частотой 50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Гц: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ЭП  от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9,4±0,6 до 380,6±31,5 В/м, в среднем 95,7±4,2 В/м, 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МП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0,2±0,028 до 1,13±0,07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А/м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35248" y="189093"/>
            <a:ext cx="67585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ФИЗИОТЕРАПЕВТИЧСЕКИЕ </a:t>
            </a:r>
            <a:r>
              <a:rPr lang="ru-RU" alt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КАБИНЕТЫ</a:t>
            </a:r>
            <a:r>
              <a:rPr lang="en-US" alt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alt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alt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ЭМП </a:t>
            </a:r>
            <a:r>
              <a:rPr lang="ru-RU" alt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РЧ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9728" y="1648202"/>
            <a:ext cx="117317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Диапазон частот 2</a:t>
            </a:r>
            <a:r>
              <a:rPr lang="en-US" alt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ru-RU" alt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,12 </a:t>
            </a:r>
            <a:r>
              <a:rPr lang="ru-RU" alt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</a:t>
            </a:r>
            <a:r>
              <a:rPr lang="ru-RU" alt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Гц - 2,45 ГГц    </a:t>
            </a:r>
            <a:endParaRPr lang="ru-RU" alt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alt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значение энергетической экспозиции для всего рабочего дня достигает 20166 (В/м)</a:t>
            </a:r>
            <a:r>
              <a:rPr lang="ru-RU" altLang="ru-RU" sz="2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ru-RU" alt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∙ ч, </a:t>
            </a:r>
            <a:r>
              <a:rPr lang="ru-RU" alt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ru-RU" alt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- в </a:t>
            </a:r>
            <a:r>
              <a:rPr lang="ru-RU" alt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 раз превышает ПДУ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alt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Диапазон </a:t>
            </a:r>
            <a:r>
              <a:rPr lang="ru-RU" alt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частот 3-30 </a:t>
            </a:r>
            <a:r>
              <a:rPr lang="ru-RU" alt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МГц: </a:t>
            </a:r>
            <a:r>
              <a:rPr lang="ru-RU" alt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1111,36 ± 13,15 В/м –  в 4 раза выше </a:t>
            </a:r>
            <a:r>
              <a:rPr lang="ru-RU" alt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макс. </a:t>
            </a:r>
            <a:r>
              <a:rPr lang="ru-RU" alt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ПДУ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alt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Диапазон </a:t>
            </a:r>
            <a:r>
              <a:rPr lang="ru-RU" alt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частот 30 – 50 </a:t>
            </a:r>
            <a:r>
              <a:rPr lang="ru-RU" alt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МГц: </a:t>
            </a:r>
            <a:r>
              <a:rPr lang="ru-RU" alt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1105,8 ± 244,79 В/м - в 13,75 раз выше </a:t>
            </a:r>
            <a:r>
              <a:rPr lang="ru-RU" alt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макс. </a:t>
            </a:r>
            <a:r>
              <a:rPr lang="ru-RU" alt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ПДУ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alt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</a:t>
            </a:r>
            <a:r>
              <a:rPr lang="ru-RU" alt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иапазоне </a:t>
            </a:r>
            <a:r>
              <a:rPr lang="ru-RU" alt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частот </a:t>
            </a:r>
            <a:r>
              <a:rPr lang="ru-RU" alt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300 МГц-300 ГГц: </a:t>
            </a:r>
            <a:r>
              <a:rPr lang="ru-RU" alt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18197 ± 449 мкВт/см</a:t>
            </a:r>
            <a:r>
              <a:rPr lang="ru-RU" altLang="ru-RU" sz="2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ru-RU" alt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в 18 раз выше </a:t>
            </a:r>
            <a:r>
              <a:rPr lang="ru-RU" alt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макс. ПДУ </a:t>
            </a:r>
            <a:endParaRPr lang="ru-RU" alt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593478"/>
              </p:ext>
            </p:extLst>
          </p:nvPr>
        </p:nvGraphicFramePr>
        <p:xfrm>
          <a:off x="1435248" y="3587194"/>
          <a:ext cx="9263825" cy="181794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25431"/>
                <a:gridCol w="1306866"/>
                <a:gridCol w="1307882"/>
                <a:gridCol w="1307882"/>
                <a:gridCol w="1307882"/>
                <a:gridCol w="1307882"/>
              </a:tblGrid>
              <a:tr h="9766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Диапазон частот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ЭП 0,03 – 30 МГц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ИмпЭП</a:t>
                      </a:r>
                      <a:r>
                        <a:rPr lang="ru-RU" sz="1600" dirty="0">
                          <a:effectLst/>
                        </a:rPr>
                        <a:t> 0,03 – 30 МГц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ЭП 30 – 300 МГц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ППЭ 0,3-300 ГГц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ППЭ </a:t>
                      </a:r>
                      <a:r>
                        <a:rPr lang="ru-RU" sz="1600" dirty="0" err="1">
                          <a:effectLst/>
                        </a:rPr>
                        <a:t>мп.ЭМП</a:t>
                      </a:r>
                      <a:r>
                        <a:rPr lang="ru-RU" sz="1600" dirty="0">
                          <a:effectLst/>
                        </a:rPr>
                        <a:t> 0,3-300 ГГц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vert="vert270" anchor="ctr"/>
                </a:tc>
              </a:tr>
              <a:tr h="2701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Наличие ПДУ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+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+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</a:tr>
              <a:tr h="4945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Кратность превышения ПДУ (ПДУээ)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2,2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1,8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-14050" y="5380672"/>
            <a:ext cx="12179824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Всероссийская научно-практическая конференция с международным участием «МЕДИЦИНА ТРУДА: ПРОБЛЕМЫ СОХРАНЕНИЯ ПРОФЕССИОНАЛЬНОГО ЗДОРОВЬЯ В РОССИИ НА РУБЕЖЕ ПЕРВОЙ И ВТОРОЙ ЧЕТВЕРТИ 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XXI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ВЕКА», посвященная 100-летию со дня основания кафедры медицины труда Северо-Западного  государственного медицинского университета им. И.М. Мечникова,   Санкт-Петербург, 23 мая  2024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1158151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456" y="441524"/>
            <a:ext cx="4298839" cy="286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846" y="3251523"/>
            <a:ext cx="4639561" cy="2685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TextBox 3"/>
          <p:cNvSpPr txBox="1">
            <a:spLocks noChangeArrowheads="1"/>
          </p:cNvSpPr>
          <p:nvPr/>
        </p:nvSpPr>
        <p:spPr bwMode="auto">
          <a:xfrm>
            <a:off x="1847851" y="1"/>
            <a:ext cx="8640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err="1">
                <a:latin typeface="Tahoma" panose="020B0604030504040204" pitchFamily="34" charset="0"/>
              </a:rPr>
              <a:t>Токопроводы</a:t>
            </a:r>
            <a:r>
              <a:rPr lang="ru-RU" altLang="ru-RU" sz="2400" b="1" dirty="0">
                <a:latin typeface="Tahoma" panose="020B0604030504040204" pitchFamily="34" charset="0"/>
              </a:rPr>
              <a:t>  напряжением </a:t>
            </a:r>
            <a:r>
              <a:rPr lang="ru-RU" altLang="ru-RU" sz="2400" b="1" dirty="0" smtClean="0">
                <a:latin typeface="Tahoma" panose="020B0604030504040204" pitchFamily="34" charset="0"/>
              </a:rPr>
              <a:t>20, 110, 220 и 500 </a:t>
            </a:r>
            <a:r>
              <a:rPr lang="ru-RU" altLang="ru-RU" sz="2400" b="1" dirty="0" err="1">
                <a:latin typeface="Tahoma" panose="020B0604030504040204" pitchFamily="34" charset="0"/>
              </a:rPr>
              <a:t>кВ</a:t>
            </a:r>
            <a:endParaRPr lang="ru-RU" altLang="ru-RU" sz="2400" b="1" dirty="0">
              <a:latin typeface="Tahoma" panose="020B0604030504040204" pitchFamily="34" charset="0"/>
            </a:endParaRPr>
          </a:p>
        </p:txBody>
      </p:sp>
      <p:pic>
        <p:nvPicPr>
          <p:cNvPr id="5530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887" y="498730"/>
            <a:ext cx="5059739" cy="29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2" name="TextBox 5"/>
          <p:cNvSpPr txBox="1">
            <a:spLocks noChangeArrowheads="1"/>
          </p:cNvSpPr>
          <p:nvPr/>
        </p:nvSpPr>
        <p:spPr bwMode="auto">
          <a:xfrm>
            <a:off x="237745" y="3349347"/>
            <a:ext cx="631850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Расчет</a:t>
            </a:r>
            <a:r>
              <a:rPr lang="ru-RU" alt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: </a:t>
            </a:r>
            <a:r>
              <a:rPr lang="ru-RU" alt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напряженность МП ПЧ </a:t>
            </a:r>
            <a:r>
              <a:rPr lang="ru-RU" alt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вблизи </a:t>
            </a:r>
            <a:r>
              <a:rPr lang="ru-RU" alt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поверхности </a:t>
            </a:r>
            <a:r>
              <a:rPr lang="ru-RU" alt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токопроводов</a:t>
            </a:r>
            <a:r>
              <a:rPr lang="ru-RU" alt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 в случае размещения муфтовых соединений достигает 3,8 </a:t>
            </a:r>
            <a:r>
              <a:rPr lang="ru-RU" alt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кА/м  (4,75 </a:t>
            </a:r>
            <a:r>
              <a:rPr lang="ru-RU" alt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мТл</a:t>
            </a:r>
            <a:r>
              <a:rPr lang="ru-RU" alt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),    </a:t>
            </a:r>
            <a:r>
              <a:rPr lang="ru-RU" alt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на </a:t>
            </a:r>
            <a:r>
              <a:rPr lang="ru-RU" alt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поверхности </a:t>
            </a:r>
            <a:r>
              <a:rPr lang="ru-RU" alt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токопроводов</a:t>
            </a:r>
            <a:r>
              <a:rPr lang="ru-RU" alt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 6,1 кА/м </a:t>
            </a:r>
            <a:r>
              <a:rPr lang="ru-RU" alt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(7,62 </a:t>
            </a:r>
            <a:r>
              <a:rPr lang="ru-RU" alt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мТл</a:t>
            </a:r>
            <a:r>
              <a:rPr lang="ru-RU" alt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) при </a:t>
            </a:r>
            <a:r>
              <a:rPr lang="en-US" alt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I=2900 </a:t>
            </a:r>
            <a:r>
              <a:rPr lang="ru-RU" alt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А.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Измерения:</a:t>
            </a:r>
            <a:r>
              <a:rPr lang="ru-RU" alt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  до 562 </a:t>
            </a:r>
            <a:r>
              <a:rPr lang="ru-RU" alt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мкТл</a:t>
            </a:r>
            <a:r>
              <a:rPr lang="ru-RU" alt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 (при нагрузке до 30% от номинальной); при 100% нагрузке – до 1,86 </a:t>
            </a:r>
            <a:r>
              <a:rPr lang="ru-RU" alt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мТл</a:t>
            </a:r>
            <a:r>
              <a:rPr lang="ru-RU" alt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. </a:t>
            </a:r>
            <a:endParaRPr lang="ru-RU" alt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</a:endParaRPr>
          </a:p>
        </p:txBody>
      </p:sp>
      <p:pic>
        <p:nvPicPr>
          <p:cNvPr id="7" name="Picture 4" descr="ниимт_1">
            <a:extLst>
              <a:ext uri="{FF2B5EF4-FFF2-40B4-BE49-F238E27FC236}">
                <a16:creationId xmlns:a16="http://schemas.microsoft.com/office/drawing/2014/main" xmlns="" id="{9ECB5C96-695C-45B5-AD0F-1506CC84DE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l="13350" t="2500" r="8853" b="2801"/>
          <a:stretch/>
        </p:blipFill>
        <p:spPr bwMode="auto">
          <a:xfrm>
            <a:off x="-14305" y="54518"/>
            <a:ext cx="504100" cy="627018"/>
          </a:xfrm>
          <a:prstGeom prst="ellipse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0" y="5380672"/>
            <a:ext cx="12179824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Всероссийская научно-практическая конференция с международным участием «МЕДИЦИНА ТРУДА: ПРОБЛЕМЫ СОХРАНЕНИЯ ПРОФЕССИОНАЛЬНОГО ЗДОРОВЬЯ В РОССИИ НА РУБЕЖЕ ПЕРВОЙ И ВТОРОЙ ЧЕТВЕРТИ 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XXI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ВЕКА», посвященная 100-летию со дня основания кафедры медицины труда Северо-Западного  государственного медицинского университета им. И.М. Мечникова,   Санкт-Петербург, 23 мая  2024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131131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иимт_1">
            <a:extLst>
              <a:ext uri="{FF2B5EF4-FFF2-40B4-BE49-F238E27FC236}">
                <a16:creationId xmlns="" xmlns:a16="http://schemas.microsoft.com/office/drawing/2014/main" id="{9ECB5C96-695C-45B5-AD0F-1506CC84DE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13350" t="2500" r="8853" b="2801"/>
          <a:stretch/>
        </p:blipFill>
        <p:spPr bwMode="auto">
          <a:xfrm>
            <a:off x="106532" y="71021"/>
            <a:ext cx="504100" cy="627018"/>
          </a:xfrm>
          <a:prstGeom prst="ellipse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19BB1C3-40BA-4DDC-9AD7-7C944A7F883A}"/>
              </a:ext>
            </a:extLst>
          </p:cNvPr>
          <p:cNvSpPr txBox="1"/>
          <p:nvPr/>
        </p:nvSpPr>
        <p:spPr>
          <a:xfrm>
            <a:off x="874095" y="173705"/>
            <a:ext cx="108573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EA0D415E-8480-4FBB-A98B-84A70ED7D183}"/>
              </a:ext>
            </a:extLst>
          </p:cNvPr>
          <p:cNvSpPr/>
          <p:nvPr/>
        </p:nvSpPr>
        <p:spPr>
          <a:xfrm>
            <a:off x="237745" y="173705"/>
            <a:ext cx="116768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Федеральный проект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«Разработка технологий управляемого термоядерного синтеза и инновационных плазменных технологий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x-non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рамках натурных исследований и предварительной гигиенической оценки частотных и интенсивностно-временных параметров электромагнитных </a:t>
            </a:r>
            <a:r>
              <a:rPr lang="x-non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воздействий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x-non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x-non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рабочих местах персонала, осуществляющего разработку, обслуживание и эксплуатацию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объектов новой ядерной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техники – установок управляемого термоядерного синтеза с магнитным удержанием плазмы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выполнены </a:t>
            </a:r>
            <a:r>
              <a:rPr lang="x-non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обследования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отдельных</a:t>
            </a:r>
            <a:r>
              <a:rPr lang="x-non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x-non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экспериментальных установок, включенных в федеральный проект. 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Выполнены отдельные измерения  по оценке: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уровней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импульсных магнитных полей, 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спектральных составляющих  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электрических и магнитных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полей СНЧ и ОНЧ диапазонов,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спектральных составляющих  ЭМП 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адиочастотного диапазона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4050" y="5380672"/>
            <a:ext cx="12179824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Всероссийская научно-практическая конференция с международным участием «МЕДИЦИНА ТРУДА: ПРОБЛЕМЫ СОХРАНЕНИЯ ПРОФЕССИОНАЛЬНОГО ЗДОРОВЬЯ В РОССИИ НА РУБЕЖЕ ПЕРВОЙ И ВТОРОЙ ЧЕТВЕРТИ 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XXI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ВЕКА», посвященная 100-летию со дня основания кафедры медицины труда Северо-Западного  государственного медицинского университета им. И.М. Мечникова,   Санкт-Петербург, 23 мая  2024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5380672"/>
            <a:ext cx="12179824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Всероссийская научно-практическая конференция с международным участием «МЕДИЦИНА ТРУДА: ПРОБЛЕМЫ СОХРАНЕНИЯ ПРОФЕССИОНАЛЬНОГО ЗДОРОВЬЯ В РОССИИ НА РУБЕЖЕ ПЕРВОЙ И ВТОРОЙ ЧЕТВЕРТИ 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XXI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ВЕКА», посвященная 100-летию со дня основания кафедры медицины труда Северо-Западного  государственного медицинского университета им. И.М. Мечникова,   Санкт-Петербург, 23 мая  2024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3113360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5801</TotalTime>
  <Words>2271</Words>
  <Application>Microsoft Office PowerPoint</Application>
  <PresentationFormat>Широкоэкранный</PresentationFormat>
  <Paragraphs>196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Batang</vt:lpstr>
      <vt:lpstr>Calibri</vt:lpstr>
      <vt:lpstr>Calibri Light</vt:lpstr>
      <vt:lpstr>Tahoma</vt:lpstr>
      <vt:lpstr>Times New Roman</vt:lpstr>
      <vt:lpstr>Wingdings</vt:lpstr>
      <vt:lpstr>Тема Office</vt:lpstr>
      <vt:lpstr>Актуализация проблем гигиенической оценки производственных воздействий электромагнитных полей</vt:lpstr>
      <vt:lpstr>Презентация PowerPoint</vt:lpstr>
      <vt:lpstr>Презентация PowerPoint</vt:lpstr>
      <vt:lpstr>МЕДИЦИНСКОЕ ОБОРУДОВАНИЕ: МРТ </vt:lpstr>
      <vt:lpstr>МЕДИЦИНСКОЕ ОБОРУДОВАНИЕ - отсутствие гигиенической сертификации (сертификация добровольная)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Обеспечение электромагнитной безопасности населения при эксплуатации передающих радиотехнических объектов в сетях подвижной радиотелефонной связи, в том числе сетей связи 5G/IMT-2020, в городе Москве</dc:title>
  <dc:creator>Sergey</dc:creator>
  <cp:lastModifiedBy>Пользователь Windows</cp:lastModifiedBy>
  <cp:revision>265</cp:revision>
  <dcterms:created xsi:type="dcterms:W3CDTF">2021-02-11T15:29:43Z</dcterms:created>
  <dcterms:modified xsi:type="dcterms:W3CDTF">2024-05-23T05:03:27Z</dcterms:modified>
</cp:coreProperties>
</file>