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57" r:id="rId3"/>
    <p:sldId id="279" r:id="rId4"/>
    <p:sldId id="274" r:id="rId5"/>
    <p:sldId id="275" r:id="rId6"/>
    <p:sldId id="280" r:id="rId7"/>
    <p:sldId id="281" r:id="rId8"/>
    <p:sldId id="310" r:id="rId9"/>
    <p:sldId id="282" r:id="rId10"/>
    <p:sldId id="283" r:id="rId11"/>
    <p:sldId id="284" r:id="rId12"/>
    <p:sldId id="285" r:id="rId13"/>
    <p:sldId id="287" r:id="rId14"/>
    <p:sldId id="308" r:id="rId15"/>
    <p:sldId id="309" r:id="rId16"/>
    <p:sldId id="291" r:id="rId17"/>
    <p:sldId id="292" r:id="rId18"/>
    <p:sldId id="307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9A092-61CB-4772-8E3E-66712207D53C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5B82D-2924-450F-B004-790A8C249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0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397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vetlana.Terenteva@szgmu.r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zgmu.ru/rus/s/89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ana.Potapova@szgmu.r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zgmu.ru/rus/s/152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zgmu.ru/sveden/educati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ot.szgmu.ru/index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do.szgm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ts@szgmu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do.szgmu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2024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6" name="Подзаголовок 2"/>
          <p:cNvSpPr txBox="1">
            <a:spLocks noGrp="1"/>
          </p:cNvSpPr>
          <p:nvPr>
            <p:ph idx="1"/>
          </p:nvPr>
        </p:nvSpPr>
        <p:spPr>
          <a:xfrm>
            <a:off x="448784" y="1995686"/>
            <a:ext cx="8229600" cy="229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000"/>
              </a:lnSpc>
              <a:spcBef>
                <a:spcPts val="0"/>
              </a:spcBef>
              <a:buNone/>
            </a:pPr>
            <a: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Обучение по программам  ординатуры в </a:t>
            </a:r>
          </a:p>
          <a:p>
            <a:pPr marL="0" indent="0" algn="ctr">
              <a:lnSpc>
                <a:spcPts val="4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2024/2025 </a:t>
            </a:r>
            <a: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уч. гг.</a:t>
            </a:r>
            <a:b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6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Медицинские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0180"/>
            <a:ext cx="8424936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2200" dirty="0">
                <a:latin typeface="Century Gothic" panose="020B0502020202020204" pitchFamily="34" charset="0"/>
                <a:cs typeface="Arial" panose="020B0604020202020204" pitchFamily="34" charset="0"/>
              </a:rPr>
              <a:t>В срок с</a:t>
            </a:r>
            <a:r>
              <a:rPr lang="ru-RU" sz="22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02.09.2024 - 13.09.2024 </a:t>
            </a:r>
            <a:r>
              <a:rPr lang="ru-RU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(включительно) необходимо </a:t>
            </a:r>
            <a:r>
              <a:rPr lang="ru-RU" sz="2200" dirty="0">
                <a:latin typeface="Century Gothic" panose="020B0502020202020204" pitchFamily="34" charset="0"/>
                <a:cs typeface="Arial" panose="020B0604020202020204" pitchFamily="34" charset="0"/>
              </a:rPr>
              <a:t>предоставить медицинскую документацию для прохождения медицинского осмотра в поликлинику Университета </a:t>
            </a:r>
            <a:endParaRPr lang="ru-RU" sz="22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1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2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Адрес:</a:t>
            </a:r>
            <a:r>
              <a:rPr lang="ru-RU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Пискарёвский </a:t>
            </a:r>
            <a:r>
              <a:rPr lang="ru-RU" sz="2200" dirty="0">
                <a:latin typeface="Century Gothic" panose="020B0502020202020204" pitchFamily="34" charset="0"/>
                <a:cs typeface="Arial" panose="020B0604020202020204" pitchFamily="34" charset="0"/>
              </a:rPr>
              <a:t>пр., 47 пав. 26 (регистратура</a:t>
            </a:r>
            <a:r>
              <a:rPr lang="ru-RU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).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05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sz="105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2200" b="1" dirty="0">
                <a:latin typeface="Century Gothic" panose="020B0502020202020204" pitchFamily="34" charset="0"/>
                <a:cs typeface="Arial" panose="020B0604020202020204" pitchFamily="34" charset="0"/>
              </a:rPr>
              <a:t>Часы работы поликлиники:  </a:t>
            </a:r>
            <a:endParaRPr lang="ru-RU" sz="22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понедельник-пятница  </a:t>
            </a:r>
            <a:r>
              <a:rPr lang="ru-RU" sz="2200" dirty="0">
                <a:latin typeface="Century Gothic" panose="020B0502020202020204" pitchFamily="34" charset="0"/>
                <a:cs typeface="Arial" panose="020B0604020202020204" pitchFamily="34" charset="0"/>
              </a:rPr>
              <a:t>с </a:t>
            </a:r>
            <a:r>
              <a:rPr lang="ru-RU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9:00-15:30</a:t>
            </a:r>
            <a:r>
              <a:rPr lang="ru-RU" sz="22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ru-RU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2024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99267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Медицинские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9108" y="1109309"/>
            <a:ext cx="85689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Граждане Российской Федерации</a:t>
            </a: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endParaRPr lang="ru-RU" sz="16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Граждане Российской Федерации: 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1)	копию сертификата о прививках и оригинал для сверки (при отсутствии сертификата о прививках – анализы крови на напряжённость иммунитета к кори, гепатиту В, дифтерии, столбняку);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2)	медицинскую справку по форме 086/у не старше 6 месяцев (при отсутствии медицинской справки по форме 086/у – копию паспорта здоровья и оригинал для сверки);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3)	копию талона о прохождении флюорографического обследования и оригинал для сверки;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4)	для лиц женского пола – справку от гинеколога (в случае, если нет отметки в форме 086/у).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endParaRPr lang="ru-RU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2024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19453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Медицинские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0180"/>
            <a:ext cx="842493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Иностранные граждане и лица без гражданства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endParaRPr lang="ru-RU" sz="14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)	копию документа, содержащего информацию о прививках и оригинал для сверки (при отсутствии сертификата о прививках – анализы крови на напряжённость иммунитета к кори, гепатиту В, дифтерии, столбняку);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2)	копию талона о прохождении флюорографического обследования на территории Российской Федерации и оригинал для сверки;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3)	копию паспорта здоровья и оригинал для сверки, оформленного на территории Российской Федерации, в соответствии с приказом Министерства здравоохранения Российской Федерации от 28.01.2021г. №29н, дополнительно включающего в себя информацию о исследовании крови на гепатит В и С. Заключение должно быть подписано председателем медицинской комиссии (</a:t>
            </a:r>
            <a:r>
              <a:rPr lang="ru-RU" sz="1400" dirty="0" err="1">
                <a:latin typeface="Century Gothic" panose="020B0502020202020204" pitchFamily="34" charset="0"/>
                <a:cs typeface="Arial" panose="020B0604020202020204" pitchFamily="34" charset="0"/>
              </a:rPr>
              <a:t>профпатологом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) с указанием фамилии и инициалов и заверено печатью медицинской организации, проводившей медицинский осмотр; 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4)	копию сертификата об отсутствии ВИЧ-инфекции и оригинал для сверки.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endParaRPr lang="ru-RU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2024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25089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0180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Со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02.09.2024 -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06.09.2024 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(включительно) ординаторам, </a:t>
            </a: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НЕ ПРЕДОСТАВИВШИМ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 в приемную комиссию </a:t>
            </a: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фотографии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, предоставить в отдел ординатуры </a:t>
            </a: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4 фотографии размером 3х4 см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, для оформления удостоверения ординатора и зачетной 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книжки</a:t>
            </a:r>
          </a:p>
          <a:p>
            <a:pPr lvl="0" indent="363538" algn="just">
              <a:tabLst>
                <a:tab pos="628650" algn="l"/>
              </a:tabLst>
            </a:pPr>
            <a:r>
              <a:rPr lang="ru-RU" sz="2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Пискарёвский </a:t>
            </a: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пр., 47, павильон 2/4 (кабинеты 3, 4, 6)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Выдача удостоверений ординатора будет производиться с 09.09.2024</a:t>
            </a:r>
          </a:p>
          <a:p>
            <a:pPr lvl="0" indent="363538" algn="just">
              <a:tabLst>
                <a:tab pos="628650" algn="l"/>
              </a:tabLst>
            </a:pP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Режим работы: 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вторник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, четверг, пятница - с 9:00 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- 17:30</a:t>
            </a:r>
          </a:p>
          <a:p>
            <a:pPr lvl="0" algn="just">
              <a:tabLst>
                <a:tab pos="628650" algn="l"/>
              </a:tabLst>
            </a:pP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(перерыв 13:00-14:00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endParaRPr lang="ru-RU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2024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76401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275606"/>
            <a:ext cx="8640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tabLst>
                <a:tab pos="628650" algn="l"/>
              </a:tabLst>
            </a:pPr>
            <a:r>
              <a:rPr lang="ru-RU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срок </a:t>
            </a:r>
            <a:r>
              <a:rPr lang="ru-RU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b="1" u="sng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05.09.2024</a:t>
            </a:r>
            <a:r>
              <a:rPr lang="ru-RU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адрес эл. </a:t>
            </a:r>
            <a:r>
              <a:rPr lang="ru-RU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почты: </a:t>
            </a:r>
            <a:r>
              <a:rPr lang="ru-RU" sz="1600" b="1" dirty="0" smtClean="0">
                <a:latin typeface="Century Gothic" panose="020B0502020202020204" pitchFamily="34" charset="0"/>
                <a:cs typeface="Arial" panose="020B0604020202020204" pitchFamily="34" charset="0"/>
                <a:hlinkClick r:id="rId4"/>
              </a:rPr>
              <a:t>Svetlana.Terenteva@szgmu.ru</a:t>
            </a:r>
            <a:r>
              <a:rPr lang="ru-RU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необходимо прислать</a:t>
            </a: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lvl="0" indent="-285750">
              <a:spcAft>
                <a:spcPts val="60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ФИО;</a:t>
            </a:r>
          </a:p>
          <a:p>
            <a:pPr marL="285750" lvl="0" indent="-285750">
              <a:spcAft>
                <a:spcPts val="60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Телефон </a:t>
            </a:r>
            <a:r>
              <a:rPr lang="ru-RU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(личный номер);</a:t>
            </a:r>
            <a:endParaRPr lang="ru-RU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Адрес фактического места жительства </a:t>
            </a: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на период обучения в ординатуре</a:t>
            </a:r>
            <a:r>
              <a:rPr lang="ru-RU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spcAft>
                <a:spcPts val="60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ru-RU" sz="1600" b="1" dirty="0" smtClean="0">
                <a:latin typeface="Century Gothic" panose="020B0502020202020204" pitchFamily="34" charset="0"/>
              </a:rPr>
              <a:t>Семейное </a:t>
            </a:r>
            <a:r>
              <a:rPr lang="ru-RU" sz="1600" b="1" dirty="0">
                <a:latin typeface="Century Gothic" panose="020B0502020202020204" pitchFamily="34" charset="0"/>
              </a:rPr>
              <a:t>положение</a:t>
            </a:r>
            <a:r>
              <a:rPr lang="en-US" sz="1600" b="1" dirty="0" smtClean="0">
                <a:latin typeface="Century Gothic" panose="020B0502020202020204" pitchFamily="34" charset="0"/>
              </a:rPr>
              <a:t>:</a:t>
            </a:r>
            <a:r>
              <a:rPr lang="ru-RU" sz="1600" b="1" dirty="0">
                <a:latin typeface="Century Gothic" panose="020B0502020202020204" pitchFamily="34" charset="0"/>
              </a:rPr>
              <a:t> </a:t>
            </a:r>
            <a:endParaRPr lang="ru-RU" sz="1600" dirty="0">
              <a:latin typeface="Century Gothic" panose="020B0502020202020204" pitchFamily="34" charset="0"/>
            </a:endParaRPr>
          </a:p>
          <a:p>
            <a:pPr lvl="0">
              <a:spcAft>
                <a:spcPts val="600"/>
              </a:spcAft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</a:rPr>
              <a:t>	</a:t>
            </a:r>
            <a:r>
              <a:rPr lang="ru-RU" sz="1600" b="1" dirty="0" smtClean="0">
                <a:latin typeface="Century Gothic" panose="020B0502020202020204" pitchFamily="34" charset="0"/>
              </a:rPr>
              <a:t>4.1. </a:t>
            </a:r>
            <a:r>
              <a:rPr lang="ru-RU" sz="1600" dirty="0" smtClean="0">
                <a:latin typeface="Century Gothic" panose="020B0502020202020204" pitchFamily="34" charset="0"/>
              </a:rPr>
              <a:t>Холостым/незамужним </a:t>
            </a:r>
            <a:r>
              <a:rPr lang="ru-RU" sz="1600" dirty="0">
                <a:latin typeface="Century Gothic" panose="020B0502020202020204" pitchFamily="34" charset="0"/>
              </a:rPr>
              <a:t>- ФИО мамы (либо другого ближайшего родственника</a:t>
            </a:r>
            <a:r>
              <a:rPr lang="ru-RU" sz="1600" dirty="0" smtClean="0">
                <a:latin typeface="Century Gothic" panose="020B0502020202020204" pitchFamily="34" charset="0"/>
              </a:rPr>
              <a:t>), ее(его</a:t>
            </a:r>
            <a:r>
              <a:rPr lang="ru-RU" sz="1600" dirty="0">
                <a:latin typeface="Century Gothic" panose="020B0502020202020204" pitchFamily="34" charset="0"/>
              </a:rPr>
              <a:t>) дату рождения, номер </a:t>
            </a:r>
            <a:r>
              <a:rPr lang="ru-RU" sz="1600" dirty="0" smtClean="0">
                <a:latin typeface="Century Gothic" panose="020B0502020202020204" pitchFamily="34" charset="0"/>
              </a:rPr>
              <a:t>телефона;</a:t>
            </a:r>
            <a:endParaRPr lang="ru-RU" sz="1600" dirty="0">
              <a:latin typeface="Century Gothic" panose="020B0502020202020204" pitchFamily="34" charset="0"/>
            </a:endParaRPr>
          </a:p>
          <a:p>
            <a:pPr lvl="0">
              <a:spcAft>
                <a:spcPts val="600"/>
              </a:spcAft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</a:rPr>
              <a:t>	</a:t>
            </a:r>
            <a:r>
              <a:rPr lang="ru-RU" sz="1600" b="1" dirty="0" smtClean="0">
                <a:latin typeface="Century Gothic" panose="020B0502020202020204" pitchFamily="34" charset="0"/>
              </a:rPr>
              <a:t>4.2.</a:t>
            </a:r>
            <a:r>
              <a:rPr lang="ru-RU" sz="1600" dirty="0" smtClean="0">
                <a:latin typeface="Century Gothic" panose="020B0502020202020204" pitchFamily="34" charset="0"/>
              </a:rPr>
              <a:t> Состоящим </a:t>
            </a:r>
            <a:r>
              <a:rPr lang="ru-RU" sz="1600" dirty="0">
                <a:latin typeface="Century Gothic" panose="020B0502020202020204" pitchFamily="34" charset="0"/>
              </a:rPr>
              <a:t>в браке – ФИО супруга(и), дату </a:t>
            </a:r>
            <a:r>
              <a:rPr lang="ru-RU" sz="1600" dirty="0" smtClean="0">
                <a:latin typeface="Century Gothic" panose="020B0502020202020204" pitchFamily="34" charset="0"/>
              </a:rPr>
              <a:t>рождения;</a:t>
            </a:r>
          </a:p>
          <a:p>
            <a:pPr lvl="0">
              <a:spcAft>
                <a:spcPts val="600"/>
              </a:spcAft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</a:rPr>
              <a:t>	</a:t>
            </a:r>
            <a:r>
              <a:rPr lang="ru-RU" sz="1600" b="1" dirty="0" smtClean="0">
                <a:latin typeface="Century Gothic" panose="020B0502020202020204" pitchFamily="34" charset="0"/>
              </a:rPr>
              <a:t>4.3.</a:t>
            </a:r>
            <a:r>
              <a:rPr lang="ru-RU" sz="1600" dirty="0" smtClean="0">
                <a:latin typeface="Century Gothic" panose="020B0502020202020204" pitchFamily="34" charset="0"/>
              </a:rPr>
              <a:t> ФИО </a:t>
            </a:r>
            <a:r>
              <a:rPr lang="ru-RU" sz="1600" dirty="0">
                <a:latin typeface="Century Gothic" panose="020B0502020202020204" pitchFamily="34" charset="0"/>
              </a:rPr>
              <a:t>детей,  дату </a:t>
            </a:r>
            <a:r>
              <a:rPr lang="ru-RU" sz="1600" dirty="0" smtClean="0">
                <a:latin typeface="Century Gothic" panose="020B0502020202020204" pitchFamily="34" charset="0"/>
              </a:rPr>
              <a:t>рождения.</a:t>
            </a:r>
            <a:endParaRPr lang="ru-RU" sz="1600" dirty="0">
              <a:latin typeface="Century Gothic" panose="020B0502020202020204" pitchFamily="34" charset="0"/>
            </a:endParaRPr>
          </a:p>
          <a:p>
            <a:r>
              <a:rPr lang="ru-RU" sz="1600" b="1" dirty="0">
                <a:latin typeface="Century Gothic" panose="020B0502020202020204" pitchFamily="34" charset="0"/>
              </a:rPr>
              <a:t> </a:t>
            </a:r>
            <a:endParaRPr lang="ru-RU" sz="1600" dirty="0">
              <a:latin typeface="Century Gothic" panose="020B0502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ru-RU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>
              <a:spcAft>
                <a:spcPts val="600"/>
              </a:spcAft>
              <a:tabLst>
                <a:tab pos="62865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    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ru-RU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2024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Постановка на учет </a:t>
            </a:r>
            <a:r>
              <a:rPr lang="ru-RU" sz="2000" b="1" dirty="0" smtClean="0">
                <a:latin typeface="Century Gothic" panose="020B0502020202020204" pitchFamily="34" charset="0"/>
              </a:rPr>
              <a:t/>
            </a:r>
            <a:br>
              <a:rPr lang="ru-RU" sz="2000" b="1" dirty="0" smtClean="0">
                <a:latin typeface="Century Gothic" panose="020B0502020202020204" pitchFamily="34" charset="0"/>
              </a:rPr>
            </a:br>
            <a:r>
              <a:rPr lang="ru-RU" sz="2000" b="1" dirty="0" smtClean="0">
                <a:latin typeface="Century Gothic" panose="020B0502020202020204" pitchFamily="34" charset="0"/>
              </a:rPr>
              <a:t>в </a:t>
            </a:r>
            <a:r>
              <a:rPr lang="ru-RU" sz="2000" b="1" dirty="0">
                <a:latin typeface="Century Gothic" panose="020B0502020202020204" pitchFamily="34" charset="0"/>
              </a:rPr>
              <a:t>военно-учетном столе</a:t>
            </a:r>
          </a:p>
        </p:txBody>
      </p:sp>
    </p:spTree>
    <p:extLst>
      <p:ext uri="{BB962C8B-B14F-4D97-AF65-F5344CB8AC3E}">
        <p14:creationId xmlns:p14="http://schemas.microsoft.com/office/powerpoint/2010/main" val="4107323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0180"/>
            <a:ext cx="864096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b="1" dirty="0" smtClean="0">
                <a:latin typeface="Century Gothic" panose="020B0502020202020204" pitchFamily="34" charset="0"/>
              </a:rPr>
              <a:t>5. Прикрепить </a:t>
            </a:r>
            <a:r>
              <a:rPr lang="ru-RU" sz="1300" b="1" dirty="0">
                <a:latin typeface="Century Gothic" panose="020B0502020202020204" pitchFamily="34" charset="0"/>
              </a:rPr>
              <a:t>к письму файлы отсканированных или сфотографированных (можно на телефон) изображений следующих документов:</a:t>
            </a:r>
          </a:p>
          <a:p>
            <a:r>
              <a:rPr lang="ru-RU" sz="1300" dirty="0">
                <a:latin typeface="Century Gothic" panose="020B0502020202020204" pitchFamily="34" charset="0"/>
              </a:rPr>
              <a:t> </a:t>
            </a:r>
            <a:r>
              <a:rPr lang="ru-RU" sz="1300" dirty="0" smtClean="0">
                <a:latin typeface="Century Gothic" panose="020B0502020202020204" pitchFamily="34" charset="0"/>
              </a:rPr>
              <a:t>    </a:t>
            </a:r>
            <a:r>
              <a:rPr lang="ru-RU" sz="1300" b="1" dirty="0" smtClean="0">
                <a:latin typeface="Century Gothic" panose="020B0502020202020204" pitchFamily="34" charset="0"/>
              </a:rPr>
              <a:t>5.1</a:t>
            </a:r>
            <a:r>
              <a:rPr lang="ru-RU" sz="1300" b="1" dirty="0">
                <a:latin typeface="Century Gothic" panose="020B0502020202020204" pitchFamily="34" charset="0"/>
              </a:rPr>
              <a:t>. </a:t>
            </a:r>
            <a:r>
              <a:rPr lang="ru-RU" sz="1300" dirty="0">
                <a:latin typeface="Century Gothic" panose="020B0502020202020204" pitchFamily="34" charset="0"/>
              </a:rPr>
              <a:t> удостоверение гражданина, подлежащего призыву на военную службу (приписное) или военный билет (все страницы),</a:t>
            </a:r>
          </a:p>
          <a:p>
            <a:r>
              <a:rPr lang="ru-RU" sz="1300" dirty="0" smtClean="0">
                <a:latin typeface="Century Gothic" panose="020B0502020202020204" pitchFamily="34" charset="0"/>
              </a:rPr>
              <a:t>     </a:t>
            </a:r>
            <a:r>
              <a:rPr lang="ru-RU" sz="1300" b="1" dirty="0" smtClean="0">
                <a:latin typeface="Century Gothic" panose="020B0502020202020204" pitchFamily="34" charset="0"/>
              </a:rPr>
              <a:t>5.2</a:t>
            </a:r>
            <a:r>
              <a:rPr lang="ru-RU" sz="1300" b="1" dirty="0">
                <a:latin typeface="Century Gothic" panose="020B0502020202020204" pitchFamily="34" charset="0"/>
              </a:rPr>
              <a:t>.  </a:t>
            </a:r>
            <a:r>
              <a:rPr lang="ru-RU" sz="1300" dirty="0">
                <a:latin typeface="Century Gothic" panose="020B0502020202020204" pitchFamily="34" charset="0"/>
              </a:rPr>
              <a:t>паспорт, </a:t>
            </a:r>
            <a:r>
              <a:rPr lang="ru-RU" sz="1300" u="sng" dirty="0">
                <a:latin typeface="Century Gothic" panose="020B0502020202020204" pitchFamily="34" charset="0"/>
              </a:rPr>
              <a:t>только страницу с адресом постоянной регистрации,</a:t>
            </a:r>
            <a:endParaRPr lang="ru-RU" sz="1300" dirty="0">
              <a:latin typeface="Century Gothic" panose="020B0502020202020204" pitchFamily="34" charset="0"/>
            </a:endParaRPr>
          </a:p>
          <a:p>
            <a:r>
              <a:rPr lang="ru-RU" sz="1300" dirty="0" smtClean="0">
                <a:latin typeface="Century Gothic" panose="020B0502020202020204" pitchFamily="34" charset="0"/>
              </a:rPr>
              <a:t>     </a:t>
            </a:r>
            <a:r>
              <a:rPr lang="ru-RU" sz="1300" b="1" dirty="0" smtClean="0">
                <a:latin typeface="Century Gothic" panose="020B0502020202020204" pitchFamily="34" charset="0"/>
              </a:rPr>
              <a:t>5.3</a:t>
            </a:r>
            <a:r>
              <a:rPr lang="ru-RU" sz="1300" b="1" dirty="0">
                <a:latin typeface="Century Gothic" panose="020B0502020202020204" pitchFamily="34" charset="0"/>
              </a:rPr>
              <a:t>.</a:t>
            </a:r>
            <a:r>
              <a:rPr lang="ru-RU" sz="1300" dirty="0">
                <a:latin typeface="Century Gothic" panose="020B0502020202020204" pitchFamily="34" charset="0"/>
              </a:rPr>
              <a:t>  свидетельство о регистрации по месту пребывания (временная регистрация) (при наличии),</a:t>
            </a:r>
          </a:p>
          <a:p>
            <a:r>
              <a:rPr lang="ru-RU" sz="1300" dirty="0" smtClean="0">
                <a:latin typeface="Century Gothic" panose="020B0502020202020204" pitchFamily="34" charset="0"/>
              </a:rPr>
              <a:t>     </a:t>
            </a:r>
            <a:r>
              <a:rPr lang="ru-RU" sz="1300" b="1" dirty="0" smtClean="0">
                <a:latin typeface="Century Gothic" panose="020B0502020202020204" pitchFamily="34" charset="0"/>
              </a:rPr>
              <a:t>5.4</a:t>
            </a:r>
            <a:r>
              <a:rPr lang="ru-RU" sz="1300" b="1" dirty="0">
                <a:latin typeface="Century Gothic" panose="020B0502020202020204" pitchFamily="34" charset="0"/>
              </a:rPr>
              <a:t>.</a:t>
            </a:r>
            <a:r>
              <a:rPr lang="ru-RU" sz="1300" dirty="0">
                <a:latin typeface="Century Gothic" panose="020B0502020202020204" pitchFamily="34" charset="0"/>
              </a:rPr>
              <a:t>  удостоверение водителя (при наличии).</a:t>
            </a:r>
          </a:p>
          <a:p>
            <a:r>
              <a:rPr lang="ru-RU" sz="1300" dirty="0">
                <a:latin typeface="Century Gothic" panose="020B0502020202020204" pitchFamily="34" charset="0"/>
              </a:rPr>
              <a:t> 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 случае отсутствия какого-либо документа, пишем, что «такого» документа не имею!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 </a:t>
            </a:r>
          </a:p>
          <a:p>
            <a:r>
              <a:rPr lang="ru-RU" sz="1300" b="1" dirty="0">
                <a:latin typeface="Century Gothic" panose="020B0502020202020204" pitchFamily="34" charset="0"/>
              </a:rPr>
              <a:t>На высланное письмо сотрудник ВУС отвечает </a:t>
            </a:r>
            <a:r>
              <a:rPr lang="ru-RU" sz="1300" b="1" dirty="0" smtClean="0">
                <a:latin typeface="Century Gothic" panose="020B0502020202020204" pitchFamily="34" charset="0"/>
              </a:rPr>
              <a:t>в </a:t>
            </a:r>
            <a:r>
              <a:rPr lang="ru-RU" sz="1300" b="1" dirty="0">
                <a:latin typeface="Century Gothic" panose="020B0502020202020204" pitchFamily="34" charset="0"/>
              </a:rPr>
              <a:t>течении 7-х рабочий дней. </a:t>
            </a:r>
            <a:endParaRPr lang="ru-RU" sz="1300" b="1" dirty="0" smtClean="0">
              <a:latin typeface="Century Gothic" panose="020B0502020202020204" pitchFamily="34" charset="0"/>
            </a:endParaRPr>
          </a:p>
          <a:p>
            <a:r>
              <a:rPr lang="ru-RU" sz="1300" dirty="0" smtClean="0">
                <a:latin typeface="Century Gothic" panose="020B0502020202020204" pitchFamily="34" charset="0"/>
              </a:rPr>
              <a:t>Если </a:t>
            </a:r>
            <a:r>
              <a:rPr lang="ru-RU" sz="1300" dirty="0">
                <a:latin typeface="Century Gothic" panose="020B0502020202020204" pitchFamily="34" charset="0"/>
              </a:rPr>
              <a:t>ответ не получен, необходимо связаться по телефону 8(812) 543-94-32, 8(812) 303-50-75 </a:t>
            </a:r>
            <a:r>
              <a:rPr lang="ru-RU" sz="1300" b="1" u="sng" dirty="0">
                <a:latin typeface="Century Gothic" panose="020B0502020202020204" pitchFamily="34" charset="0"/>
              </a:rPr>
              <a:t>Терентьева Светлана Михайловна – сотрудником  ВУС по работе с ординаторами.</a:t>
            </a:r>
          </a:p>
          <a:p>
            <a:r>
              <a:rPr lang="ru-RU" sz="1300" dirty="0">
                <a:latin typeface="Century Gothic" panose="020B0502020202020204" pitchFamily="34" charset="0"/>
              </a:rPr>
              <a:t> </a:t>
            </a:r>
          </a:p>
          <a:p>
            <a:r>
              <a:rPr lang="ru-RU" sz="1300" b="1" dirty="0">
                <a:latin typeface="Century Gothic" panose="020B0502020202020204" pitchFamily="34" charset="0"/>
              </a:rPr>
              <a:t>Личная явка по желанию!!! </a:t>
            </a:r>
            <a:r>
              <a:rPr lang="ru-RU" sz="1300" dirty="0">
                <a:latin typeface="Century Gothic" panose="020B0502020202020204" pitchFamily="34" charset="0"/>
              </a:rPr>
              <a:t>(СПб, Пискарёвский пр., 47, 25 корпус, 2 этаж, </a:t>
            </a:r>
            <a:r>
              <a:rPr lang="ru-RU" sz="1300" dirty="0" err="1">
                <a:latin typeface="Century Gothic" panose="020B0502020202020204" pitchFamily="34" charset="0"/>
              </a:rPr>
              <a:t>каб</a:t>
            </a:r>
            <a:r>
              <a:rPr lang="ru-RU" sz="1300" dirty="0">
                <a:latin typeface="Century Gothic" panose="020B0502020202020204" pitchFamily="34" charset="0"/>
              </a:rPr>
              <a:t>. Военно-учетный </a:t>
            </a:r>
            <a:r>
              <a:rPr lang="ru-RU" sz="1300" dirty="0" smtClean="0">
                <a:latin typeface="Century Gothic" panose="020B0502020202020204" pitchFamily="34" charset="0"/>
              </a:rPr>
              <a:t>стол. </a:t>
            </a:r>
          </a:p>
          <a:p>
            <a:r>
              <a:rPr lang="ru-RU" sz="1300" dirty="0" smtClean="0">
                <a:latin typeface="Century Gothic" panose="020B0502020202020204" pitchFamily="34" charset="0"/>
              </a:rPr>
              <a:t>Прием: </a:t>
            </a:r>
            <a:r>
              <a:rPr lang="ru-RU" sz="1300" dirty="0">
                <a:latin typeface="Century Gothic" panose="020B0502020202020204" pitchFamily="34" charset="0"/>
              </a:rPr>
              <a:t>ПН, ВТ, ЧТ с 14:00 до 17:00; ВТ, ПТ с 09:00 до 13:00).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ru-RU" sz="13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>
              <a:spcAft>
                <a:spcPts val="600"/>
              </a:spcAft>
              <a:tabLst>
                <a:tab pos="628650" algn="l"/>
              </a:tabLst>
            </a:pPr>
            <a:r>
              <a:rPr lang="ru-RU" sz="13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    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ru-RU" sz="13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2024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Постановка на учет </a:t>
            </a:r>
            <a:r>
              <a:rPr lang="ru-RU" sz="2000" b="1" dirty="0" smtClean="0">
                <a:latin typeface="Century Gothic" panose="020B0502020202020204" pitchFamily="34" charset="0"/>
              </a:rPr>
              <a:t/>
            </a:r>
            <a:br>
              <a:rPr lang="ru-RU" sz="2000" b="1" dirty="0" smtClean="0">
                <a:latin typeface="Century Gothic" panose="020B0502020202020204" pitchFamily="34" charset="0"/>
              </a:rPr>
            </a:br>
            <a:r>
              <a:rPr lang="ru-RU" sz="2000" b="1" dirty="0" smtClean="0">
                <a:latin typeface="Century Gothic" panose="020B0502020202020204" pitchFamily="34" charset="0"/>
              </a:rPr>
              <a:t>в </a:t>
            </a:r>
            <a:r>
              <a:rPr lang="ru-RU" sz="2000" b="1" dirty="0">
                <a:latin typeface="Century Gothic" panose="020B0502020202020204" pitchFamily="34" charset="0"/>
              </a:rPr>
              <a:t>военно-учетном столе</a:t>
            </a:r>
          </a:p>
        </p:txBody>
      </p:sp>
    </p:spTree>
    <p:extLst>
      <p:ext uri="{BB962C8B-B14F-4D97-AF65-F5344CB8AC3E}">
        <p14:creationId xmlns:p14="http://schemas.microsoft.com/office/powerpoint/2010/main" val="282906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0180"/>
            <a:ext cx="864096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Оформление проездного</a:t>
            </a:r>
          </a:p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Бесконтактная смарт-карта (БСК)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База 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данных для изготовления именной БСК «Учащегося с фото»  будет загружена в систему метрополитена </a:t>
            </a:r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16.09.2024 г</a:t>
            </a:r>
            <a:r>
              <a:rPr lang="ru-RU" sz="14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8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 16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сентября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2024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года </a:t>
            </a:r>
          </a:p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Вы можете оформлять именной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БСК</a:t>
            </a:r>
          </a:p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sz="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400" b="1" dirty="0" smtClean="0">
                <a:latin typeface="Century Gothic" panose="020B0502020202020204" pitchFamily="34" charset="0"/>
              </a:rPr>
              <a:t>ИНСТРУКЦИЯ </a:t>
            </a:r>
            <a:r>
              <a:rPr lang="ru-RU" sz="1400" dirty="0" smtClean="0">
                <a:latin typeface="Century Gothic" panose="020B0502020202020204" pitchFamily="34" charset="0"/>
              </a:rPr>
              <a:t>по приобретению именных проездных билетов «БСК Учащегося с фото»</a:t>
            </a:r>
            <a:br>
              <a:rPr lang="ru-RU" sz="1400" dirty="0" smtClean="0">
                <a:latin typeface="Century Gothic" panose="020B0502020202020204" pitchFamily="34" charset="0"/>
              </a:rPr>
            </a:br>
            <a:r>
              <a:rPr lang="ru-RU" sz="1400" dirty="0" smtClean="0">
                <a:latin typeface="Century Gothic" panose="020B0502020202020204" pitchFamily="34" charset="0"/>
              </a:rPr>
              <a:t> для ординаторов 1 года обучения: </a:t>
            </a:r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4"/>
              </a:rPr>
              <a:t>https://szgmu.ru/rus/s/890</a:t>
            </a:r>
            <a:r>
              <a:rPr lang="en-US" sz="14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ru-RU" sz="14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lvl="0" indent="363538" algn="just">
              <a:tabLst>
                <a:tab pos="628650" algn="l"/>
              </a:tabLst>
            </a:pPr>
            <a:r>
              <a:rPr lang="ru-RU" sz="1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При </a:t>
            </a:r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возникновении проблем с оформлением именного БСК обращаться в ОДОС – </a:t>
            </a:r>
            <a:endParaRPr lang="ru-RU" sz="14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33 </a:t>
            </a:r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пав., 1 этаж, 105 кабинет</a:t>
            </a:r>
            <a:r>
              <a:rPr lang="ru-RU" sz="1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, Пупышева </a:t>
            </a:r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Елена Валентиновна.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2024 г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39331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Бесконтактная смарт-карта </a:t>
            </a:r>
            <a:r>
              <a:rPr lang="ru-RU" sz="2000" b="1" dirty="0" smtClean="0">
                <a:latin typeface="Century Gothic" panose="020B0502020202020204" pitchFamily="34" charset="0"/>
              </a:rPr>
              <a:t/>
            </a:r>
            <a:br>
              <a:rPr lang="ru-RU" sz="2000" b="1" dirty="0" smtClean="0">
                <a:latin typeface="Century Gothic" panose="020B0502020202020204" pitchFamily="34" charset="0"/>
              </a:rPr>
            </a:br>
            <a:r>
              <a:rPr lang="ru-RU" sz="2000" b="1" dirty="0" smtClean="0">
                <a:latin typeface="Century Gothic" panose="020B0502020202020204" pitchFamily="34" charset="0"/>
              </a:rPr>
              <a:t>(</a:t>
            </a:r>
            <a:r>
              <a:rPr lang="ru-RU" sz="2000" b="1" dirty="0">
                <a:latin typeface="Century Gothic" panose="020B0502020202020204" pitchFamily="34" charset="0"/>
              </a:rPr>
              <a:t>БСК)</a:t>
            </a:r>
          </a:p>
        </p:txBody>
      </p:sp>
    </p:spTree>
    <p:extLst>
      <p:ext uri="{BB962C8B-B14F-4D97-AF65-F5344CB8AC3E}">
        <p14:creationId xmlns:p14="http://schemas.microsoft.com/office/powerpoint/2010/main" val="2774392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0180"/>
            <a:ext cx="864096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sz="1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Стипендия назначается </a:t>
            </a: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всем обучающимся бюджетной форумы обучения в первом полугодии, затем в зависимости от результатов промежуточной аттестации.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200" dirty="0" smtClean="0">
                <a:latin typeface="Century Gothic" panose="020B0502020202020204" pitchFamily="34" charset="0"/>
              </a:rPr>
              <a:t>В </a:t>
            </a:r>
            <a:r>
              <a:rPr lang="ru-RU" sz="1200" dirty="0">
                <a:latin typeface="Century Gothic" panose="020B0502020202020204" pitchFamily="34" charset="0"/>
              </a:rPr>
              <a:t>срок с</a:t>
            </a:r>
            <a:r>
              <a:rPr lang="ru-RU" sz="1200" b="1" dirty="0">
                <a:latin typeface="Century Gothic" panose="020B0502020202020204" pitchFamily="34" charset="0"/>
              </a:rPr>
              <a:t> 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01.09.2024 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– 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06.09.2024</a:t>
            </a:r>
            <a:r>
              <a:rPr lang="ru-RU" sz="1200" b="1" dirty="0">
                <a:latin typeface="Century Gothic" panose="020B0502020202020204" pitchFamily="34" charset="0"/>
              </a:rPr>
              <a:t> </a:t>
            </a:r>
            <a:r>
              <a:rPr lang="ru-RU" sz="1200" dirty="0">
                <a:latin typeface="Century Gothic" panose="020B0502020202020204" pitchFamily="34" charset="0"/>
              </a:rPr>
              <a:t>(включительно) ординаторам первого года обучения, поступившим за счет средств бюджета, все выплаты от Университета зачисляются на счета, открытые в </a:t>
            </a:r>
            <a:r>
              <a:rPr lang="ru-RU" sz="1200" b="1" u="sng" dirty="0">
                <a:latin typeface="Century Gothic" panose="020B0502020202020204" pitchFamily="34" charset="0"/>
              </a:rPr>
              <a:t>банке «Санкт-Петербург» (БСПБ)</a:t>
            </a:r>
            <a:r>
              <a:rPr lang="ru-RU" sz="1200" dirty="0">
                <a:latin typeface="Century Gothic" panose="020B0502020202020204" pitchFamily="34" charset="0"/>
              </a:rPr>
              <a:t>, национальной платежной системы «МИР».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Для это Вам необходимо предоставить реквизиты:</a:t>
            </a:r>
          </a:p>
          <a:p>
            <a:r>
              <a:rPr lang="ru-RU" sz="1200" b="1" dirty="0">
                <a:latin typeface="Century Gothic" panose="020B0502020202020204" pitchFamily="34" charset="0"/>
              </a:rPr>
              <a:t>1) лично по адресу:</a:t>
            </a:r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b="1" dirty="0">
                <a:latin typeface="Century Gothic" panose="020B0502020202020204" pitchFamily="34" charset="0"/>
              </a:rPr>
              <a:t>Пискаревский, 47, павильон 30, кабинет15, </a:t>
            </a:r>
            <a:r>
              <a:rPr lang="ru-RU" sz="1200" b="1" u="sng" dirty="0">
                <a:latin typeface="Century Gothic" panose="020B0502020202020204" pitchFamily="34" charset="0"/>
              </a:rPr>
              <a:t>стипендиальный </a:t>
            </a:r>
            <a:r>
              <a:rPr lang="ru-RU" sz="1200" b="1" u="sng" dirty="0" smtClean="0">
                <a:latin typeface="Century Gothic" panose="020B0502020202020204" pitchFamily="34" charset="0"/>
              </a:rPr>
              <a:t>Отдел</a:t>
            </a:r>
            <a:r>
              <a:rPr lang="ru-RU" sz="1200" b="1" dirty="0" smtClean="0">
                <a:latin typeface="Century Gothic" panose="020B0502020202020204" pitchFamily="34" charset="0"/>
              </a:rPr>
              <a:t>.</a:t>
            </a:r>
            <a:r>
              <a:rPr lang="en-US" sz="1200" b="1" dirty="0" smtClean="0"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latin typeface="Century Gothic" panose="020B0502020202020204" pitchFamily="34" charset="0"/>
              </a:rPr>
              <a:t>Часы работы: </a:t>
            </a:r>
            <a:r>
              <a:rPr lang="ru-RU" sz="1200" dirty="0">
                <a:latin typeface="Century Gothic" panose="020B0502020202020204" pitchFamily="34" charset="0"/>
              </a:rPr>
              <a:t>с </a:t>
            </a:r>
            <a:r>
              <a:rPr lang="ru-RU" sz="1200" dirty="0" smtClean="0">
                <a:latin typeface="Century Gothic" panose="020B0502020202020204" pitchFamily="34" charset="0"/>
              </a:rPr>
              <a:t>9:00 </a:t>
            </a:r>
            <a:r>
              <a:rPr lang="ru-RU" sz="1200" dirty="0">
                <a:latin typeface="Century Gothic" panose="020B0502020202020204" pitchFamily="34" charset="0"/>
              </a:rPr>
              <a:t>до </a:t>
            </a:r>
            <a:r>
              <a:rPr lang="ru-RU" sz="1200" dirty="0" smtClean="0">
                <a:latin typeface="Century Gothic" panose="020B0502020202020204" pitchFamily="34" charset="0"/>
              </a:rPr>
              <a:t>17:30</a:t>
            </a:r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b="1" dirty="0">
                <a:latin typeface="Century Gothic" panose="020B0502020202020204" pitchFamily="34" charset="0"/>
              </a:rPr>
              <a:t>2) или на электронную </a:t>
            </a:r>
            <a:r>
              <a:rPr lang="ru-RU" sz="1200" b="1" dirty="0" smtClean="0">
                <a:latin typeface="Century Gothic" panose="020B0502020202020204" pitchFamily="34" charset="0"/>
              </a:rPr>
              <a:t>почту</a:t>
            </a: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бухгалтеру: Потапова Яна Альбертовна </a:t>
            </a:r>
            <a:r>
              <a:rPr lang="ru-RU" sz="1200" b="1" dirty="0" smtClean="0">
                <a:latin typeface="Century Gothic" panose="020B0502020202020204" pitchFamily="34" charset="0"/>
                <a:hlinkClick r:id="rId4"/>
              </a:rPr>
              <a:t>Yana.Potapova@szgmu.ru</a:t>
            </a:r>
            <a:r>
              <a:rPr lang="ru-RU" sz="1200" dirty="0">
                <a:latin typeface="Century Gothic" panose="020B0502020202020204" pitchFamily="34" charset="0"/>
              </a:rPr>
              <a:t>    </a:t>
            </a:r>
          </a:p>
          <a:p>
            <a:r>
              <a:rPr lang="ru-RU" sz="1200" u="sng" dirty="0">
                <a:latin typeface="Century Gothic" panose="020B0502020202020204" pitchFamily="34" charset="0"/>
              </a:rPr>
              <a:t>В письме следует указать: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1. Ф.И.О.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2. Специальность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3. Банковские реквизиты Банка «Санкт-Петербург» карты национальной платежной системы "МИР"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(Наименование банка; БИК банка; Кор </a:t>
            </a:r>
            <a:r>
              <a:rPr lang="ru-RU" sz="1200" dirty="0">
                <a:latin typeface="Century Gothic" panose="020B0502020202020204" pitchFamily="34" charset="0"/>
              </a:rPr>
              <a:t>счет </a:t>
            </a:r>
            <a:r>
              <a:rPr lang="ru-RU" sz="1200" dirty="0" smtClean="0">
                <a:latin typeface="Century Gothic" panose="020B0502020202020204" pitchFamily="34" charset="0"/>
              </a:rPr>
              <a:t>банка; Счет получателя)</a:t>
            </a: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pPr algn="ctr"/>
            <a:r>
              <a:rPr lang="ru-RU" sz="1200" b="1" u="sng" dirty="0">
                <a:latin typeface="Century Gothic" panose="020B0502020202020204" pitchFamily="34" charset="0"/>
              </a:rPr>
              <a:t>Если счет не открыт в банке «Санкт-Петербург» (БСПБ), то необходимо лично предоставить в стипендиальный отдел Университета копию паспорта (1 страница, регистрация, 18-19 стр.).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2024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Стипендия</a:t>
            </a:r>
          </a:p>
        </p:txBody>
      </p:sp>
    </p:spTree>
    <p:extLst>
      <p:ext uri="{BB962C8B-B14F-4D97-AF65-F5344CB8AC3E}">
        <p14:creationId xmlns:p14="http://schemas.microsoft.com/office/powerpoint/2010/main" val="1629613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 noGrp="1"/>
          </p:cNvSpPr>
          <p:nvPr>
            <p:ph idx="1"/>
          </p:nvPr>
        </p:nvSpPr>
        <p:spPr>
          <a:xfrm>
            <a:off x="269065" y="1481925"/>
            <a:ext cx="5544616" cy="2791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Century Gothic" panose="020B0502020202020204" pitchFamily="34" charset="0"/>
                <a:cs typeface="Arial" panose="020B0604020202020204" pitchFamily="34" charset="0"/>
              </a:rPr>
              <a:t>Заведующий отделом: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Злобина Арина Александровна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Century Gothic" panose="020B0502020202020204" pitchFamily="34" charset="0"/>
              </a:rPr>
              <a:t>Адрес </a:t>
            </a:r>
            <a:r>
              <a:rPr lang="ru-RU" sz="1800" b="1" dirty="0">
                <a:latin typeface="Century Gothic" panose="020B0502020202020204" pitchFamily="34" charset="0"/>
              </a:rPr>
              <a:t>отдела ординатуры: </a:t>
            </a:r>
            <a:endParaRPr lang="ru-RU" sz="1800" b="1" dirty="0" smtClean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Пискаревский </a:t>
            </a:r>
            <a:r>
              <a:rPr lang="ru-RU" sz="1800" dirty="0">
                <a:latin typeface="Century Gothic" panose="020B0502020202020204" pitchFamily="34" charset="0"/>
              </a:rPr>
              <a:t>пр., 47 пав. 2/4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Приемные часы:</a:t>
            </a:r>
            <a:r>
              <a:rPr lang="ru-RU" sz="1800" b="1" dirty="0">
                <a:latin typeface="Century Gothic" panose="020B0502020202020204" pitchFamily="34" charset="0"/>
              </a:rPr>
              <a:t> </a:t>
            </a:r>
            <a:endParaRPr lang="ru-RU" sz="1800" b="1" dirty="0" smtClean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Вторник</a:t>
            </a:r>
            <a:r>
              <a:rPr lang="ru-RU" sz="1800" dirty="0">
                <a:latin typeface="Century Gothic" panose="020B0502020202020204" pitchFamily="34" charset="0"/>
              </a:rPr>
              <a:t>, четверг, пятница - с 9:00 до 17:30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latin typeface="Century Gothic" panose="020B0502020202020204" pitchFamily="34" charset="0"/>
              </a:rPr>
              <a:t>(перерыв </a:t>
            </a:r>
            <a:r>
              <a:rPr lang="ru-RU" sz="1800" dirty="0" smtClean="0">
                <a:latin typeface="Century Gothic" panose="020B0502020202020204" pitchFamily="34" charset="0"/>
              </a:rPr>
              <a:t>13.00-14.00)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Телефон</a:t>
            </a:r>
            <a:r>
              <a:rPr lang="ru-RU" sz="1800" b="1" dirty="0"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+7 (812) 543-00-34</a:t>
            </a: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2024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  <p:pic>
        <p:nvPicPr>
          <p:cNvPr id="5" name="Picture 2" descr="https://postupi.online/images/images1366/53/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6"/>
          <a:stretch/>
        </p:blipFill>
        <p:spPr bwMode="auto">
          <a:xfrm>
            <a:off x="5292080" y="1846464"/>
            <a:ext cx="3437298" cy="2129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8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2024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48784" y="1563638"/>
            <a:ext cx="8229600" cy="3394472"/>
          </a:xfrm>
        </p:spPr>
        <p:txBody>
          <a:bodyPr>
            <a:noAutofit/>
          </a:bodyPr>
          <a:lstStyle/>
          <a:p>
            <a:pPr marL="0" indent="0" algn="ctr">
              <a:spcBef>
                <a:spcPts val="100"/>
              </a:spcBef>
              <a:buNone/>
            </a:pPr>
            <a:r>
              <a:rPr lang="ru-RU" sz="1800" b="1" dirty="0">
                <a:latin typeface="Century Gothic" panose="020B0502020202020204" pitchFamily="34" charset="0"/>
              </a:rPr>
              <a:t>Заведующий отделом ординатуры</a:t>
            </a:r>
            <a:br>
              <a:rPr lang="ru-RU" sz="1800" b="1" dirty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Злобина Арина Александровна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200" b="1" dirty="0" smtClean="0">
                <a:latin typeface="Century Gothic" panose="020B0502020202020204" pitchFamily="34" charset="0"/>
              </a:rPr>
              <a:t> </a:t>
            </a:r>
            <a:r>
              <a:rPr lang="ru-RU" sz="1800" b="1" dirty="0">
                <a:latin typeface="Century Gothic" panose="020B0502020202020204" pitchFamily="34" charset="0"/>
              </a:rPr>
              <a:t/>
            </a:r>
            <a:br>
              <a:rPr lang="ru-RU" sz="1800" b="1" dirty="0">
                <a:latin typeface="Century Gothic" panose="020B0502020202020204" pitchFamily="34" charset="0"/>
              </a:rPr>
            </a:br>
            <a:r>
              <a:rPr lang="ru-RU" sz="1800" b="1" dirty="0" smtClean="0">
                <a:latin typeface="Century Gothic" panose="020B0502020202020204" pitchFamily="34" charset="0"/>
              </a:rPr>
              <a:t>Адрес отдела </a:t>
            </a:r>
            <a:r>
              <a:rPr lang="ru-RU" sz="1800" b="1" dirty="0">
                <a:latin typeface="Century Gothic" panose="020B0502020202020204" pitchFamily="34" charset="0"/>
              </a:rPr>
              <a:t>ординатуры</a:t>
            </a:r>
            <a:r>
              <a:rPr lang="ru-RU" sz="1800" b="1" dirty="0" smtClean="0">
                <a:latin typeface="Century Gothic" panose="020B0502020202020204" pitchFamily="34" charset="0"/>
              </a:rPr>
              <a:t>: </a:t>
            </a:r>
            <a:r>
              <a:rPr lang="ru-RU" sz="1800" dirty="0" smtClean="0">
                <a:latin typeface="Century Gothic" panose="020B0502020202020204" pitchFamily="34" charset="0"/>
              </a:rPr>
              <a:t>Пискаревский пр., 47 пав. 2/4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800" b="1" dirty="0" smtClean="0">
                <a:latin typeface="Century Gothic" panose="020B0502020202020204" pitchFamily="34" charset="0"/>
              </a:rPr>
              <a:t>Приемные часы: </a:t>
            </a:r>
            <a:r>
              <a:rPr lang="ru-RU" sz="1800" dirty="0" smtClean="0">
                <a:latin typeface="Century Gothic" panose="020B0502020202020204" pitchFamily="34" charset="0"/>
              </a:rPr>
              <a:t>Вторник, четверг, пятница - с 9:00 до 17:30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(перерыв 13.00-14.00)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000" b="1" dirty="0" smtClean="0">
                <a:latin typeface="Century Gothic" panose="020B0502020202020204" pitchFamily="34" charset="0"/>
              </a:rPr>
              <a:t> </a:t>
            </a:r>
            <a:endParaRPr lang="ru-RU" sz="1000" b="1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ru-RU" sz="1800" b="1" dirty="0" smtClean="0">
                <a:latin typeface="Century Gothic" panose="020B0502020202020204" pitchFamily="34" charset="0"/>
              </a:rPr>
              <a:t>Отдел ординатуры на сайте Университета: </a:t>
            </a:r>
            <a:r>
              <a:rPr lang="ru-RU" sz="1800" b="1" dirty="0" smtClean="0">
                <a:latin typeface="Century Gothic" panose="020B0502020202020204" pitchFamily="34" charset="0"/>
                <a:hlinkClick r:id="rId3"/>
              </a:rPr>
              <a:t>https://szgmu.ru/rus/s/152/</a:t>
            </a:r>
            <a:r>
              <a:rPr lang="ru-RU" sz="1800" b="1" dirty="0" smtClean="0">
                <a:latin typeface="Century Gothic" panose="020B0502020202020204" pitchFamily="34" charset="0"/>
              </a:rPr>
              <a:t> </a:t>
            </a:r>
            <a:br>
              <a:rPr lang="ru-RU" sz="1800" b="1" dirty="0" smtClean="0">
                <a:latin typeface="Century Gothic" panose="020B0502020202020204" pitchFamily="34" charset="0"/>
              </a:rPr>
            </a:br>
            <a:r>
              <a:rPr lang="ru-RU" sz="1000" b="1" dirty="0" smtClean="0">
                <a:latin typeface="Century Gothic" panose="020B0502020202020204" pitchFamily="34" charset="0"/>
              </a:rPr>
              <a:t> </a:t>
            </a:r>
            <a:r>
              <a:rPr lang="ru-RU" sz="1800" b="1" dirty="0" smtClean="0">
                <a:latin typeface="Century Gothic" panose="020B0502020202020204" pitchFamily="34" charset="0"/>
              </a:rPr>
              <a:t/>
            </a:r>
            <a:br>
              <a:rPr lang="ru-RU" sz="1800" b="1" dirty="0" smtClean="0">
                <a:latin typeface="Century Gothic" panose="020B0502020202020204" pitchFamily="34" charset="0"/>
              </a:rPr>
            </a:br>
            <a:r>
              <a:rPr lang="ru-RU" sz="1800" b="1" dirty="0" smtClean="0">
                <a:latin typeface="Century Gothic" panose="020B0502020202020204" pitchFamily="34" charset="0"/>
              </a:rPr>
              <a:t>Телефон: </a:t>
            </a:r>
            <a:r>
              <a:rPr lang="ru-RU" sz="1800" dirty="0" smtClean="0">
                <a:latin typeface="Century Gothic" panose="020B0502020202020204" pitchFamily="34" charset="0"/>
              </a:rPr>
              <a:t>+7 (812) 543-00-34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7577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8"/>
          <p:cNvSpPr txBox="1">
            <a:spLocks/>
          </p:cNvSpPr>
          <p:nvPr/>
        </p:nvSpPr>
        <p:spPr>
          <a:xfrm>
            <a:off x="271606" y="1347614"/>
            <a:ext cx="5832648" cy="278598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Century Gothic" panose="020B0502020202020204" pitchFamily="34" charset="0"/>
              </a:rPr>
              <a:t>Лечебный факультет;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Century Gothic" panose="020B0502020202020204" pitchFamily="34" charset="0"/>
              </a:rPr>
              <a:t>Медико-профилактический факультет;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Century Gothic" panose="020B0502020202020204" pitchFamily="34" charset="0"/>
              </a:rPr>
              <a:t>Педиатрический факультет;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Century Gothic" panose="020B0502020202020204" pitchFamily="34" charset="0"/>
              </a:rPr>
              <a:t>Институт стоматологии;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Century Gothic" panose="020B0502020202020204" pitchFamily="34" charset="0"/>
              </a:rPr>
              <a:t>Терапевтический факультет;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Century Gothic" panose="020B0502020202020204" pitchFamily="34" charset="0"/>
              </a:rPr>
              <a:t>Хирургический факультет;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Century Gothic" panose="020B0502020202020204" pitchFamily="34" charset="0"/>
              </a:rPr>
              <a:t>Факультет института сердца и сосудов;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Century Gothic" panose="020B0502020202020204" pitchFamily="34" charset="0"/>
              </a:rPr>
              <a:t>Институт </a:t>
            </a:r>
            <a:r>
              <a:rPr lang="ru-RU" sz="1600" dirty="0" err="1" smtClean="0">
                <a:latin typeface="Century Gothic" panose="020B0502020202020204" pitchFamily="34" charset="0"/>
              </a:rPr>
              <a:t>остеопатии</a:t>
            </a:r>
            <a:r>
              <a:rPr lang="ru-RU" sz="1600" dirty="0" smtClean="0">
                <a:latin typeface="Century Gothic" panose="020B0502020202020204" pitchFamily="34" charset="0"/>
              </a:rPr>
              <a:t> и интегративной медицины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 bwMode="auto">
          <a:xfrm>
            <a:off x="5194111" y="1779662"/>
            <a:ext cx="36004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Century Gothic" panose="020B0502020202020204" pitchFamily="34" charset="0"/>
                <a:ea typeface="Calibri"/>
              </a:rPr>
              <a:t>Обучение по программам ординатуры проводится </a:t>
            </a:r>
            <a:r>
              <a:rPr lang="ru-RU" sz="1600" dirty="0" smtClean="0">
                <a:latin typeface="Century Gothic" panose="020B0502020202020204" pitchFamily="34" charset="0"/>
                <a:ea typeface="Calibri"/>
              </a:rPr>
              <a:t>на: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b="1" dirty="0" smtClean="0">
                <a:latin typeface="Century Gothic" panose="020B0502020202020204" pitchFamily="34" charset="0"/>
                <a:ea typeface="Calibri"/>
              </a:rPr>
              <a:t>60</a:t>
            </a:r>
            <a:r>
              <a:rPr lang="ru-RU" sz="1600" dirty="0" smtClean="0">
                <a:latin typeface="Century Gothic" panose="020B0502020202020204" pitchFamily="34" charset="0"/>
                <a:ea typeface="Calibri"/>
              </a:rPr>
              <a:t> </a:t>
            </a:r>
            <a:r>
              <a:rPr lang="ru-RU" sz="1600" dirty="0">
                <a:latin typeface="Century Gothic" panose="020B0502020202020204" pitchFamily="34" charset="0"/>
                <a:ea typeface="Calibri"/>
              </a:rPr>
              <a:t>кафедрах Университета </a:t>
            </a:r>
            <a:r>
              <a:rPr lang="ru-RU" sz="1600" dirty="0" smtClean="0">
                <a:latin typeface="Century Gothic" panose="020B0502020202020204" pitchFamily="34" charset="0"/>
                <a:ea typeface="Calibri"/>
              </a:rPr>
              <a:t>по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b="1" dirty="0" smtClean="0">
                <a:latin typeface="Century Gothic" panose="020B0502020202020204" pitchFamily="34" charset="0"/>
                <a:ea typeface="Calibri"/>
              </a:rPr>
              <a:t>76</a:t>
            </a:r>
            <a:r>
              <a:rPr lang="ru-RU" sz="1600" dirty="0" smtClean="0">
                <a:latin typeface="Century Gothic" panose="020B0502020202020204" pitchFamily="34" charset="0"/>
                <a:ea typeface="Calibri"/>
              </a:rPr>
              <a:t> </a:t>
            </a:r>
            <a:r>
              <a:rPr lang="ru-RU" sz="1600" dirty="0">
                <a:latin typeface="Century Gothic" panose="020B0502020202020204" pitchFamily="34" charset="0"/>
                <a:ea typeface="Calibri"/>
              </a:rPr>
              <a:t>специальностям.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4069" y="10886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Century Gothic" panose="020B0502020202020204" pitchFamily="34" charset="0"/>
              </a:rPr>
              <a:t>Факультеты и институты Университета: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9575" y="3981229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entury Gothic" panose="020B0502020202020204" pitchFamily="34" charset="0"/>
                <a:ea typeface="Calibri"/>
              </a:rPr>
              <a:t>Все программы ординатуры, реализуемые Университетом, имеют государственную аккредитацию.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1" y="4589020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2024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5004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1136" y="1779662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628650" algn="l"/>
              </a:tabLst>
            </a:pP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Ординатура – уровень высшего образования 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– подготовки кадров высшей 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квалификации.</a:t>
            </a:r>
          </a:p>
          <a:p>
            <a:pPr lvl="0" algn="ctr">
              <a:tabLst>
                <a:tab pos="628650" algn="l"/>
              </a:tabLst>
            </a:pPr>
            <a:endParaRPr lang="ru-RU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>
              <a:tabLst>
                <a:tab pos="628650" algn="l"/>
              </a:tabLst>
            </a:pP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Обучение ведется по </a:t>
            </a: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ФГОС 3</a:t>
            </a:r>
            <a:r>
              <a:rPr lang="ru-RU" sz="2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+ 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на 36 специальностях</a:t>
            </a:r>
            <a:r>
              <a:rPr lang="ru-RU" sz="2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>
              <a:tabLst>
                <a:tab pos="628650" algn="l"/>
              </a:tabLst>
            </a:pP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И на 40 специальностях по </a:t>
            </a:r>
            <a:r>
              <a:rPr lang="ru-RU" sz="2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ФГОС 3++.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2024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80921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Календарные учебные графики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0180"/>
            <a:ext cx="84249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>
              <a:tabLst>
                <a:tab pos="628650" algn="l"/>
              </a:tabLst>
            </a:pP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Календарный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график </a:t>
            </a:r>
            <a:r>
              <a:rPr lang="ru-RU" sz="2300" dirty="0">
                <a:latin typeface="Century Gothic" panose="020B0502020202020204" pitchFamily="34" charset="0"/>
                <a:cs typeface="Arial" panose="020B0604020202020204" pitchFamily="34" charset="0"/>
              </a:rPr>
              <a:t>предусматривает начало </a:t>
            </a:r>
            <a:r>
              <a:rPr lang="ru-RU" sz="23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практики (выход на клинические базы) </a:t>
            </a:r>
            <a:endParaRPr lang="ru-RU" sz="23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>
              <a:tabLst>
                <a:tab pos="628650" algn="l"/>
              </a:tabLst>
            </a:pPr>
            <a:endParaRPr lang="ru-RU" sz="2300" b="1" dirty="0" smtClean="0">
              <a:solidFill>
                <a:srgbClr val="00307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>
              <a:tabLst>
                <a:tab pos="628650" algn="l"/>
              </a:tabLst>
            </a:pP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 </a:t>
            </a: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19.09.2024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г. для </a:t>
            </a: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ординаторов 1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года обучения</a:t>
            </a:r>
          </a:p>
          <a:p>
            <a:pPr lvl="0" indent="363538">
              <a:tabLst>
                <a:tab pos="628650" algn="l"/>
              </a:tabLst>
            </a:pP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с </a:t>
            </a: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02.09.2024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г. для </a:t>
            </a: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ординаторов 2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года </a:t>
            </a: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обучения</a:t>
            </a:r>
          </a:p>
          <a:p>
            <a:pPr lvl="0" indent="363538">
              <a:tabLst>
                <a:tab pos="628650" algn="l"/>
              </a:tabLst>
            </a:pPr>
            <a:endParaRPr lang="ru-RU" sz="23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>
              <a:tabLst>
                <a:tab pos="628650" algn="l"/>
              </a:tabLst>
            </a:pP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Учебные планы, календарные графики, рабочие программы размещены на сайте Университета </a:t>
            </a:r>
            <a:r>
              <a:rPr lang="en-US" sz="23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23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://szgmu.ru/sveden/education</a:t>
            </a:r>
            <a:r>
              <a:rPr lang="en-US" sz="23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ru-RU" sz="23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lvl="0" indent="363538">
              <a:tabLst>
                <a:tab pos="628650" algn="l"/>
              </a:tabLst>
            </a:pPr>
            <a:endParaRPr lang="ru-RU" sz="2800" b="1" dirty="0">
              <a:solidFill>
                <a:srgbClr val="00307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2024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42118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Первичная специализированная аккредитация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0180"/>
            <a:ext cx="842493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spcAft>
                <a:spcPts val="1200"/>
              </a:spcAft>
              <a:tabLst>
                <a:tab pos="628650" algn="l"/>
              </a:tabLst>
            </a:pPr>
            <a:r>
              <a:rPr lang="ru-RU" sz="2300" dirty="0">
                <a:latin typeface="Century Gothic" panose="020B0502020202020204" pitchFamily="34" charset="0"/>
                <a:cs typeface="Arial" panose="020B0604020202020204" pitchFamily="34" charset="0"/>
              </a:rPr>
              <a:t>Выпускники по программам ординатуры для получения права заниматься профессиональной деятельностью </a:t>
            </a:r>
            <a:r>
              <a:rPr lang="ru-RU" sz="23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проходят.</a:t>
            </a:r>
            <a:endParaRPr lang="ru-RU" sz="23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ctr">
              <a:tabLst>
                <a:tab pos="628650" algn="l"/>
              </a:tabLst>
            </a:pP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Первичную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специализированную </a:t>
            </a:r>
            <a:endParaRPr lang="ru-RU" sz="23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ctr">
              <a:spcAft>
                <a:spcPts val="1200"/>
              </a:spcAft>
              <a:tabLst>
                <a:tab pos="628650" algn="l"/>
              </a:tabLst>
            </a:pP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аккредитацию</a:t>
            </a:r>
            <a:endParaRPr lang="ru-RU" sz="23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>
              <a:tabLst>
                <a:tab pos="628650" algn="l"/>
              </a:tabLst>
            </a:pP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1 этап </a:t>
            </a: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– </a:t>
            </a:r>
            <a:r>
              <a:rPr lang="ru-RU" sz="23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тестирование</a:t>
            </a: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;</a:t>
            </a:r>
            <a:endParaRPr lang="ru-RU" sz="23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tabLst>
                <a:tab pos="628650" algn="l"/>
              </a:tabLst>
            </a:pP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2 этап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- </a:t>
            </a:r>
            <a:r>
              <a:rPr lang="ru-RU" sz="2300" dirty="0">
                <a:latin typeface="Century Gothic" panose="020B0502020202020204" pitchFamily="34" charset="0"/>
                <a:cs typeface="Arial" panose="020B0604020202020204" pitchFamily="34" charset="0"/>
              </a:rPr>
              <a:t>оценка практических навыков в симулированных условиях и решение ситуационных </a:t>
            </a:r>
            <a:r>
              <a:rPr lang="ru-RU" sz="23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задач.</a:t>
            </a:r>
            <a:endParaRPr lang="ru-RU" sz="23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2024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94201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Практика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0180"/>
            <a:ext cx="842493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900" dirty="0">
                <a:latin typeface="Century Gothic" panose="020B0502020202020204" pitchFamily="34" charset="0"/>
                <a:cs typeface="Arial" panose="020B0604020202020204" pitchFamily="34" charset="0"/>
              </a:rPr>
              <a:t>Обязательной частью подготовки в ординатуре по всем специальностям – </a:t>
            </a:r>
            <a:r>
              <a:rPr lang="ru-RU" sz="1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практика: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ru-RU" sz="19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Неотложная помощь;</a:t>
            </a:r>
            <a:endParaRPr lang="ru-RU" sz="19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ru-RU" sz="1900" b="1" dirty="0">
                <a:latin typeface="Century Gothic" panose="020B0502020202020204" pitchFamily="34" charset="0"/>
                <a:cs typeface="Arial" panose="020B0604020202020204" pitchFamily="34" charset="0"/>
              </a:rPr>
              <a:t>Коммуникативные </a:t>
            </a:r>
            <a:r>
              <a:rPr lang="ru-RU" sz="19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навыки;</a:t>
            </a:r>
            <a:endParaRPr lang="ru-RU" sz="19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ru-RU" sz="19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Практика </a:t>
            </a:r>
            <a:r>
              <a:rPr lang="ru-RU" sz="1900" b="1" dirty="0">
                <a:latin typeface="Century Gothic" panose="020B0502020202020204" pitchFamily="34" charset="0"/>
                <a:cs typeface="Arial" panose="020B0604020202020204" pitchFamily="34" charset="0"/>
              </a:rPr>
              <a:t>по получению навыков по специальности в </a:t>
            </a:r>
            <a:r>
              <a:rPr lang="ru-RU" sz="19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симуляционных</a:t>
            </a:r>
            <a:r>
              <a:rPr lang="ru-RU" sz="19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условиях.</a:t>
            </a:r>
            <a:endParaRPr lang="ru-RU" sz="19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Занятия </a:t>
            </a:r>
            <a:r>
              <a:rPr lang="ru-RU" sz="1900" dirty="0">
                <a:latin typeface="Century Gothic" panose="020B0502020202020204" pitchFamily="34" charset="0"/>
                <a:cs typeface="Arial" panose="020B0604020202020204" pitchFamily="34" charset="0"/>
              </a:rPr>
              <a:t>проходят на базе ИМОТ (института медицинских образовательных технологий) в </a:t>
            </a:r>
            <a:r>
              <a:rPr lang="ru-RU" sz="19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аккредитационно-симуляционном</a:t>
            </a:r>
            <a:r>
              <a:rPr lang="ru-RU" sz="1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центре.</a:t>
            </a:r>
            <a:endParaRPr lang="ru-RU" sz="19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1200"/>
              </a:spcAft>
              <a:tabLst>
                <a:tab pos="628650" algn="l"/>
              </a:tabLst>
            </a:pP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ru-RU" sz="19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imot.szgmu.ru/index.php</a:t>
            </a:r>
            <a:r>
              <a:rPr lang="ru-RU" sz="19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sz="1900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2024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90907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ЭОИС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120" y="1275606"/>
            <a:ext cx="835292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Обучение в контактной форме с использованием дистанционных </a:t>
            </a:r>
            <a:r>
              <a:rPr lang="ru-RU" sz="2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технологий</a:t>
            </a:r>
          </a:p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endParaRPr 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Century Gothic" panose="020B0502020202020204" pitchFamily="34" charset="0"/>
              </a:rPr>
              <a:t>	На </a:t>
            </a:r>
            <a:r>
              <a:rPr lang="ru-RU" dirty="0">
                <a:latin typeface="Century Gothic" panose="020B0502020202020204" pitchFamily="34" charset="0"/>
              </a:rPr>
              <a:t>Ваши </a:t>
            </a:r>
            <a:r>
              <a:rPr lang="ru-RU" b="1" dirty="0">
                <a:latin typeface="Century Gothic" panose="020B0502020202020204" pitchFamily="34" charset="0"/>
              </a:rPr>
              <a:t>номера телефонов и электронную почту, указанные при приеме на обучение</a:t>
            </a:r>
            <a:r>
              <a:rPr lang="ru-RU" dirty="0">
                <a:latin typeface="Century Gothic" panose="020B0502020202020204" pitchFamily="34" charset="0"/>
              </a:rPr>
              <a:t> в период </a:t>
            </a:r>
            <a:r>
              <a:rPr lang="ru-RU" dirty="0" smtClean="0">
                <a:latin typeface="Century Gothic" panose="020B0502020202020204" pitchFamily="34" charset="0"/>
              </a:rPr>
              <a:t>со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02.09.2024 - 06.09.2024 </a:t>
            </a:r>
            <a:r>
              <a:rPr lang="ru-RU" dirty="0" smtClean="0">
                <a:latin typeface="Century Gothic" panose="020B0502020202020204" pitchFamily="34" charset="0"/>
              </a:rPr>
              <a:t>будет сделана </a:t>
            </a:r>
            <a:r>
              <a:rPr lang="ru-RU" dirty="0">
                <a:latin typeface="Century Gothic" panose="020B0502020202020204" pitchFamily="34" charset="0"/>
              </a:rPr>
              <a:t>рассылка логинов и паролей для входа в личный кабинет системы дистанционного обучения Университета СДО Русский </a:t>
            </a:r>
            <a:r>
              <a:rPr lang="en-US" dirty="0" smtClean="0">
                <a:latin typeface="Century Gothic" panose="020B0502020202020204" pitchFamily="34" charset="0"/>
              </a:rPr>
              <a:t>Moodle</a:t>
            </a:r>
            <a:r>
              <a:rPr lang="ru-RU" dirty="0" smtClean="0">
                <a:latin typeface="Century Gothic" panose="020B0502020202020204" pitchFamily="34" charset="0"/>
              </a:rPr>
              <a:t> 3</a:t>
            </a:r>
            <a:r>
              <a:rPr lang="en-US" dirty="0" smtClean="0">
                <a:latin typeface="Century Gothic" panose="020B0502020202020204" pitchFamily="34" charset="0"/>
              </a:rPr>
              <a:t>KL </a:t>
            </a:r>
            <a:r>
              <a:rPr lang="ru-RU" dirty="0">
                <a:latin typeface="Century Gothic" panose="020B0502020202020204" pitchFamily="34" charset="0"/>
              </a:rPr>
              <a:t>(</a:t>
            </a:r>
            <a:r>
              <a:rPr lang="en-US" u="sng" dirty="0">
                <a:latin typeface="Century Gothic" panose="020B0502020202020204" pitchFamily="34" charset="0"/>
                <a:hlinkClick r:id="rId3"/>
              </a:rPr>
              <a:t>https</a:t>
            </a:r>
            <a:r>
              <a:rPr lang="ru-RU" u="sng" dirty="0">
                <a:latin typeface="Century Gothic" panose="020B0502020202020204" pitchFamily="34" charset="0"/>
                <a:hlinkClick r:id="rId3"/>
              </a:rPr>
              <a:t>://</a:t>
            </a:r>
            <a:r>
              <a:rPr lang="en-US" u="sng" dirty="0" err="1">
                <a:latin typeface="Century Gothic" panose="020B0502020202020204" pitchFamily="34" charset="0"/>
                <a:hlinkClick r:id="rId3"/>
              </a:rPr>
              <a:t>sdo</a:t>
            </a:r>
            <a:r>
              <a:rPr lang="ru-RU" u="sng" dirty="0">
                <a:latin typeface="Century Gothic" panose="020B0502020202020204" pitchFamily="34" charset="0"/>
                <a:hlinkClick r:id="rId3"/>
              </a:rPr>
              <a:t>.</a:t>
            </a:r>
            <a:r>
              <a:rPr lang="en-US" u="sng" dirty="0" err="1">
                <a:latin typeface="Century Gothic" panose="020B0502020202020204" pitchFamily="34" charset="0"/>
                <a:hlinkClick r:id="rId3"/>
              </a:rPr>
              <a:t>szgmu</a:t>
            </a:r>
            <a:r>
              <a:rPr lang="ru-RU" u="sng" dirty="0">
                <a:latin typeface="Century Gothic" panose="020B0502020202020204" pitchFamily="34" charset="0"/>
                <a:hlinkClick r:id="rId3"/>
              </a:rPr>
              <a:t>.</a:t>
            </a:r>
            <a:r>
              <a:rPr lang="en-US" u="sng" dirty="0" err="1">
                <a:latin typeface="Century Gothic" panose="020B0502020202020204" pitchFamily="34" charset="0"/>
                <a:hlinkClick r:id="rId3"/>
              </a:rPr>
              <a:t>ru</a:t>
            </a:r>
            <a:r>
              <a:rPr lang="ru-RU" dirty="0">
                <a:latin typeface="Century Gothic" panose="020B0502020202020204" pitchFamily="34" charset="0"/>
              </a:rPr>
              <a:t>).</a:t>
            </a:r>
          </a:p>
          <a:p>
            <a:pPr lvl="0" indent="363538" algn="just">
              <a:tabLst>
                <a:tab pos="628650" algn="l"/>
              </a:tabLst>
            </a:pPr>
            <a:endParaRPr lang="ru-RU" sz="16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2024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14645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ЭОИС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0180"/>
            <a:ext cx="88569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Century Gothic" panose="020B0502020202020204" pitchFamily="34" charset="0"/>
              </a:rPr>
              <a:t>Если у </a:t>
            </a:r>
            <a:r>
              <a:rPr lang="ru-RU" sz="1300" dirty="0" smtClean="0">
                <a:latin typeface="Century Gothic" panose="020B0502020202020204" pitchFamily="34" charset="0"/>
              </a:rPr>
              <a:t>Вас возникли </a:t>
            </a:r>
            <a:r>
              <a:rPr lang="ru-RU" sz="1300" b="1" u="sng" dirty="0" smtClean="0">
                <a:latin typeface="Century Gothic" panose="020B0502020202020204" pitchFamily="34" charset="0"/>
              </a:rPr>
              <a:t>трудности </a:t>
            </a:r>
            <a:r>
              <a:rPr lang="ru-RU" sz="1300" b="1" u="sng" dirty="0">
                <a:latin typeface="Century Gothic" panose="020B0502020202020204" pitchFamily="34" charset="0"/>
              </a:rPr>
              <a:t>с получением логина и пароля</a:t>
            </a:r>
            <a:r>
              <a:rPr lang="ru-RU" sz="1300" dirty="0">
                <a:latin typeface="Century Gothic" panose="020B0502020202020204" pitchFamily="34" charset="0"/>
              </a:rPr>
              <a:t>, просьба обратиться в отдел технической поддержки пользователей: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Century Gothic" panose="020B0502020202020204" pitchFamily="34" charset="0"/>
              </a:rPr>
              <a:t>По электронной почте - </a:t>
            </a:r>
            <a:r>
              <a:rPr lang="ru-RU" sz="1300" u="sng" dirty="0">
                <a:latin typeface="Century Gothic" panose="020B0502020202020204" pitchFamily="34" charset="0"/>
                <a:hlinkClick r:id="rId3"/>
              </a:rPr>
              <a:t>its@szgmu.ru</a:t>
            </a:r>
            <a:r>
              <a:rPr lang="ru-RU" sz="1300" dirty="0">
                <a:latin typeface="Century Gothic" panose="020B0502020202020204" pitchFamily="34" charset="0"/>
              </a:rPr>
              <a:t> (в письме </a:t>
            </a:r>
            <a:r>
              <a:rPr lang="ru-RU" sz="1300" b="1" dirty="0">
                <a:latin typeface="Century Gothic" panose="020B0502020202020204" pitchFamily="34" charset="0"/>
              </a:rPr>
              <a:t>необходимо указать</a:t>
            </a:r>
            <a:r>
              <a:rPr lang="ru-RU" sz="1300" dirty="0">
                <a:latin typeface="Century Gothic" panose="020B0502020202020204" pitchFamily="34" charset="0"/>
              </a:rPr>
              <a:t> </a:t>
            </a:r>
            <a:r>
              <a:rPr lang="ru-RU" sz="1300" b="1" dirty="0">
                <a:latin typeface="Century Gothic" panose="020B0502020202020204" pitchFamily="34" charset="0"/>
              </a:rPr>
              <a:t>ФИО, кафедру, специальность, номер телефона</a:t>
            </a:r>
            <a:r>
              <a:rPr lang="ru-RU" sz="1300" dirty="0">
                <a:latin typeface="Century Gothic" panose="020B0502020202020204" pitchFamily="34" charset="0"/>
              </a:rPr>
              <a:t>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entury Gothic" panose="020B0502020202020204" pitchFamily="34" charset="0"/>
              </a:rPr>
              <a:t>Лично </a:t>
            </a:r>
            <a:r>
              <a:rPr lang="ru-RU" sz="1300" dirty="0">
                <a:latin typeface="Century Gothic" panose="020B0502020202020204" pitchFamily="34" charset="0"/>
              </a:rPr>
              <a:t>по </a:t>
            </a:r>
            <a:r>
              <a:rPr lang="ru-RU" sz="1300" dirty="0" smtClean="0">
                <a:latin typeface="Century Gothic" panose="020B0502020202020204" pitchFamily="34" charset="0"/>
              </a:rPr>
              <a:t>адресу: </a:t>
            </a:r>
            <a:r>
              <a:rPr lang="ru-RU" sz="1300" dirty="0" err="1">
                <a:latin typeface="Century Gothic" panose="020B0502020202020204" pitchFamily="34" charset="0"/>
              </a:rPr>
              <a:t>Кирочная</a:t>
            </a:r>
            <a:r>
              <a:rPr lang="ru-RU" sz="1300" dirty="0">
                <a:latin typeface="Century Gothic" panose="020B0502020202020204" pitchFamily="34" charset="0"/>
              </a:rPr>
              <a:t> ул., </a:t>
            </a:r>
            <a:r>
              <a:rPr lang="ru-RU" sz="1300" dirty="0" smtClean="0">
                <a:latin typeface="Century Gothic" panose="020B0502020202020204" pitchFamily="34" charset="0"/>
              </a:rPr>
              <a:t>д. 41</a:t>
            </a:r>
            <a:r>
              <a:rPr lang="ru-RU" sz="1300" dirty="0">
                <a:latin typeface="Century Gothic" panose="020B0502020202020204" pitchFamily="34" charset="0"/>
              </a:rPr>
              <a:t>, Анатомический корпус; цокольный этаж; </a:t>
            </a:r>
            <a:r>
              <a:rPr lang="ru-RU" sz="1300" dirty="0" smtClean="0">
                <a:latin typeface="Century Gothic" panose="020B0502020202020204" pitchFamily="34" charset="0"/>
              </a:rPr>
              <a:t>с </a:t>
            </a:r>
            <a:r>
              <a:rPr lang="ru-RU" sz="1300" dirty="0">
                <a:latin typeface="Century Gothic" panose="020B0502020202020204" pitchFamily="34" charset="0"/>
              </a:rPr>
              <a:t>9:00 до 17:00 – понедельник- пятница) с собой необходимо иметь </a:t>
            </a:r>
            <a:r>
              <a:rPr lang="ru-RU" sz="1300" b="1" dirty="0">
                <a:latin typeface="Century Gothic" panose="020B0502020202020204" pitchFamily="34" charset="0"/>
              </a:rPr>
              <a:t>ПАСПОРТ</a:t>
            </a:r>
            <a:r>
              <a:rPr lang="ru-RU" sz="1300" dirty="0" smtClean="0">
                <a:latin typeface="Century Gothic" panose="020B0502020202020204" pitchFamily="34" charset="0"/>
              </a:rPr>
              <a:t>.</a:t>
            </a:r>
          </a:p>
          <a:p>
            <a:pPr lvl="0" algn="just"/>
            <a:r>
              <a:rPr lang="ru-RU" sz="13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ru-RU" sz="1300" dirty="0">
                <a:latin typeface="Century Gothic" panose="020B0502020202020204" pitchFamily="34" charset="0"/>
              </a:rPr>
              <a:t>Если у </a:t>
            </a:r>
            <a:r>
              <a:rPr lang="ru-RU" sz="1300" dirty="0" smtClean="0">
                <a:latin typeface="Century Gothic" panose="020B0502020202020204" pitchFamily="34" charset="0"/>
              </a:rPr>
              <a:t>Вас </a:t>
            </a:r>
            <a:r>
              <a:rPr lang="ru-RU" sz="1300" b="1" u="sng" dirty="0">
                <a:latin typeface="Century Gothic" panose="020B0502020202020204" pitchFamily="34" charset="0"/>
              </a:rPr>
              <a:t>есть логин и пароль, но возникли затруднения</a:t>
            </a:r>
            <a:r>
              <a:rPr lang="ru-RU" sz="1300" dirty="0">
                <a:latin typeface="Century Gothic" panose="020B050202020202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entury Gothic" panose="020B0502020202020204" pitchFamily="34" charset="0"/>
              </a:rPr>
              <a:t>Удостовериться</a:t>
            </a:r>
            <a:r>
              <a:rPr lang="ru-RU" sz="1300" dirty="0">
                <a:latin typeface="Century Gothic" panose="020B0502020202020204" pitchFamily="34" charset="0"/>
              </a:rPr>
              <a:t>, что </a:t>
            </a:r>
            <a:r>
              <a:rPr lang="ru-RU" sz="1300" b="1" dirty="0">
                <a:latin typeface="Century Gothic" panose="020B0502020202020204" pitchFamily="34" charset="0"/>
              </a:rPr>
              <a:t>Вы пытается зайти на нужный сайт</a:t>
            </a:r>
            <a:r>
              <a:rPr lang="ru-RU" sz="1300" dirty="0">
                <a:latin typeface="Century Gothic" panose="020B0502020202020204" pitchFamily="34" charset="0"/>
              </a:rPr>
              <a:t> </a:t>
            </a:r>
            <a:r>
              <a:rPr lang="ru-RU" sz="1300" u="sng" dirty="0">
                <a:latin typeface="Century Gothic" panose="020B0502020202020204" pitchFamily="34" charset="0"/>
                <a:hlinkClick r:id="rId4"/>
              </a:rPr>
              <a:t>https://sdo.szgmu.ru</a:t>
            </a:r>
            <a:r>
              <a:rPr lang="ru-RU" sz="1300" u="sng" dirty="0" smtClean="0">
                <a:latin typeface="Century Gothic" panose="020B0502020202020204" pitchFamily="34" charset="0"/>
                <a:hlinkClick r:id="rId4"/>
              </a:rPr>
              <a:t>/</a:t>
            </a:r>
            <a:r>
              <a:rPr lang="ru-RU" sz="1300" dirty="0">
                <a:latin typeface="Century Gothic" panose="020B0502020202020204" pitchFamily="34" charset="0"/>
              </a:rPr>
              <a:t>;</a:t>
            </a:r>
            <a:endParaRPr lang="ru-RU" sz="1300" dirty="0" smtClean="0"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entury Gothic" panose="020B0502020202020204" pitchFamily="34" charset="0"/>
              </a:rPr>
              <a:t>Проверить </a:t>
            </a:r>
            <a:r>
              <a:rPr lang="ru-RU" sz="1300" b="1" dirty="0" smtClean="0">
                <a:latin typeface="Century Gothic" panose="020B0502020202020204" pitchFamily="34" charset="0"/>
              </a:rPr>
              <a:t>корректность ввода логина </a:t>
            </a:r>
            <a:r>
              <a:rPr lang="ru-RU" sz="1300" b="1" dirty="0">
                <a:latin typeface="Century Gothic" panose="020B0502020202020204" pitchFamily="34" charset="0"/>
              </a:rPr>
              <a:t>и </a:t>
            </a:r>
            <a:r>
              <a:rPr lang="ru-RU" sz="1300" b="1" dirty="0" smtClean="0">
                <a:latin typeface="Century Gothic" panose="020B0502020202020204" pitchFamily="34" charset="0"/>
              </a:rPr>
              <a:t>пароля</a:t>
            </a:r>
            <a:r>
              <a:rPr lang="ru-RU" sz="1300" dirty="0">
                <a:latin typeface="Century Gothic" panose="020B0502020202020204" pitchFamily="34" charset="0"/>
              </a:rPr>
              <a:t>;</a:t>
            </a:r>
            <a:endParaRPr lang="ru-RU" sz="1300" dirty="0" smtClean="0"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Century Gothic" panose="020B0502020202020204" pitchFamily="34" charset="0"/>
              </a:rPr>
              <a:t>П</a:t>
            </a:r>
            <a:r>
              <a:rPr lang="ru-RU" sz="1300" dirty="0" smtClean="0">
                <a:latin typeface="Century Gothic" panose="020B0502020202020204" pitchFamily="34" charset="0"/>
              </a:rPr>
              <a:t>осле </a:t>
            </a:r>
            <a:r>
              <a:rPr lang="ru-RU" sz="1300" dirty="0">
                <a:latin typeface="Century Gothic" panose="020B0502020202020204" pitchFamily="34" charset="0"/>
              </a:rPr>
              <a:t>проверки сайта и корректности ввода, </a:t>
            </a:r>
            <a:r>
              <a:rPr lang="ru-RU" sz="1300" b="1" dirty="0">
                <a:latin typeface="Century Gothic" panose="020B0502020202020204" pitchFamily="34" charset="0"/>
              </a:rPr>
              <a:t>при сохранении проблемы</a:t>
            </a:r>
            <a:r>
              <a:rPr lang="ru-RU" sz="1300" dirty="0">
                <a:latin typeface="Century Gothic" panose="020B0502020202020204" pitchFamily="34" charset="0"/>
              </a:rPr>
              <a:t> – обратитесь в отдел технической поддержки пользователей</a:t>
            </a:r>
            <a:r>
              <a:rPr lang="ru-RU" sz="1300" dirty="0" smtClean="0">
                <a:latin typeface="Century Gothic" panose="020B050202020202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300" dirty="0">
              <a:latin typeface="Century Gothic" panose="020B0502020202020204" pitchFamily="34" charset="0"/>
            </a:endParaRPr>
          </a:p>
          <a:p>
            <a:pPr lvl="0" algn="just"/>
            <a:r>
              <a:rPr lang="ru-RU" sz="1300" dirty="0">
                <a:latin typeface="Century Gothic" panose="020B0502020202020204" pitchFamily="34" charset="0"/>
              </a:rPr>
              <a:t>Если Вы </a:t>
            </a:r>
            <a:r>
              <a:rPr lang="ru-RU" sz="1300" b="1" dirty="0">
                <a:latin typeface="Century Gothic" panose="020B0502020202020204" pitchFamily="34" charset="0"/>
              </a:rPr>
              <a:t>не можете войти на нужный</a:t>
            </a:r>
            <a:r>
              <a:rPr lang="ru-RU" sz="1300" dirty="0">
                <a:latin typeface="Century Gothic" panose="020B0502020202020204" pitchFamily="34" charset="0"/>
              </a:rPr>
              <a:t> </a:t>
            </a:r>
            <a:r>
              <a:rPr lang="ru-RU" sz="1300" b="1" dirty="0">
                <a:latin typeface="Century Gothic" panose="020B0502020202020204" pitchFamily="34" charset="0"/>
              </a:rPr>
              <a:t>курс (раздел) кафедры</a:t>
            </a:r>
            <a:r>
              <a:rPr lang="ru-RU" sz="1300" dirty="0">
                <a:latin typeface="Century Gothic" panose="020B0502020202020204" pitchFamily="34" charset="0"/>
              </a:rPr>
              <a:t> – необходимо обратиться к ответственному за ординаторов на кафедре с просьбой о предоставлении доступа. </a:t>
            </a:r>
            <a:endParaRPr lang="ru-RU" sz="1300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ru-RU" sz="13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Доступ </a:t>
            </a:r>
            <a:r>
              <a:rPr lang="ru-RU" sz="1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к разделам предоставляется службой техподдержки по запросу от сотрудников кафедры</a:t>
            </a:r>
            <a:r>
              <a:rPr lang="ru-RU" sz="13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ru-RU" sz="1300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2024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028087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719</Words>
  <Application>Microsoft Office PowerPoint</Application>
  <PresentationFormat>Экран (16:9)</PresentationFormat>
  <Paragraphs>173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Факультеты и институты Университета:</vt:lpstr>
      <vt:lpstr>Презентация PowerPoint</vt:lpstr>
      <vt:lpstr>Календарные учебные графики </vt:lpstr>
      <vt:lpstr>Первичная специализированная аккредитация</vt:lpstr>
      <vt:lpstr>Практика</vt:lpstr>
      <vt:lpstr>ЭОИС</vt:lpstr>
      <vt:lpstr>ЭОИС</vt:lpstr>
      <vt:lpstr>Медицинские документы</vt:lpstr>
      <vt:lpstr>Медицинские документы</vt:lpstr>
      <vt:lpstr>Медицинские документы</vt:lpstr>
      <vt:lpstr>Презентация PowerPoint</vt:lpstr>
      <vt:lpstr>Постановка на учет  в военно-учетном столе</vt:lpstr>
      <vt:lpstr>Постановка на учет  в военно-учетном столе</vt:lpstr>
      <vt:lpstr>Бесконтактная смарт-карта  (БСК)</vt:lpstr>
      <vt:lpstr>Стипендия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Баландин Георгий Вадимович</dc:creator>
  <cp:lastModifiedBy>Злобина Арина Александровна</cp:lastModifiedBy>
  <cp:revision>64</cp:revision>
  <dcterms:created xsi:type="dcterms:W3CDTF">2022-05-24T07:45:02Z</dcterms:created>
  <dcterms:modified xsi:type="dcterms:W3CDTF">2024-08-28T15:01:03Z</dcterms:modified>
</cp:coreProperties>
</file>