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68" r:id="rId4"/>
    <p:sldId id="277" r:id="rId5"/>
    <p:sldId id="274" r:id="rId6"/>
    <p:sldId id="257" r:id="rId7"/>
    <p:sldId id="269" r:id="rId8"/>
    <p:sldId id="270" r:id="rId9"/>
    <p:sldId id="271" r:id="rId10"/>
    <p:sldId id="276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jRL3XRszaP/5FDnpTRG/fI4baI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202"/>
    <a:srgbClr val="92CCDA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 snapToGrid="0"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5" Type="http://customschemas.google.com/relationships/presentationmetadata" Target="metadata"/><Relationship Id="rId2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E9E292-A6AB-4578-8ED1-5CBF8B792CB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A3EA99A-193D-4C40-A82D-848B5D3E1D14}">
      <dgm:prSet custT="1"/>
      <dgm:spPr>
        <a:solidFill>
          <a:srgbClr val="92CCDA"/>
        </a:solidFill>
      </dgm:spPr>
      <dgm:t>
        <a:bodyPr/>
        <a:lstStyle/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Администрация:</a:t>
          </a: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Главный врач -  Александр Соколовский</a:t>
          </a: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Зам.по медицинской части - Оксана Шупарская</a:t>
          </a:r>
          <a:endParaRPr lang="ru-RU" sz="1600" baseline="0" noProof="0" dirty="0">
            <a:solidFill>
              <a:srgbClr val="002060"/>
            </a:solidFill>
            <a:latin typeface="Times New Roman"/>
          </a:endParaRP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Главная медсестра -  Надежда Миргородская</a:t>
          </a:r>
          <a:endParaRPr lang="ru-RU" sz="1600" baseline="0" noProof="0" dirty="0">
            <a:solidFill>
              <a:srgbClr val="002060"/>
            </a:solidFill>
            <a:latin typeface="Times New Roman"/>
          </a:endParaRP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Главный бухгалтер, Бухгалтерия</a:t>
          </a: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Отдел кадров</a:t>
          </a:r>
        </a:p>
        <a:p>
          <a:pPr marR="0" algn="ctr" rtl="0"/>
          <a:r>
            <a:rPr lang="ru-RU" sz="1600" baseline="0" noProof="0" dirty="0">
              <a:solidFill>
                <a:srgbClr val="002060"/>
              </a:solidFill>
              <a:latin typeface="Calibri"/>
            </a:rPr>
            <a:t>ИАОМС</a:t>
          </a:r>
          <a:endParaRPr lang="ru-RU" sz="1600" noProof="0" dirty="0">
            <a:solidFill>
              <a:srgbClr val="002060"/>
            </a:solidFill>
          </a:endParaRPr>
        </a:p>
      </dgm:t>
    </dgm:pt>
    <dgm:pt modelId="{8F275E82-6495-411E-B8F5-B681E217A727}" type="parTrans" cxnId="{49B45ECC-A8F2-4517-8008-ECAC3D635F0B}">
      <dgm:prSet/>
      <dgm:spPr/>
      <dgm:t>
        <a:bodyPr/>
        <a:lstStyle/>
        <a:p>
          <a:endParaRPr lang="ru-RU"/>
        </a:p>
      </dgm:t>
    </dgm:pt>
    <dgm:pt modelId="{85253745-FF2C-4375-904D-7EBD3ACED869}" type="sibTrans" cxnId="{49B45ECC-A8F2-4517-8008-ECAC3D635F0B}">
      <dgm:prSet/>
      <dgm:spPr/>
      <dgm:t>
        <a:bodyPr/>
        <a:lstStyle/>
        <a:p>
          <a:endParaRPr lang="ru-RU"/>
        </a:p>
      </dgm:t>
    </dgm:pt>
    <dgm:pt modelId="{E85F27F2-54C7-4575-9DEA-7E0789665829}">
      <dgm:prSet/>
      <dgm:spPr/>
      <dgm:t>
        <a:bodyPr/>
        <a:lstStyle/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Лечебные подразделения:</a:t>
          </a:r>
        </a:p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Стационарные отделения 100 коек</a:t>
          </a:r>
        </a:p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Поликлиническое отделение  на  </a:t>
          </a:r>
          <a:r>
            <a:rPr lang="ru-RU" b="1" baseline="0" noProof="0" dirty="0">
              <a:solidFill>
                <a:srgbClr val="002060"/>
              </a:solidFill>
              <a:latin typeface="Calibri"/>
            </a:rPr>
            <a:t>168</a:t>
          </a:r>
          <a:r>
            <a:rPr lang="ru-RU" baseline="0" noProof="0" dirty="0">
              <a:solidFill>
                <a:srgbClr val="002060"/>
              </a:solidFill>
              <a:latin typeface="Calibri"/>
            </a:rPr>
            <a:t> </a:t>
          </a:r>
          <a:r>
            <a:rPr lang="ru-RU" baseline="0" noProof="0" dirty="0" smtClean="0">
              <a:solidFill>
                <a:srgbClr val="002060"/>
              </a:solidFill>
              <a:latin typeface="Calibri"/>
            </a:rPr>
            <a:t>посещений </a:t>
          </a:r>
          <a:r>
            <a:rPr lang="ru-RU" baseline="0" noProof="0" dirty="0">
              <a:solidFill>
                <a:srgbClr val="002060"/>
              </a:solidFill>
              <a:latin typeface="Calibri"/>
            </a:rPr>
            <a:t>в смену</a:t>
          </a:r>
          <a:endParaRPr lang="ru-RU" noProof="0" dirty="0">
            <a:solidFill>
              <a:srgbClr val="002060"/>
            </a:solidFill>
          </a:endParaRPr>
        </a:p>
      </dgm:t>
    </dgm:pt>
    <dgm:pt modelId="{4F395780-2CDD-4DE4-BD6A-AEB02C83DCCC}" type="parTrans" cxnId="{91AA7CDD-257C-4E99-B76F-E33B1EA9DF4A}">
      <dgm:prSet/>
      <dgm:spPr/>
      <dgm:t>
        <a:bodyPr/>
        <a:lstStyle/>
        <a:p>
          <a:endParaRPr lang="ru-RU"/>
        </a:p>
      </dgm:t>
    </dgm:pt>
    <dgm:pt modelId="{001B37EE-A289-4FCD-959C-EF9C477D7C49}" type="sibTrans" cxnId="{91AA7CDD-257C-4E99-B76F-E33B1EA9DF4A}">
      <dgm:prSet/>
      <dgm:spPr/>
      <dgm:t>
        <a:bodyPr/>
        <a:lstStyle/>
        <a:p>
          <a:endParaRPr lang="ru-RU"/>
        </a:p>
      </dgm:t>
    </dgm:pt>
    <dgm:pt modelId="{2A3EBF08-4938-41FF-A86F-5667474A6B5D}">
      <dgm:prSet/>
      <dgm:spPr/>
      <dgm:t>
        <a:bodyPr/>
        <a:lstStyle/>
        <a:p>
          <a:pPr marR="0" algn="ctr" rtl="0"/>
          <a:r>
            <a:rPr lang="ru-RU" baseline="0" noProof="0" dirty="0" err="1">
              <a:solidFill>
                <a:srgbClr val="002060"/>
              </a:solidFill>
              <a:latin typeface="Calibri"/>
            </a:rPr>
            <a:t>Диагностико-вспомагательные</a:t>
          </a:r>
          <a:r>
            <a:rPr lang="ru-RU" baseline="0" noProof="0" dirty="0">
              <a:solidFill>
                <a:srgbClr val="002060"/>
              </a:solidFill>
              <a:latin typeface="Calibri"/>
            </a:rPr>
            <a:t> подразделения:</a:t>
          </a:r>
        </a:p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Приемно-диагностическое отделение</a:t>
          </a:r>
        </a:p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Клинико-диагностическое отделение</a:t>
          </a:r>
        </a:p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Рентгенологическое отделение с кабинетом УЗИ</a:t>
          </a:r>
          <a:endParaRPr lang="ru-RU" noProof="0" dirty="0">
            <a:solidFill>
              <a:srgbClr val="002060"/>
            </a:solidFill>
          </a:endParaRPr>
        </a:p>
      </dgm:t>
    </dgm:pt>
    <dgm:pt modelId="{26AEC67D-24E3-4D71-9BEA-95665FEC2597}" type="parTrans" cxnId="{00B06752-642A-4783-9A64-52A7F3A8CF24}">
      <dgm:prSet/>
      <dgm:spPr/>
      <dgm:t>
        <a:bodyPr/>
        <a:lstStyle/>
        <a:p>
          <a:endParaRPr lang="ru-RU"/>
        </a:p>
      </dgm:t>
    </dgm:pt>
    <dgm:pt modelId="{9B869037-826E-4030-A4F2-048E423B3F2B}" type="sibTrans" cxnId="{00B06752-642A-4783-9A64-52A7F3A8CF24}">
      <dgm:prSet/>
      <dgm:spPr/>
      <dgm:t>
        <a:bodyPr/>
        <a:lstStyle/>
        <a:p>
          <a:endParaRPr lang="ru-RU"/>
        </a:p>
      </dgm:t>
    </dgm:pt>
    <dgm:pt modelId="{840AF2DB-5292-4A37-90D9-B6D51D75A927}">
      <dgm:prSet/>
      <dgm:spPr/>
      <dgm:t>
        <a:bodyPr/>
        <a:lstStyle/>
        <a:p>
          <a:pPr marR="0" algn="ctr" rtl="0"/>
          <a:r>
            <a:rPr lang="ru-RU" baseline="0" noProof="0" dirty="0">
              <a:solidFill>
                <a:srgbClr val="002060"/>
              </a:solidFill>
              <a:latin typeface="Calibri"/>
            </a:rPr>
            <a:t>Инженерно-хозяйственная служба</a:t>
          </a:r>
          <a:endParaRPr lang="ru-RU" noProof="0" dirty="0">
            <a:solidFill>
              <a:srgbClr val="002060"/>
            </a:solidFill>
          </a:endParaRPr>
        </a:p>
      </dgm:t>
    </dgm:pt>
    <dgm:pt modelId="{44D4E770-0E0F-4A1F-B83A-C27F7653B1D3}" type="parTrans" cxnId="{0B9E95E3-72A9-4D11-BD23-50CEEAC9B682}">
      <dgm:prSet/>
      <dgm:spPr/>
      <dgm:t>
        <a:bodyPr/>
        <a:lstStyle/>
        <a:p>
          <a:endParaRPr lang="ru-RU"/>
        </a:p>
      </dgm:t>
    </dgm:pt>
    <dgm:pt modelId="{1623D05E-7512-4411-89A8-0B0CAD5947EA}" type="sibTrans" cxnId="{0B9E95E3-72A9-4D11-BD23-50CEEAC9B682}">
      <dgm:prSet/>
      <dgm:spPr/>
      <dgm:t>
        <a:bodyPr/>
        <a:lstStyle/>
        <a:p>
          <a:endParaRPr lang="ru-RU"/>
        </a:p>
      </dgm:t>
    </dgm:pt>
    <dgm:pt modelId="{7B6805AB-A4DB-47FB-BB19-492D2F586EF6}" type="pres">
      <dgm:prSet presAssocID="{03E9E292-A6AB-4578-8ED1-5CBF8B792C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FC6778E-347B-4BB1-83DF-BE21A3854DBE}" type="pres">
      <dgm:prSet presAssocID="{8A3EA99A-193D-4C40-A82D-848B5D3E1D14}" presName="hierRoot1" presStyleCnt="0">
        <dgm:presLayoutVars>
          <dgm:hierBranch/>
        </dgm:presLayoutVars>
      </dgm:prSet>
      <dgm:spPr/>
    </dgm:pt>
    <dgm:pt modelId="{1C6A43E8-329A-463B-B27E-8311F4A44264}" type="pres">
      <dgm:prSet presAssocID="{8A3EA99A-193D-4C40-A82D-848B5D3E1D14}" presName="rootComposite1" presStyleCnt="0"/>
      <dgm:spPr/>
    </dgm:pt>
    <dgm:pt modelId="{73301822-12C2-489A-A2C9-703B29CB5EA7}" type="pres">
      <dgm:prSet presAssocID="{8A3EA99A-193D-4C40-A82D-848B5D3E1D14}" presName="rootText1" presStyleLbl="node0" presStyleIdx="0" presStyleCnt="1" custScaleX="275298" custScaleY="213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856C61-3AEA-4D7C-8095-C11DF040E759}" type="pres">
      <dgm:prSet presAssocID="{8A3EA99A-193D-4C40-A82D-848B5D3E1D1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9432166-93DC-4764-8208-32DEFE6F0BAC}" type="pres">
      <dgm:prSet presAssocID="{8A3EA99A-193D-4C40-A82D-848B5D3E1D14}" presName="hierChild2" presStyleCnt="0"/>
      <dgm:spPr/>
    </dgm:pt>
    <dgm:pt modelId="{10272640-5F15-4BB6-89D7-1DE492B414B2}" type="pres">
      <dgm:prSet presAssocID="{4F395780-2CDD-4DE4-BD6A-AEB02C83DCCC}" presName="Name35" presStyleLbl="parChTrans1D2" presStyleIdx="0" presStyleCnt="3"/>
      <dgm:spPr/>
      <dgm:t>
        <a:bodyPr/>
        <a:lstStyle/>
        <a:p>
          <a:endParaRPr lang="ru-RU"/>
        </a:p>
      </dgm:t>
    </dgm:pt>
    <dgm:pt modelId="{D7D28CD4-E594-48C3-A680-BC05166A7A18}" type="pres">
      <dgm:prSet presAssocID="{E85F27F2-54C7-4575-9DEA-7E0789665829}" presName="hierRoot2" presStyleCnt="0">
        <dgm:presLayoutVars>
          <dgm:hierBranch/>
        </dgm:presLayoutVars>
      </dgm:prSet>
      <dgm:spPr/>
    </dgm:pt>
    <dgm:pt modelId="{C3778378-A4D9-4B2D-A628-507A60714539}" type="pres">
      <dgm:prSet presAssocID="{E85F27F2-54C7-4575-9DEA-7E0789665829}" presName="rootComposite" presStyleCnt="0"/>
      <dgm:spPr/>
    </dgm:pt>
    <dgm:pt modelId="{0DF7A6C2-A81D-4503-B9D6-F3AC9A45D456}" type="pres">
      <dgm:prSet presAssocID="{E85F27F2-54C7-4575-9DEA-7E0789665829}" presName="rootText" presStyleLbl="node2" presStyleIdx="0" presStyleCnt="3" custScaleY="1382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994D00-5E63-4298-8D88-0989E5B414CA}" type="pres">
      <dgm:prSet presAssocID="{E85F27F2-54C7-4575-9DEA-7E0789665829}" presName="rootConnector" presStyleLbl="node2" presStyleIdx="0" presStyleCnt="3"/>
      <dgm:spPr/>
      <dgm:t>
        <a:bodyPr/>
        <a:lstStyle/>
        <a:p>
          <a:endParaRPr lang="ru-RU"/>
        </a:p>
      </dgm:t>
    </dgm:pt>
    <dgm:pt modelId="{D40425FE-1403-478F-9F58-948EB749740E}" type="pres">
      <dgm:prSet presAssocID="{E85F27F2-54C7-4575-9DEA-7E0789665829}" presName="hierChild4" presStyleCnt="0"/>
      <dgm:spPr/>
    </dgm:pt>
    <dgm:pt modelId="{8F3085C9-0ED4-44F2-8D4E-E10B5B6A2787}" type="pres">
      <dgm:prSet presAssocID="{E85F27F2-54C7-4575-9DEA-7E0789665829}" presName="hierChild5" presStyleCnt="0"/>
      <dgm:spPr/>
    </dgm:pt>
    <dgm:pt modelId="{EC1E24BC-0550-4B85-9FC6-63A689B62E03}" type="pres">
      <dgm:prSet presAssocID="{26AEC67D-24E3-4D71-9BEA-95665FEC2597}" presName="Name35" presStyleLbl="parChTrans1D2" presStyleIdx="1" presStyleCnt="3"/>
      <dgm:spPr/>
      <dgm:t>
        <a:bodyPr/>
        <a:lstStyle/>
        <a:p>
          <a:endParaRPr lang="ru-RU"/>
        </a:p>
      </dgm:t>
    </dgm:pt>
    <dgm:pt modelId="{A434BE8D-CD37-4D75-BFA6-A319FD14F811}" type="pres">
      <dgm:prSet presAssocID="{2A3EBF08-4938-41FF-A86F-5667474A6B5D}" presName="hierRoot2" presStyleCnt="0">
        <dgm:presLayoutVars>
          <dgm:hierBranch/>
        </dgm:presLayoutVars>
      </dgm:prSet>
      <dgm:spPr/>
    </dgm:pt>
    <dgm:pt modelId="{B22CDF2C-0955-4AF3-862A-FAEA619B3D61}" type="pres">
      <dgm:prSet presAssocID="{2A3EBF08-4938-41FF-A86F-5667474A6B5D}" presName="rootComposite" presStyleCnt="0"/>
      <dgm:spPr/>
    </dgm:pt>
    <dgm:pt modelId="{475F8EE1-356A-4EC4-AD06-9120E09F705E}" type="pres">
      <dgm:prSet presAssocID="{2A3EBF08-4938-41FF-A86F-5667474A6B5D}" presName="rootText" presStyleLbl="node2" presStyleIdx="1" presStyleCnt="3" custScaleY="2643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1D9CB6-03F1-4546-9DCB-CC8D857012F7}" type="pres">
      <dgm:prSet presAssocID="{2A3EBF08-4938-41FF-A86F-5667474A6B5D}" presName="rootConnector" presStyleLbl="node2" presStyleIdx="1" presStyleCnt="3"/>
      <dgm:spPr/>
      <dgm:t>
        <a:bodyPr/>
        <a:lstStyle/>
        <a:p>
          <a:endParaRPr lang="ru-RU"/>
        </a:p>
      </dgm:t>
    </dgm:pt>
    <dgm:pt modelId="{91E0DA8C-DD64-439E-8E8C-A2BEA6CBCDB9}" type="pres">
      <dgm:prSet presAssocID="{2A3EBF08-4938-41FF-A86F-5667474A6B5D}" presName="hierChild4" presStyleCnt="0"/>
      <dgm:spPr/>
    </dgm:pt>
    <dgm:pt modelId="{A95E4596-DA76-422D-BABD-01B9DE67E465}" type="pres">
      <dgm:prSet presAssocID="{2A3EBF08-4938-41FF-A86F-5667474A6B5D}" presName="hierChild5" presStyleCnt="0"/>
      <dgm:spPr/>
    </dgm:pt>
    <dgm:pt modelId="{86298689-F9FF-492B-8FD1-5267729709EA}" type="pres">
      <dgm:prSet presAssocID="{44D4E770-0E0F-4A1F-B83A-C27F7653B1D3}" presName="Name35" presStyleLbl="parChTrans1D2" presStyleIdx="2" presStyleCnt="3"/>
      <dgm:spPr/>
      <dgm:t>
        <a:bodyPr/>
        <a:lstStyle/>
        <a:p>
          <a:endParaRPr lang="ru-RU"/>
        </a:p>
      </dgm:t>
    </dgm:pt>
    <dgm:pt modelId="{5603D41D-B496-44A8-8426-DED356CF7AA1}" type="pres">
      <dgm:prSet presAssocID="{840AF2DB-5292-4A37-90D9-B6D51D75A927}" presName="hierRoot2" presStyleCnt="0">
        <dgm:presLayoutVars>
          <dgm:hierBranch/>
        </dgm:presLayoutVars>
      </dgm:prSet>
      <dgm:spPr/>
    </dgm:pt>
    <dgm:pt modelId="{C964AA6F-9B16-44E7-8500-CCFA06C00CFE}" type="pres">
      <dgm:prSet presAssocID="{840AF2DB-5292-4A37-90D9-B6D51D75A927}" presName="rootComposite" presStyleCnt="0"/>
      <dgm:spPr/>
    </dgm:pt>
    <dgm:pt modelId="{4E3F215B-97B4-44DF-A43B-DA24607C646E}" type="pres">
      <dgm:prSet presAssocID="{840AF2DB-5292-4A37-90D9-B6D51D75A927}" presName="rootText" presStyleLbl="node2" presStyleIdx="2" presStyleCnt="3" custScaleY="1873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182BEB-CBD7-4C8D-BB39-1FE9D2D6406D}" type="pres">
      <dgm:prSet presAssocID="{840AF2DB-5292-4A37-90D9-B6D51D75A927}" presName="rootConnector" presStyleLbl="node2" presStyleIdx="2" presStyleCnt="3"/>
      <dgm:spPr/>
      <dgm:t>
        <a:bodyPr/>
        <a:lstStyle/>
        <a:p>
          <a:endParaRPr lang="ru-RU"/>
        </a:p>
      </dgm:t>
    </dgm:pt>
    <dgm:pt modelId="{A4C21773-2ADC-4513-B8A6-9D63633D111C}" type="pres">
      <dgm:prSet presAssocID="{840AF2DB-5292-4A37-90D9-B6D51D75A927}" presName="hierChild4" presStyleCnt="0"/>
      <dgm:spPr/>
    </dgm:pt>
    <dgm:pt modelId="{E782FFFB-2392-4435-8E8D-951427025C49}" type="pres">
      <dgm:prSet presAssocID="{840AF2DB-5292-4A37-90D9-B6D51D75A927}" presName="hierChild5" presStyleCnt="0"/>
      <dgm:spPr/>
    </dgm:pt>
    <dgm:pt modelId="{93AC3236-D92A-474B-B6FD-1865508AB5EB}" type="pres">
      <dgm:prSet presAssocID="{8A3EA99A-193D-4C40-A82D-848B5D3E1D14}" presName="hierChild3" presStyleCnt="0"/>
      <dgm:spPr/>
    </dgm:pt>
  </dgm:ptLst>
  <dgm:cxnLst>
    <dgm:cxn modelId="{00B06752-642A-4783-9A64-52A7F3A8CF24}" srcId="{8A3EA99A-193D-4C40-A82D-848B5D3E1D14}" destId="{2A3EBF08-4938-41FF-A86F-5667474A6B5D}" srcOrd="1" destOrd="0" parTransId="{26AEC67D-24E3-4D71-9BEA-95665FEC2597}" sibTransId="{9B869037-826E-4030-A4F2-048E423B3F2B}"/>
    <dgm:cxn modelId="{7E996068-4282-42DE-8DDE-B8B467CC2247}" type="presOf" srcId="{840AF2DB-5292-4A37-90D9-B6D51D75A927}" destId="{4E3F215B-97B4-44DF-A43B-DA24607C646E}" srcOrd="0" destOrd="0" presId="urn:microsoft.com/office/officeart/2005/8/layout/orgChart1"/>
    <dgm:cxn modelId="{3EE09DAA-CD17-4E08-AA87-A9D7D8FCDDB6}" type="presOf" srcId="{44D4E770-0E0F-4A1F-B83A-C27F7653B1D3}" destId="{86298689-F9FF-492B-8FD1-5267729709EA}" srcOrd="0" destOrd="0" presId="urn:microsoft.com/office/officeart/2005/8/layout/orgChart1"/>
    <dgm:cxn modelId="{661EAF70-4DB9-410C-8D7D-DF3083022AEA}" type="presOf" srcId="{4F395780-2CDD-4DE4-BD6A-AEB02C83DCCC}" destId="{10272640-5F15-4BB6-89D7-1DE492B414B2}" srcOrd="0" destOrd="0" presId="urn:microsoft.com/office/officeart/2005/8/layout/orgChart1"/>
    <dgm:cxn modelId="{46080B88-1358-4485-B75C-7A0549C37A67}" type="presOf" srcId="{8A3EA99A-193D-4C40-A82D-848B5D3E1D14}" destId="{24856C61-3AEA-4D7C-8095-C11DF040E759}" srcOrd="1" destOrd="0" presId="urn:microsoft.com/office/officeart/2005/8/layout/orgChart1"/>
    <dgm:cxn modelId="{470402C1-78D6-493F-83E2-21B04B6A8043}" type="presOf" srcId="{8A3EA99A-193D-4C40-A82D-848B5D3E1D14}" destId="{73301822-12C2-489A-A2C9-703B29CB5EA7}" srcOrd="0" destOrd="0" presId="urn:microsoft.com/office/officeart/2005/8/layout/orgChart1"/>
    <dgm:cxn modelId="{79023DB5-534C-4572-9E1F-4E8FE217C3D6}" type="presOf" srcId="{26AEC67D-24E3-4D71-9BEA-95665FEC2597}" destId="{EC1E24BC-0550-4B85-9FC6-63A689B62E03}" srcOrd="0" destOrd="0" presId="urn:microsoft.com/office/officeart/2005/8/layout/orgChart1"/>
    <dgm:cxn modelId="{8E0F6E46-32BD-45C3-A8B7-40F1CF9228F6}" type="presOf" srcId="{E85F27F2-54C7-4575-9DEA-7E0789665829}" destId="{FB994D00-5E63-4298-8D88-0989E5B414CA}" srcOrd="1" destOrd="0" presId="urn:microsoft.com/office/officeart/2005/8/layout/orgChart1"/>
    <dgm:cxn modelId="{21AC2BB4-11A4-4D73-B91B-1A347BBF31B9}" type="presOf" srcId="{840AF2DB-5292-4A37-90D9-B6D51D75A927}" destId="{8A182BEB-CBD7-4C8D-BB39-1FE9D2D6406D}" srcOrd="1" destOrd="0" presId="urn:microsoft.com/office/officeart/2005/8/layout/orgChart1"/>
    <dgm:cxn modelId="{0B9E95E3-72A9-4D11-BD23-50CEEAC9B682}" srcId="{8A3EA99A-193D-4C40-A82D-848B5D3E1D14}" destId="{840AF2DB-5292-4A37-90D9-B6D51D75A927}" srcOrd="2" destOrd="0" parTransId="{44D4E770-0E0F-4A1F-B83A-C27F7653B1D3}" sibTransId="{1623D05E-7512-4411-89A8-0B0CAD5947EA}"/>
    <dgm:cxn modelId="{91AA7CDD-257C-4E99-B76F-E33B1EA9DF4A}" srcId="{8A3EA99A-193D-4C40-A82D-848B5D3E1D14}" destId="{E85F27F2-54C7-4575-9DEA-7E0789665829}" srcOrd="0" destOrd="0" parTransId="{4F395780-2CDD-4DE4-BD6A-AEB02C83DCCC}" sibTransId="{001B37EE-A289-4FCD-959C-EF9C477D7C49}"/>
    <dgm:cxn modelId="{793C79E8-407C-45BA-8815-70B508F6B0DE}" type="presOf" srcId="{2A3EBF08-4938-41FF-A86F-5667474A6B5D}" destId="{475F8EE1-356A-4EC4-AD06-9120E09F705E}" srcOrd="0" destOrd="0" presId="urn:microsoft.com/office/officeart/2005/8/layout/orgChart1"/>
    <dgm:cxn modelId="{49B45ECC-A8F2-4517-8008-ECAC3D635F0B}" srcId="{03E9E292-A6AB-4578-8ED1-5CBF8B792CB9}" destId="{8A3EA99A-193D-4C40-A82D-848B5D3E1D14}" srcOrd="0" destOrd="0" parTransId="{8F275E82-6495-411E-B8F5-B681E217A727}" sibTransId="{85253745-FF2C-4375-904D-7EBD3ACED869}"/>
    <dgm:cxn modelId="{FB2FD6F0-6ED7-4C89-82BC-3C08ECDE49A1}" type="presOf" srcId="{E85F27F2-54C7-4575-9DEA-7E0789665829}" destId="{0DF7A6C2-A81D-4503-B9D6-F3AC9A45D456}" srcOrd="0" destOrd="0" presId="urn:microsoft.com/office/officeart/2005/8/layout/orgChart1"/>
    <dgm:cxn modelId="{E352D64B-075B-4A91-9334-625E66FF59BA}" type="presOf" srcId="{2A3EBF08-4938-41FF-A86F-5667474A6B5D}" destId="{D51D9CB6-03F1-4546-9DCB-CC8D857012F7}" srcOrd="1" destOrd="0" presId="urn:microsoft.com/office/officeart/2005/8/layout/orgChart1"/>
    <dgm:cxn modelId="{C84E87C8-C82A-4A0C-8F49-1A6475A83223}" type="presOf" srcId="{03E9E292-A6AB-4578-8ED1-5CBF8B792CB9}" destId="{7B6805AB-A4DB-47FB-BB19-492D2F586EF6}" srcOrd="0" destOrd="0" presId="urn:microsoft.com/office/officeart/2005/8/layout/orgChart1"/>
    <dgm:cxn modelId="{4AA9FE51-E139-4C68-984C-10B91D7FDDE2}" type="presParOf" srcId="{7B6805AB-A4DB-47FB-BB19-492D2F586EF6}" destId="{4FC6778E-347B-4BB1-83DF-BE21A3854DBE}" srcOrd="0" destOrd="0" presId="urn:microsoft.com/office/officeart/2005/8/layout/orgChart1"/>
    <dgm:cxn modelId="{FF052723-69DF-461C-BF89-3CC46B7D2444}" type="presParOf" srcId="{4FC6778E-347B-4BB1-83DF-BE21A3854DBE}" destId="{1C6A43E8-329A-463B-B27E-8311F4A44264}" srcOrd="0" destOrd="0" presId="urn:microsoft.com/office/officeart/2005/8/layout/orgChart1"/>
    <dgm:cxn modelId="{D6EC4292-3A44-46B2-AAE2-5E6B50AF7FB9}" type="presParOf" srcId="{1C6A43E8-329A-463B-B27E-8311F4A44264}" destId="{73301822-12C2-489A-A2C9-703B29CB5EA7}" srcOrd="0" destOrd="0" presId="urn:microsoft.com/office/officeart/2005/8/layout/orgChart1"/>
    <dgm:cxn modelId="{CCB8F61C-0F5A-4E81-9D3B-9C14F5E9C642}" type="presParOf" srcId="{1C6A43E8-329A-463B-B27E-8311F4A44264}" destId="{24856C61-3AEA-4D7C-8095-C11DF040E759}" srcOrd="1" destOrd="0" presId="urn:microsoft.com/office/officeart/2005/8/layout/orgChart1"/>
    <dgm:cxn modelId="{F3598573-16E6-49B6-A9D5-00989EC90791}" type="presParOf" srcId="{4FC6778E-347B-4BB1-83DF-BE21A3854DBE}" destId="{B9432166-93DC-4764-8208-32DEFE6F0BAC}" srcOrd="1" destOrd="0" presId="urn:microsoft.com/office/officeart/2005/8/layout/orgChart1"/>
    <dgm:cxn modelId="{08BB66A9-67D1-41D4-996A-D3CAE07F677C}" type="presParOf" srcId="{B9432166-93DC-4764-8208-32DEFE6F0BAC}" destId="{10272640-5F15-4BB6-89D7-1DE492B414B2}" srcOrd="0" destOrd="0" presId="urn:microsoft.com/office/officeart/2005/8/layout/orgChart1"/>
    <dgm:cxn modelId="{6CFBC55E-C668-4B99-8775-17A0624C824C}" type="presParOf" srcId="{B9432166-93DC-4764-8208-32DEFE6F0BAC}" destId="{D7D28CD4-E594-48C3-A680-BC05166A7A18}" srcOrd="1" destOrd="0" presId="urn:microsoft.com/office/officeart/2005/8/layout/orgChart1"/>
    <dgm:cxn modelId="{009C107F-F8D9-4873-8B27-59E8FF5F4AF0}" type="presParOf" srcId="{D7D28CD4-E594-48C3-A680-BC05166A7A18}" destId="{C3778378-A4D9-4B2D-A628-507A60714539}" srcOrd="0" destOrd="0" presId="urn:microsoft.com/office/officeart/2005/8/layout/orgChart1"/>
    <dgm:cxn modelId="{F94AD388-996F-47AE-83AD-AD674CE4FC03}" type="presParOf" srcId="{C3778378-A4D9-4B2D-A628-507A60714539}" destId="{0DF7A6C2-A81D-4503-B9D6-F3AC9A45D456}" srcOrd="0" destOrd="0" presId="urn:microsoft.com/office/officeart/2005/8/layout/orgChart1"/>
    <dgm:cxn modelId="{6270503B-5699-4633-BEF8-71B16EAF7046}" type="presParOf" srcId="{C3778378-A4D9-4B2D-A628-507A60714539}" destId="{FB994D00-5E63-4298-8D88-0989E5B414CA}" srcOrd="1" destOrd="0" presId="urn:microsoft.com/office/officeart/2005/8/layout/orgChart1"/>
    <dgm:cxn modelId="{703BC3F8-F251-4626-897F-BA0AD605381F}" type="presParOf" srcId="{D7D28CD4-E594-48C3-A680-BC05166A7A18}" destId="{D40425FE-1403-478F-9F58-948EB749740E}" srcOrd="1" destOrd="0" presId="urn:microsoft.com/office/officeart/2005/8/layout/orgChart1"/>
    <dgm:cxn modelId="{44D32F37-5286-462A-82E7-5713B5D4AD18}" type="presParOf" srcId="{D7D28CD4-E594-48C3-A680-BC05166A7A18}" destId="{8F3085C9-0ED4-44F2-8D4E-E10B5B6A2787}" srcOrd="2" destOrd="0" presId="urn:microsoft.com/office/officeart/2005/8/layout/orgChart1"/>
    <dgm:cxn modelId="{B41911BA-7712-4208-86A7-A147D235E558}" type="presParOf" srcId="{B9432166-93DC-4764-8208-32DEFE6F0BAC}" destId="{EC1E24BC-0550-4B85-9FC6-63A689B62E03}" srcOrd="2" destOrd="0" presId="urn:microsoft.com/office/officeart/2005/8/layout/orgChart1"/>
    <dgm:cxn modelId="{23C5E8AA-011A-420F-8EF9-193C985AF077}" type="presParOf" srcId="{B9432166-93DC-4764-8208-32DEFE6F0BAC}" destId="{A434BE8D-CD37-4D75-BFA6-A319FD14F811}" srcOrd="3" destOrd="0" presId="urn:microsoft.com/office/officeart/2005/8/layout/orgChart1"/>
    <dgm:cxn modelId="{60A9B85E-1E9A-4109-9951-BA7F9BD901CB}" type="presParOf" srcId="{A434BE8D-CD37-4D75-BFA6-A319FD14F811}" destId="{B22CDF2C-0955-4AF3-862A-FAEA619B3D61}" srcOrd="0" destOrd="0" presId="urn:microsoft.com/office/officeart/2005/8/layout/orgChart1"/>
    <dgm:cxn modelId="{F4C27C06-2065-4C20-8939-761E4836F53B}" type="presParOf" srcId="{B22CDF2C-0955-4AF3-862A-FAEA619B3D61}" destId="{475F8EE1-356A-4EC4-AD06-9120E09F705E}" srcOrd="0" destOrd="0" presId="urn:microsoft.com/office/officeart/2005/8/layout/orgChart1"/>
    <dgm:cxn modelId="{80520BB7-2FA8-4EB7-A23B-4B0347FC4C32}" type="presParOf" srcId="{B22CDF2C-0955-4AF3-862A-FAEA619B3D61}" destId="{D51D9CB6-03F1-4546-9DCB-CC8D857012F7}" srcOrd="1" destOrd="0" presId="urn:microsoft.com/office/officeart/2005/8/layout/orgChart1"/>
    <dgm:cxn modelId="{74B94C21-0904-4ACE-AA98-F202AECF6AC3}" type="presParOf" srcId="{A434BE8D-CD37-4D75-BFA6-A319FD14F811}" destId="{91E0DA8C-DD64-439E-8E8C-A2BEA6CBCDB9}" srcOrd="1" destOrd="0" presId="urn:microsoft.com/office/officeart/2005/8/layout/orgChart1"/>
    <dgm:cxn modelId="{28127D09-607B-4B63-BCDC-C9AA841E73D5}" type="presParOf" srcId="{A434BE8D-CD37-4D75-BFA6-A319FD14F811}" destId="{A95E4596-DA76-422D-BABD-01B9DE67E465}" srcOrd="2" destOrd="0" presId="urn:microsoft.com/office/officeart/2005/8/layout/orgChart1"/>
    <dgm:cxn modelId="{8920E887-0E52-4200-A02A-E8043AC3A38F}" type="presParOf" srcId="{B9432166-93DC-4764-8208-32DEFE6F0BAC}" destId="{86298689-F9FF-492B-8FD1-5267729709EA}" srcOrd="4" destOrd="0" presId="urn:microsoft.com/office/officeart/2005/8/layout/orgChart1"/>
    <dgm:cxn modelId="{061C2C8D-02A6-4014-9EAC-0F73148B6D10}" type="presParOf" srcId="{B9432166-93DC-4764-8208-32DEFE6F0BAC}" destId="{5603D41D-B496-44A8-8426-DED356CF7AA1}" srcOrd="5" destOrd="0" presId="urn:microsoft.com/office/officeart/2005/8/layout/orgChart1"/>
    <dgm:cxn modelId="{EB2B1F23-E8E8-4310-8FA9-25B162BED52C}" type="presParOf" srcId="{5603D41D-B496-44A8-8426-DED356CF7AA1}" destId="{C964AA6F-9B16-44E7-8500-CCFA06C00CFE}" srcOrd="0" destOrd="0" presId="urn:microsoft.com/office/officeart/2005/8/layout/orgChart1"/>
    <dgm:cxn modelId="{0302D640-1746-40A3-80B5-69AC49AFFC5D}" type="presParOf" srcId="{C964AA6F-9B16-44E7-8500-CCFA06C00CFE}" destId="{4E3F215B-97B4-44DF-A43B-DA24607C646E}" srcOrd="0" destOrd="0" presId="urn:microsoft.com/office/officeart/2005/8/layout/orgChart1"/>
    <dgm:cxn modelId="{54BC14BF-DD02-4342-921F-EAA7F7437728}" type="presParOf" srcId="{C964AA6F-9B16-44E7-8500-CCFA06C00CFE}" destId="{8A182BEB-CBD7-4C8D-BB39-1FE9D2D6406D}" srcOrd="1" destOrd="0" presId="urn:microsoft.com/office/officeart/2005/8/layout/orgChart1"/>
    <dgm:cxn modelId="{3BB6F58C-E287-4023-B9E4-44A92665C3CD}" type="presParOf" srcId="{5603D41D-B496-44A8-8426-DED356CF7AA1}" destId="{A4C21773-2ADC-4513-B8A6-9D63633D111C}" srcOrd="1" destOrd="0" presId="urn:microsoft.com/office/officeart/2005/8/layout/orgChart1"/>
    <dgm:cxn modelId="{0B856368-9B8E-42FE-ABBD-C76CDAB77C48}" type="presParOf" srcId="{5603D41D-B496-44A8-8426-DED356CF7AA1}" destId="{E782FFFB-2392-4435-8E8D-951427025C49}" srcOrd="2" destOrd="0" presId="urn:microsoft.com/office/officeart/2005/8/layout/orgChart1"/>
    <dgm:cxn modelId="{2DF5C6C0-5FAC-4223-A67D-634FE6A23F81}" type="presParOf" srcId="{4FC6778E-347B-4BB1-83DF-BE21A3854DBE}" destId="{93AC3236-D92A-474B-B6FD-1865508AB5E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98689-F9FF-492B-8FD1-5267729709EA}">
      <dsp:nvSpPr>
        <dsp:cNvPr id="0" name=""/>
        <dsp:cNvSpPr/>
      </dsp:nvSpPr>
      <dsp:spPr>
        <a:xfrm>
          <a:off x="3802380" y="2495157"/>
          <a:ext cx="2690211" cy="466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448"/>
              </a:lnTo>
              <a:lnTo>
                <a:pt x="2690211" y="233448"/>
              </a:lnTo>
              <a:lnTo>
                <a:pt x="2690211" y="466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1E24BC-0550-4B85-9FC6-63A689B62E03}">
      <dsp:nvSpPr>
        <dsp:cNvPr id="0" name=""/>
        <dsp:cNvSpPr/>
      </dsp:nvSpPr>
      <dsp:spPr>
        <a:xfrm>
          <a:off x="3756660" y="2495157"/>
          <a:ext cx="91440" cy="4668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6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72640-5F15-4BB6-89D7-1DE492B414B2}">
      <dsp:nvSpPr>
        <dsp:cNvPr id="0" name=""/>
        <dsp:cNvSpPr/>
      </dsp:nvSpPr>
      <dsp:spPr>
        <a:xfrm>
          <a:off x="1112168" y="2495157"/>
          <a:ext cx="2690211" cy="466896"/>
        </a:xfrm>
        <a:custGeom>
          <a:avLst/>
          <a:gdLst/>
          <a:ahLst/>
          <a:cxnLst/>
          <a:rect l="0" t="0" r="0" b="0"/>
          <a:pathLst>
            <a:path>
              <a:moveTo>
                <a:pt x="2690211" y="0"/>
              </a:moveTo>
              <a:lnTo>
                <a:pt x="2690211" y="233448"/>
              </a:lnTo>
              <a:lnTo>
                <a:pt x="0" y="233448"/>
              </a:lnTo>
              <a:lnTo>
                <a:pt x="0" y="466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01822-12C2-489A-A2C9-703B29CB5EA7}">
      <dsp:nvSpPr>
        <dsp:cNvPr id="0" name=""/>
        <dsp:cNvSpPr/>
      </dsp:nvSpPr>
      <dsp:spPr>
        <a:xfrm>
          <a:off x="742008" y="119600"/>
          <a:ext cx="6120742" cy="2375556"/>
        </a:xfrm>
        <a:prstGeom prst="rect">
          <a:avLst/>
        </a:prstGeom>
        <a:solidFill>
          <a:srgbClr val="92CCD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Администрация: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Главный врач -  Александр Соколовский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Зам.по медицинской части - Оксана Шупарская</a:t>
          </a:r>
          <a:endParaRPr lang="ru-RU" sz="1600" kern="1200" baseline="0" noProof="0" dirty="0">
            <a:solidFill>
              <a:srgbClr val="002060"/>
            </a:solidFill>
            <a:latin typeface="Times New Roman"/>
          </a:endParaRP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Главная медсестра -  Надежда Миргородская</a:t>
          </a:r>
          <a:endParaRPr lang="ru-RU" sz="1600" kern="1200" baseline="0" noProof="0" dirty="0">
            <a:solidFill>
              <a:srgbClr val="002060"/>
            </a:solidFill>
            <a:latin typeface="Times New Roman"/>
          </a:endParaRP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Главный бухгалтер, Бухгалтерия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Отдел кадров</a:t>
          </a: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noProof="0" dirty="0">
              <a:solidFill>
                <a:srgbClr val="002060"/>
              </a:solidFill>
              <a:latin typeface="Calibri"/>
            </a:rPr>
            <a:t>ИАОМС</a:t>
          </a:r>
          <a:endParaRPr lang="ru-RU" sz="1600" kern="1200" noProof="0" dirty="0">
            <a:solidFill>
              <a:srgbClr val="002060"/>
            </a:solidFill>
          </a:endParaRPr>
        </a:p>
      </dsp:txBody>
      <dsp:txXfrm>
        <a:off x="742008" y="119600"/>
        <a:ext cx="6120742" cy="2375556"/>
      </dsp:txXfrm>
    </dsp:sp>
    <dsp:sp modelId="{0DF7A6C2-A81D-4503-B9D6-F3AC9A45D456}">
      <dsp:nvSpPr>
        <dsp:cNvPr id="0" name=""/>
        <dsp:cNvSpPr/>
      </dsp:nvSpPr>
      <dsp:spPr>
        <a:xfrm>
          <a:off x="510" y="2962053"/>
          <a:ext cx="2223315" cy="15364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Лечебные подразделения: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Стационарные отделения 100 коек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Поликлиническое отделение  на  </a:t>
          </a:r>
          <a:r>
            <a:rPr lang="ru-RU" sz="1500" b="1" kern="1200" baseline="0" noProof="0" dirty="0">
              <a:solidFill>
                <a:srgbClr val="002060"/>
              </a:solidFill>
              <a:latin typeface="Calibri"/>
            </a:rPr>
            <a:t>168</a:t>
          </a: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 </a:t>
          </a:r>
          <a:r>
            <a:rPr lang="ru-RU" sz="1500" kern="1200" baseline="0" noProof="0" dirty="0" smtClean="0">
              <a:solidFill>
                <a:srgbClr val="002060"/>
              </a:solidFill>
              <a:latin typeface="Calibri"/>
            </a:rPr>
            <a:t>посещений </a:t>
          </a: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в смену</a:t>
          </a:r>
          <a:endParaRPr lang="ru-RU" sz="1500" kern="1200" noProof="0" dirty="0">
            <a:solidFill>
              <a:srgbClr val="002060"/>
            </a:solidFill>
          </a:endParaRPr>
        </a:p>
      </dsp:txBody>
      <dsp:txXfrm>
        <a:off x="510" y="2962053"/>
        <a:ext cx="2223315" cy="1536455"/>
      </dsp:txXfrm>
    </dsp:sp>
    <dsp:sp modelId="{475F8EE1-356A-4EC4-AD06-9120E09F705E}">
      <dsp:nvSpPr>
        <dsp:cNvPr id="0" name=""/>
        <dsp:cNvSpPr/>
      </dsp:nvSpPr>
      <dsp:spPr>
        <a:xfrm>
          <a:off x="2690722" y="2962053"/>
          <a:ext cx="2223315" cy="293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 err="1">
              <a:solidFill>
                <a:srgbClr val="002060"/>
              </a:solidFill>
              <a:latin typeface="Calibri"/>
            </a:rPr>
            <a:t>Диагностико-вспомагательные</a:t>
          </a: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 подразделения: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Приемно-диагностическое отделение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Клинико-диагностическое отделение</a:t>
          </a:r>
        </a:p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Рентгенологическое отделение с кабинетом УЗИ</a:t>
          </a:r>
          <a:endParaRPr lang="ru-RU" sz="1500" kern="1200" noProof="0" dirty="0">
            <a:solidFill>
              <a:srgbClr val="002060"/>
            </a:solidFill>
          </a:endParaRPr>
        </a:p>
      </dsp:txBody>
      <dsp:txXfrm>
        <a:off x="2690722" y="2962053"/>
        <a:ext cx="2223315" cy="2938144"/>
      </dsp:txXfrm>
    </dsp:sp>
    <dsp:sp modelId="{4E3F215B-97B4-44DF-A43B-DA24607C646E}">
      <dsp:nvSpPr>
        <dsp:cNvPr id="0" name=""/>
        <dsp:cNvSpPr/>
      </dsp:nvSpPr>
      <dsp:spPr>
        <a:xfrm>
          <a:off x="5380933" y="2962053"/>
          <a:ext cx="2223315" cy="2082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noProof="0" dirty="0">
              <a:solidFill>
                <a:srgbClr val="002060"/>
              </a:solidFill>
              <a:latin typeface="Calibri"/>
            </a:rPr>
            <a:t>Инженерно-хозяйственная служба</a:t>
          </a:r>
          <a:endParaRPr lang="ru-RU" sz="1500" kern="1200" noProof="0" dirty="0">
            <a:solidFill>
              <a:srgbClr val="002060"/>
            </a:solidFill>
          </a:endParaRPr>
        </a:p>
      </dsp:txBody>
      <dsp:txXfrm>
        <a:off x="5380933" y="2962053"/>
        <a:ext cx="2223315" cy="2082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369064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>
            <a:extLst>
              <a:ext uri="{FF2B5EF4-FFF2-40B4-BE49-F238E27FC236}">
                <a16:creationId xmlns="" xmlns:a16="http://schemas.microsoft.com/office/drawing/2014/main" id="{CD0B4879-A49D-4A11-8D7D-D31F9FE0A2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>
            <a:extLst>
              <a:ext uri="{FF2B5EF4-FFF2-40B4-BE49-F238E27FC236}">
                <a16:creationId xmlns="" xmlns:a16="http://schemas.microsoft.com/office/drawing/2014/main" id="{593CC699-0B62-4345-A8B9-A3C3E90DAB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69988" y="5086350"/>
            <a:ext cx="5226050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22" name="Google Shape;22;p1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2F8DA4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" name="Google Shape;23;p13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>
            <a:solidFill>
              <a:srgbClr val="317F92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8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8"/>
          <p:cNvSpPr txBox="1">
            <a:spLocks noGrp="1"/>
          </p:cNvSpPr>
          <p:nvPr>
            <p:ph type="body" idx="1"/>
          </p:nvPr>
        </p:nvSpPr>
        <p:spPr>
          <a:xfrm rot="5400000">
            <a:off x="2784348" y="99060"/>
            <a:ext cx="4800600" cy="7498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7" name="Google Shape;87;p58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8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8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9"/>
          <p:cNvSpPr txBox="1">
            <a:spLocks noGrp="1"/>
          </p:cNvSpPr>
          <p:nvPr>
            <p:ph type="title"/>
          </p:nvPr>
        </p:nvSpPr>
        <p:spPr>
          <a:xfrm rot="5400000">
            <a:off x="4846637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9"/>
          <p:cNvSpPr txBox="1">
            <a:spLocks noGrp="1"/>
          </p:cNvSpPr>
          <p:nvPr>
            <p:ph type="body" idx="1"/>
          </p:nvPr>
        </p:nvSpPr>
        <p:spPr>
          <a:xfrm rot="5400000">
            <a:off x="998537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93" name="Google Shape;93;p59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59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9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3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3" name="Google Shape;123;p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4" name="Google Shape;124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0" name="Google Shape;130;p3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31" name="Google Shape;131;p3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p3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33" name="Google Shape;133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3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8" name="Google Shape;148;p3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9" name="Google Shape;149;p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0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0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7" name="Google Shape;27;p50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0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0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Google Shape;155;p3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56" name="Google Shape;156;p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1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" name="Google Shape;32;p51"/>
          <p:cNvSpPr txBox="1"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1"/>
          <p:cNvSpPr txBox="1"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51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1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1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37" name="Google Shape;37;p51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" name="Google Shape;38;p51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2F8DA4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" name="Google Shape;39;p51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>
            <a:solidFill>
              <a:srgbClr val="317F92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2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2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3" name="Google Shape;43;p52"/>
          <p:cNvSpPr txBox="1">
            <a:spLocks noGrp="1"/>
          </p:cNvSpPr>
          <p:nvPr>
            <p:ph type="body" idx="2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4" name="Google Shape;44;p5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2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3"/>
          <p:cNvSpPr txBox="1"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sz="45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3"/>
          <p:cNvSpPr txBox="1"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0" name="Google Shape;50;p53"/>
          <p:cNvSpPr txBox="1">
            <a:spLocks noGrp="1"/>
          </p:cNvSpPr>
          <p:nvPr>
            <p:ph type="body" idx="2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1" name="Google Shape;51;p53"/>
          <p:cNvSpPr txBox="1">
            <a:spLocks noGrp="1"/>
          </p:cNvSpPr>
          <p:nvPr>
            <p:ph type="body" idx="3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2" name="Google Shape;52;p53"/>
          <p:cNvSpPr txBox="1">
            <a:spLocks noGrp="1"/>
          </p:cNvSpPr>
          <p:nvPr>
            <p:ph type="body" idx="4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3" name="Google Shape;53;p5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3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4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54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4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5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3" name="Google Shape;63;p55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5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55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6" name="Google Shape;66;p5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6"/>
          <p:cNvSpPr txBox="1"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sz="22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6"/>
          <p:cNvSpPr txBox="1">
            <a:spLocks noGrp="1"/>
          </p:cNvSpPr>
          <p:nvPr>
            <p:ph type="body" idx="1"/>
          </p:nvPr>
        </p:nvSpPr>
        <p:spPr>
          <a:xfrm>
            <a:off x="457200" y="1406964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0" name="Google Shape;70;p56"/>
          <p:cNvSpPr txBox="1">
            <a:spLocks noGrp="1"/>
          </p:cNvSpPr>
          <p:nvPr>
            <p:ph type="body" idx="2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116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1" name="Google Shape;71;p56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56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56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7"/>
          <p:cNvSpPr txBox="1"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sz="21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7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7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7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9" name="Google Shape;79;p5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500" dist="18500" dir="5400000" algn="tl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274300" rIns="91425" bIns="45700" anchor="t" anchorCtr="0">
            <a:normAutofit/>
          </a:bodyPr>
          <a:lstStyle/>
          <a:p>
            <a:pPr marL="0" marR="0" lvl="0" indent="0" algn="l" rtl="0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0" name="Google Shape;80;p57"/>
          <p:cNvSpPr>
            <a:spLocks noGrp="1"/>
          </p:cNvSpPr>
          <p:nvPr>
            <p:ph type="pic" idx="2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2743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1" name="Google Shape;81;p57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3300000" sx="96000" sy="96000" algn="tl" rotWithShape="0">
              <a:srgbClr val="EAD8B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2" name="Google Shape;82;p57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3300000" sx="96000" sy="96000" algn="tl" rotWithShape="0">
              <a:schemeClr val="lt2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3" name="Google Shape;83;p57"/>
          <p:cNvSpPr txBox="1">
            <a:spLocks noGrp="1"/>
          </p:cNvSpPr>
          <p:nvPr>
            <p:ph type="body" idx="1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marL="914400" lvl="1" indent="-3048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90000" sy="90000" flip="xy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EF9F3">
              <a:alpha val="32941"/>
            </a:srgbClr>
          </a:solidFill>
          <a:ln w="9525" cap="rnd" cmpd="sng">
            <a:solidFill>
              <a:srgbClr val="D1C1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" name="Google Shape;7;p12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0" cap="rnd" cmpd="sng">
            <a:solidFill>
              <a:srgbClr val="FFF5DB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5400000" algn="tl" rotWithShape="0">
              <a:srgbClr val="ADA48C">
                <a:alpha val="8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" name="Google Shape;8;p12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" name="Google Shape;9;p12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 sz="4300" b="0" i="0" u="none" strike="noStrike" cap="none">
                <a:solidFill>
                  <a:srgbClr val="5622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911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5" name="Google Shape;15;p12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Герб"/>
          <p:cNvPicPr>
            <a:picLocks noChangeAspect="1" noChangeArrowheads="1"/>
          </p:cNvPicPr>
          <p:nvPr/>
        </p:nvPicPr>
        <p:blipFill>
          <a:blip r:embed="rId3">
            <a:lum bright="38000" contrast="33000"/>
          </a:blip>
          <a:srcRect/>
          <a:stretch>
            <a:fillRect/>
          </a:stretch>
        </p:blipFill>
        <p:spPr bwMode="auto">
          <a:xfrm>
            <a:off x="6655458" y="1"/>
            <a:ext cx="2488542" cy="282760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Users\User\Downloads\Zaporogskaja_obl_Kam_Dnestrovsky_mo_location_map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2187" y="2475914"/>
            <a:ext cx="4617046" cy="4213274"/>
          </a:xfrm>
          <a:prstGeom prst="rect">
            <a:avLst/>
          </a:prstGeom>
          <a:noFill/>
        </p:spPr>
      </p:pic>
      <p:sp>
        <p:nvSpPr>
          <p:cNvPr id="711" name="Google Shape;711;p1"/>
          <p:cNvSpPr txBox="1">
            <a:spLocks noGrp="1"/>
          </p:cNvSpPr>
          <p:nvPr>
            <p:ph type="ctrTitle"/>
          </p:nvPr>
        </p:nvSpPr>
        <p:spPr>
          <a:xfrm>
            <a:off x="745588" y="244464"/>
            <a:ext cx="8398412" cy="810614"/>
          </a:xfrm>
          <a:prstGeom prst="rect">
            <a:avLst/>
          </a:prstGeom>
          <a:noFill/>
          <a:ln w="25400" cap="flat" cmpd="dbl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696F8"/>
              </a:buClr>
              <a:buSzPts val="4300"/>
              <a:buFont typeface="Book Antiqua"/>
              <a:buNone/>
            </a:pPr>
            <a:r>
              <a:rPr lang="uk-UA" sz="4000" b="1" cap="none" dirty="0" err="1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Каменско-Днепровский</a:t>
            </a:r>
            <a:r>
              <a:rPr lang="uk-UA" sz="4000" b="1" cap="none" dirty="0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 район</a:t>
            </a:r>
            <a:endParaRPr sz="4000" b="1" cap="none" dirty="0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712" name="Google Shape;712;p1"/>
          <p:cNvSpPr txBox="1">
            <a:spLocks noGrp="1"/>
          </p:cNvSpPr>
          <p:nvPr>
            <p:ph type="subTitle" idx="1"/>
          </p:nvPr>
        </p:nvSpPr>
        <p:spPr>
          <a:xfrm>
            <a:off x="857192" y="1628983"/>
            <a:ext cx="8286808" cy="1785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/>
          <a:p>
            <a:r>
              <a:rPr lang="ru-RU" sz="2000" dirty="0" err="1">
                <a:solidFill>
                  <a:srgbClr val="202122"/>
                </a:solidFill>
                <a:latin typeface="Arial"/>
              </a:rPr>
              <a:t>Каменско-Днепровский</a:t>
            </a:r>
            <a:r>
              <a:rPr lang="ru-RU" sz="2000" dirty="0">
                <a:solidFill>
                  <a:srgbClr val="202122"/>
                </a:solidFill>
                <a:latin typeface="Arial"/>
              </a:rPr>
              <a:t> район расположен в северо-западной части </a:t>
            </a:r>
            <a:r>
              <a:rPr lang="ru-RU" sz="2000" dirty="0">
                <a:solidFill>
                  <a:schemeClr val="tx1"/>
                </a:solidFill>
                <a:latin typeface="Arial"/>
              </a:rPr>
              <a:t>Запорожской области на южном побережье Каховского водохранилища. На западе граничит с Херсонской областью.</a:t>
            </a:r>
          </a:p>
          <a:p>
            <a:r>
              <a:rPr lang="ru-RU" sz="2000" dirty="0">
                <a:solidFill>
                  <a:srgbClr val="202122"/>
                </a:solidFill>
                <a:latin typeface="Arial"/>
              </a:rPr>
              <a:t>Территория района занимает площадь около 1700 км²</a:t>
            </a:r>
          </a:p>
        </p:txBody>
      </p:sp>
      <p:sp>
        <p:nvSpPr>
          <p:cNvPr id="713" name="Google Shape;713;p1"/>
          <p:cNvSpPr txBox="1"/>
          <p:nvPr/>
        </p:nvSpPr>
        <p:spPr>
          <a:xfrm>
            <a:off x="2743200" y="3277772"/>
            <a:ext cx="6400800" cy="336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algn="r"/>
            <a:r>
              <a:rPr lang="ru-RU" sz="2000" dirty="0">
                <a:solidFill>
                  <a:srgbClr val="292929"/>
                </a:solidFill>
              </a:rPr>
              <a:t>Образован 7 марта 1923 года как </a:t>
            </a:r>
            <a:r>
              <a:rPr lang="ru-RU" sz="2000" b="1" dirty="0">
                <a:solidFill>
                  <a:srgbClr val="292929"/>
                </a:solidFill>
              </a:rPr>
              <a:t>Каменский район</a:t>
            </a:r>
            <a:r>
              <a:rPr lang="ru-RU" sz="2000" dirty="0">
                <a:solidFill>
                  <a:srgbClr val="292929"/>
                </a:solidFill>
              </a:rPr>
              <a:t> в Запорожском округе Екатеринославской губернии Украинской ССР</a:t>
            </a:r>
          </a:p>
          <a:p>
            <a:pPr lvl="0" algn="r"/>
            <a:r>
              <a:rPr lang="ru-RU" sz="2000" dirty="0">
                <a:solidFill>
                  <a:srgbClr val="292929"/>
                </a:solidFill>
              </a:rPr>
              <a:t>Численность населения </a:t>
            </a:r>
            <a:r>
              <a:rPr lang="ru-RU" sz="2000" dirty="0" err="1">
                <a:solidFill>
                  <a:srgbClr val="292929"/>
                </a:solidFill>
              </a:rPr>
              <a:t>Каменско-Днепровского</a:t>
            </a:r>
            <a:r>
              <a:rPr lang="ru-RU" sz="2000" dirty="0">
                <a:solidFill>
                  <a:srgbClr val="292929"/>
                </a:solidFill>
              </a:rPr>
              <a:t> района по состоянию на 1 января 2020 года составляла 46 009 человек, из них городское — 12 472, сельское — 33 537 человек.</a:t>
            </a:r>
          </a:p>
          <a:p>
            <a:pPr algn="r"/>
            <a:r>
              <a:rPr lang="ru-RU" sz="2000" dirty="0">
                <a:solidFill>
                  <a:srgbClr val="292929"/>
                </a:solidFill>
              </a:rPr>
              <a:t>В Каменско-Днепровский район входят 23 населённых пункта, в том числе</a:t>
            </a:r>
            <a:r>
              <a:rPr lang="ru-RU" sz="2000" baseline="30000" dirty="0">
                <a:solidFill>
                  <a:srgbClr val="292929"/>
                </a:solidFill>
              </a:rPr>
              <a:t> </a:t>
            </a:r>
            <a:r>
              <a:rPr lang="ru-RU" sz="2000" dirty="0">
                <a:solidFill>
                  <a:srgbClr val="292929"/>
                </a:solidFill>
              </a:rPr>
              <a:t>1 город – Каменка-Днепровская и 22 сельских населённых пункта</a:t>
            </a:r>
          </a:p>
          <a:p>
            <a:pPr lvl="0" algn="ctr"/>
            <a:endParaRPr sz="2000" b="0" i="0" u="none" strike="noStrike" cap="none" dirty="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B2A3D5B8-A4DD-45E3-9D7A-227705DF3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278" y="4621248"/>
            <a:ext cx="3030432" cy="20224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66DB5D0-86DC-4CF9-AED3-034D4129F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415" y="3196763"/>
            <a:ext cx="3954905" cy="2539049"/>
          </a:xfrm>
          <a:prstGeom prst="rect">
            <a:avLst/>
          </a:prstGeom>
        </p:spPr>
      </p:pic>
      <p:pic>
        <p:nvPicPr>
          <p:cNvPr id="135171" name="Picture 3" descr="C:\Users\User\Downloads\history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435927" cy="2899063"/>
          </a:xfrm>
          <a:prstGeom prst="rect">
            <a:avLst/>
          </a:prstGeom>
          <a:noFill/>
        </p:spPr>
      </p:pic>
      <p:sp>
        <p:nvSpPr>
          <p:cNvPr id="722" name="Google Shape;722;p2"/>
          <p:cNvSpPr txBox="1"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696F8"/>
              </a:buClr>
              <a:buSzPts val="4400"/>
              <a:buFont typeface="Book Antiqua"/>
              <a:buNone/>
            </a:pPr>
            <a:r>
              <a:rPr lang="uk-UA" b="1" dirty="0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Г.</a:t>
            </a:r>
            <a:r>
              <a:rPr lang="uk-UA" b="1" dirty="0" err="1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Каменка-Днепровская</a:t>
            </a:r>
            <a:endParaRPr b="1" cap="none" dirty="0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7383" y="1181688"/>
            <a:ext cx="4532722" cy="2862322"/>
          </a:xfrm>
          <a:prstGeom prst="rect">
            <a:avLst/>
          </a:prstGeom>
          <a:blipFill dpi="0" rotWithShape="1">
            <a:blip r:embed="rId6">
              <a:alphaModFix amt="11000"/>
            </a:blip>
            <a:srcRect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/>
              <a:t>Наш город ведет отсчет своей истории с  конца V века до н. э. — III века до н. э., когда одному из скифских царей </a:t>
            </a:r>
            <a:r>
              <a:rPr lang="ru-RU" dirty="0" err="1"/>
              <a:t>Атею</a:t>
            </a:r>
            <a:r>
              <a:rPr lang="ru-RU" dirty="0"/>
              <a:t> удалось сосредоточить в своих руках верховную власть и образовать на этих землях большое государство. Столицей царства </a:t>
            </a:r>
            <a:r>
              <a:rPr lang="ru-RU" dirty="0" err="1"/>
              <a:t>Атея</a:t>
            </a:r>
            <a:r>
              <a:rPr lang="ru-RU" dirty="0"/>
              <a:t>  стало Каменское городище, которое занимало огромную по тому времени территорию — 12 кв. км — и являлось крупным ремесленным и торговым центром </a:t>
            </a:r>
            <a:r>
              <a:rPr lang="ru-RU" dirty="0" err="1"/>
              <a:t>Скифии</a:t>
            </a:r>
            <a:r>
              <a:rPr lang="ru-RU" dirty="0"/>
              <a:t>. </a:t>
            </a:r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6175296"/>
            <a:ext cx="839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/>
              <a:t>С1957 года город носит свое сегодняшнее имя – Каменка-Днепровская.</a:t>
            </a:r>
            <a:endParaRPr lang="ru-RU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FA44FFD-2F18-4D3D-8877-2CBBE537D228}"/>
              </a:ext>
            </a:extLst>
          </p:cNvPr>
          <p:cNvSpPr txBox="1"/>
          <p:nvPr/>
        </p:nvSpPr>
        <p:spPr>
          <a:xfrm>
            <a:off x="185710" y="2966074"/>
            <a:ext cx="338876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Официальный год основания - 1786 год – по велению императрицы Екатерины ІІ начато заселение юга Украины. Переселенцы, крестьяне средней полосы Российской империи, основали в Каменном затоне поселение под названием Знаменка.</a:t>
            </a:r>
            <a:endParaRPr lang="x-none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B2141B0-1E30-4CD1-9941-DBFF43532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837" y="4571931"/>
            <a:ext cx="3036163" cy="227712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531434-99E7-4450-BD53-E054B5CD4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220" y="15380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Будни и праздники нашего города</a:t>
            </a:r>
            <a:endParaRPr lang="x-none" sz="36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9BCFAD5-FCCB-4F1D-970B-1064DEBE1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220" y="1288869"/>
            <a:ext cx="3917627" cy="23128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1711D4C-5DE3-4AE0-9400-5A8A1FA04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05" y="5568824"/>
            <a:ext cx="3187005" cy="12802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0F3AE23E-A5D0-4587-ADC5-EBDC736C9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5206" y="933051"/>
            <a:ext cx="3657918" cy="26055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D6AF7E9-D92B-429E-BA00-D8E9B8D5F1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2092" y="3275082"/>
            <a:ext cx="2956264" cy="19703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F2E8DD4D-F7B3-45E6-8687-CC90E74B1A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1664" y="3275082"/>
            <a:ext cx="2361460" cy="19703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BC2C313-E413-41EB-997F-EE627F7D77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836" y="3749891"/>
            <a:ext cx="2485886" cy="165661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5C6B9BF0-A325-420F-B3E9-9E00A3A8F0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9513" y="5329261"/>
            <a:ext cx="2228295" cy="143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0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78823DD-AD8C-4ED4-A466-656AA520B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15" y="3194485"/>
            <a:ext cx="3590855" cy="3590855"/>
          </a:xfrm>
          <a:prstGeom prst="rect">
            <a:avLst/>
          </a:prstGeom>
        </p:spPr>
      </p:pic>
      <p:sp>
        <p:nvSpPr>
          <p:cNvPr id="6146" name="Rectangle 1">
            <a:extLst>
              <a:ext uri="{FF2B5EF4-FFF2-40B4-BE49-F238E27FC236}">
                <a16:creationId xmlns="" xmlns:a16="http://schemas.microsoft.com/office/drawing/2014/main" id="{949B837F-F83C-4B86-83E5-B85C4F4760C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85421" y="392948"/>
            <a:ext cx="7683682" cy="1206655"/>
          </a:xfrm>
        </p:spPr>
        <p:txBody>
          <a:bodyPr spcFirstLastPara="1" wrap="square" lIns="0" tIns="23231" rIns="0" bIns="0" anchor="ctr" anchorCtr="0">
            <a:noAutofit/>
          </a:bodyPr>
          <a:lstStyle/>
          <a:p>
            <a:pPr algn="ctr">
              <a:tabLst>
                <a:tab pos="680973" algn="l"/>
                <a:tab pos="1361945" algn="l"/>
                <a:tab pos="2042918" algn="l"/>
                <a:tab pos="2723891" algn="l"/>
                <a:tab pos="3404864" algn="l"/>
                <a:tab pos="4085836" algn="l"/>
                <a:tab pos="4766809" algn="l"/>
                <a:tab pos="5447782" algn="l"/>
                <a:tab pos="6128755" algn="l"/>
                <a:tab pos="6809727" algn="l"/>
                <a:tab pos="7490700" algn="l"/>
              </a:tabLst>
              <a:defRPr/>
            </a:pPr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</a:rPr>
              <a:t>Государственное бюджетное учреждение здравоохранения </a:t>
            </a:r>
            <a:b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</a:rPr>
              <a:t>«Каменско-Днепровская городская больница» Запорожской области</a:t>
            </a:r>
            <a:r>
              <a:rPr lang="ru-RU" altLang="ru-RU" sz="28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F0C5F8EC-6150-4288-8587-2791B19763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4785064" y="4919400"/>
            <a:ext cx="4012706" cy="1206654"/>
          </a:xfrm>
        </p:spPr>
        <p:txBody>
          <a:bodyPr spcFirstLastPara="1" wrap="square" lIns="0" tIns="18965" rIns="0" bIns="0" anchor="ctr" anchorCtr="0">
            <a:normAutofit fontScale="92500"/>
          </a:bodyPr>
          <a:lstStyle/>
          <a:p>
            <a:pPr marL="0" indent="0" algn="ctr">
              <a:lnSpc>
                <a:spcPct val="80000"/>
              </a:lnSpc>
              <a:buNone/>
              <a:tabLst>
                <a:tab pos="680973" algn="l"/>
                <a:tab pos="1361945" algn="l"/>
                <a:tab pos="2042918" algn="l"/>
                <a:tab pos="2723891" algn="l"/>
                <a:tab pos="3404864" algn="l"/>
                <a:tab pos="4085836" algn="l"/>
                <a:tab pos="4766809" algn="l"/>
                <a:tab pos="5447782" algn="l"/>
                <a:tab pos="6128755" algn="l"/>
                <a:tab pos="6809727" algn="l"/>
                <a:tab pos="7490700" algn="l"/>
              </a:tabLst>
              <a:defRPr/>
            </a:pPr>
            <a:r>
              <a:rPr lang="ru-RU" altLang="ru-RU" sz="3198" b="1" dirty="0">
                <a:solidFill>
                  <a:srgbClr val="19A202"/>
                </a:solidFill>
              </a:rPr>
              <a:t>Приглашаем на работу медицинских специалистов!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B194178-87DD-4EC4-AE4E-ADEDDDA362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400" y="1938600"/>
            <a:ext cx="3779848" cy="2511770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2"/>
          <p:cNvSpPr txBox="1"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696F8"/>
              </a:buClr>
              <a:buSzPts val="4400"/>
              <a:buFont typeface="Book Antiqua"/>
              <a:buNone/>
            </a:pPr>
            <a:r>
              <a:rPr lang="uk-UA" b="1" cap="none" dirty="0" err="1">
                <a:solidFill>
                  <a:srgbClr val="0696F8"/>
                </a:solidFill>
                <a:latin typeface="Book Antiqua"/>
                <a:ea typeface="Book Antiqua"/>
                <a:cs typeface="Book Antiqua"/>
                <a:sym typeface="Book Antiqua"/>
              </a:rPr>
              <a:t>Историческая</a:t>
            </a:r>
            <a:r>
              <a:rPr lang="uk-UA" b="1" cap="none" dirty="0">
                <a:solidFill>
                  <a:srgbClr val="0696F8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lang="uk-UA" b="1" cap="none" dirty="0" err="1">
                <a:solidFill>
                  <a:srgbClr val="0696F8"/>
                </a:solidFill>
                <a:latin typeface="Book Antiqua"/>
                <a:ea typeface="Book Antiqua"/>
                <a:cs typeface="Book Antiqua"/>
                <a:sym typeface="Book Antiqua"/>
              </a:rPr>
              <a:t>справка</a:t>
            </a:r>
            <a:endParaRPr b="1" cap="none" dirty="0">
              <a:solidFill>
                <a:srgbClr val="0696F8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21505" name="Picture 1" descr="D:\стол 18_09\Экономическая кооперация в сфере здравоохранения\презентации\Новая папка\Новая папка\hospital_k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8454" y="1055076"/>
            <a:ext cx="3388869" cy="38116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83015" y="1181686"/>
            <a:ext cx="396709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1913 году в Малой Знаменке (так называлась на то время </a:t>
            </a:r>
            <a:r>
              <a:rPr lang="ru-RU" dirty="0" err="1"/>
              <a:t>Каменка-Днепровская</a:t>
            </a:r>
            <a:r>
              <a:rPr lang="ru-RU" dirty="0"/>
              <a:t>) открылась земская больница, где работали врач, фельдшер и акушерка. Построил ее местный крупный промышленник Епифан Панкеев и передал в дар земству. Больница обслуживала большой врачебный участок с населением свыше 22 тыс. человек.</a:t>
            </a:r>
            <a:br>
              <a:rPr lang="ru-RU" dirty="0"/>
            </a:br>
            <a:r>
              <a:rPr lang="ru-RU" dirty="0"/>
              <a:t>Лечились здесь жители Каменки и окрестных сел. Было здесь и стационарное отделение на 18 коек.</a:t>
            </a:r>
          </a:p>
          <a:p>
            <a:r>
              <a:rPr lang="ru-RU" dirty="0"/>
              <a:t>С годами постепенно строились новые здания, открывались новые отделения, внедрялись новые возможности в диагностике и лечении больных.</a:t>
            </a:r>
          </a:p>
          <a:p>
            <a:r>
              <a:rPr lang="ru-RU" dirty="0"/>
              <a:t>Наша больница по праву гордится хорошими специалистами – и теми, кто работал в ее стенах раньше, и теми, кто несет эту благородную миссию сейчас.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40000" r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0946"/>
            <a:ext cx="7772400" cy="692727"/>
          </a:xfrm>
        </p:spPr>
        <p:txBody>
          <a:bodyPr>
            <a:normAutofit/>
          </a:bodyPr>
          <a:lstStyle/>
          <a:p>
            <a:r>
              <a:rPr lang="ru-RU" sz="3200" dirty="0"/>
              <a:t>ГБУЗ «Каменско-Днепровская ГБ» сегодня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109" y="1108364"/>
            <a:ext cx="8700655" cy="5292436"/>
          </a:xfrm>
        </p:spPr>
        <p:txBody>
          <a:bodyPr anchor="ctr">
            <a:normAutofit fontScale="475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400" b="1" dirty="0">
                <a:solidFill>
                  <a:schemeClr val="tx1"/>
                </a:solidFill>
              </a:rPr>
              <a:t>204 сотрудника, из них 30 врачей, 82 медсестры</a:t>
            </a:r>
          </a:p>
          <a:p>
            <a:pPr lvl="0">
              <a:buFont typeface="Arial" pitchFamily="34" charset="0"/>
              <a:buChar char="•"/>
            </a:pPr>
            <a:r>
              <a:rPr lang="ru-RU" sz="3400" b="1" dirty="0">
                <a:solidFill>
                  <a:schemeClr val="tx1"/>
                </a:solidFill>
              </a:rPr>
              <a:t>стационар на 100 коек </a:t>
            </a:r>
            <a:r>
              <a:rPr lang="ru-RU" sz="3400" dirty="0">
                <a:solidFill>
                  <a:schemeClr val="tx1"/>
                </a:solidFill>
              </a:rPr>
              <a:t>(терапия, неврология, педиатрия, инфекционные болезни, общая хирургия, интенсивная терапия, неотложная травматология,</a:t>
            </a:r>
            <a:r>
              <a:rPr lang="en-US" sz="3400" dirty="0">
                <a:solidFill>
                  <a:schemeClr val="tx1"/>
                </a:solidFill>
              </a:rPr>
              <a:t> </a:t>
            </a:r>
            <a:r>
              <a:rPr lang="ru-RU" sz="3400" dirty="0">
                <a:solidFill>
                  <a:schemeClr val="tx1"/>
                </a:solidFill>
              </a:rPr>
              <a:t>паллиативные койки)</a:t>
            </a:r>
          </a:p>
          <a:p>
            <a:pPr lvl="0">
              <a:buFont typeface="Arial" pitchFamily="34" charset="0"/>
              <a:buChar char="•"/>
            </a:pPr>
            <a:r>
              <a:rPr lang="ru-RU" sz="3400" b="1" dirty="0">
                <a:solidFill>
                  <a:schemeClr val="tx1"/>
                </a:solidFill>
              </a:rPr>
              <a:t>Поликлинический прием </a:t>
            </a:r>
            <a:r>
              <a:rPr lang="ru-RU" sz="3400" dirty="0">
                <a:solidFill>
                  <a:schemeClr val="tx1"/>
                </a:solidFill>
              </a:rPr>
              <a:t>взрослых и детей: хирургия, акушерство и гинекология, офтальмология, отоларингология, урология, онкология, травматология,  стоматология, терапия, неврология,  психиатрия, наркология</a:t>
            </a:r>
          </a:p>
          <a:p>
            <a:pPr lvl="0">
              <a:spcBef>
                <a:spcPts val="400"/>
              </a:spcBef>
              <a:buFont typeface="Arial" pitchFamily="34" charset="0"/>
              <a:buChar char="•"/>
            </a:pPr>
            <a:r>
              <a:rPr lang="ru-RU" sz="3400" b="1" dirty="0" err="1">
                <a:solidFill>
                  <a:schemeClr val="tx1"/>
                </a:solidFill>
              </a:rPr>
              <a:t>Диагностико</a:t>
            </a:r>
            <a:r>
              <a:rPr lang="ru-RU" sz="3400" b="1" dirty="0">
                <a:solidFill>
                  <a:schemeClr val="tx1"/>
                </a:solidFill>
              </a:rPr>
              <a:t>-вспомогательные подразделения</a:t>
            </a:r>
            <a:r>
              <a:rPr lang="ru-RU" sz="3400" dirty="0">
                <a:solidFill>
                  <a:schemeClr val="tx1"/>
                </a:solidFill>
              </a:rPr>
              <a:t>:  Приемно-диагностическое отделение, Клинико-диагностическая лаборатория, Рентгенологическое отделение с кабинетом УЗИ</a:t>
            </a:r>
          </a:p>
          <a:p>
            <a:pPr lvl="0" indent="0">
              <a:buFont typeface="Arial" pitchFamily="34" charset="0"/>
              <a:buChar char="•"/>
            </a:pPr>
            <a:endParaRPr lang="ru-RU" sz="1700" dirty="0">
              <a:solidFill>
                <a:schemeClr val="tx1"/>
              </a:solidFill>
            </a:endParaRPr>
          </a:p>
          <a:p>
            <a:pPr indent="0">
              <a:buFont typeface="Arial" pitchFamily="34" charset="0"/>
              <a:buChar char="•"/>
            </a:pPr>
            <a:r>
              <a:rPr lang="ru-RU" sz="3400" dirty="0">
                <a:solidFill>
                  <a:schemeClr val="tx1"/>
                </a:solidFill>
              </a:rPr>
              <a:t>За последние годы приобретены цифровые рентген-аппараты (стационарный и мобильный), биохимический анализатор для лаборатории, установлена кислород-</a:t>
            </a:r>
            <a:r>
              <a:rPr lang="ru-RU" sz="3400" dirty="0" err="1">
                <a:solidFill>
                  <a:schemeClr val="tx1"/>
                </a:solidFill>
              </a:rPr>
              <a:t>генерирующия</a:t>
            </a:r>
            <a:r>
              <a:rPr lang="ru-RU" sz="3400" dirty="0">
                <a:solidFill>
                  <a:schemeClr val="tx1"/>
                </a:solidFill>
              </a:rPr>
              <a:t> станция с централизованной подачей на 20 коек, дизель-генератор для обеспечения аварийного энергоснабжения.  </a:t>
            </a:r>
            <a:r>
              <a:rPr lang="ru-RU" sz="3400" dirty="0" smtClean="0">
                <a:solidFill>
                  <a:schemeClr val="tx1"/>
                </a:solidFill>
              </a:rPr>
              <a:t>Запланированы </a:t>
            </a:r>
            <a:r>
              <a:rPr lang="ru-RU" sz="3400" dirty="0">
                <a:solidFill>
                  <a:schemeClr val="tx1"/>
                </a:solidFill>
              </a:rPr>
              <a:t>и уже ведутся капитальные ремонты коммуникаций, зданий и сооружений больницы, разработан план дооснащения больницы необходимой аппаратурой</a:t>
            </a:r>
          </a:p>
          <a:p>
            <a:pPr indent="0">
              <a:buFont typeface="Arial" pitchFamily="34" charset="0"/>
              <a:buChar char="•"/>
            </a:pPr>
            <a:endParaRPr lang="uk-UA" sz="1700" dirty="0">
              <a:solidFill>
                <a:schemeClr val="tx1"/>
              </a:solidFill>
            </a:endParaRPr>
          </a:p>
          <a:p>
            <a:pPr indent="0">
              <a:buFont typeface="Arial" pitchFamily="34" charset="0"/>
              <a:buChar char="•"/>
            </a:pPr>
            <a:r>
              <a:rPr lang="ru-RU" sz="3800" dirty="0">
                <a:solidFill>
                  <a:schemeClr val="tx1"/>
                </a:solidFill>
              </a:rPr>
              <a:t>Наша стратегическая цель - формирование максимальной доступности, расширение объема и улучшение качества базовой медицинской, в том числе паллиативной, помощи для жителей района, создание для медицинского персонала комфортных условий работы и обслуживания пациентов</a:t>
            </a:r>
          </a:p>
          <a:p>
            <a:pPr indent="0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рганизационная диаграмма 17"/>
          <p:cNvGraphicFramePr/>
          <p:nvPr>
            <p:extLst>
              <p:ext uri="{D42A27DB-BD31-4B8C-83A1-F6EECF244321}">
                <p14:modId xmlns:p14="http://schemas.microsoft.com/office/powerpoint/2010/main" val="2659321328"/>
              </p:ext>
            </p:extLst>
          </p:nvPr>
        </p:nvGraphicFramePr>
        <p:xfrm>
          <a:off x="1203960" y="411480"/>
          <a:ext cx="7604760" cy="6019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A2058C-2E15-447D-9526-68428B8FF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43" y="2223856"/>
            <a:ext cx="4572000" cy="4572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8CEE1A2-B218-47EE-8DA6-0645D937C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272" y="0"/>
            <a:ext cx="4083728" cy="30627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9B4397B-D63F-4D96-8749-C5F950422FCE}"/>
              </a:ext>
            </a:extLst>
          </p:cNvPr>
          <p:cNvSpPr txBox="1"/>
          <p:nvPr/>
        </p:nvSpPr>
        <p:spPr>
          <a:xfrm>
            <a:off x="1225296" y="303312"/>
            <a:ext cx="4083728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Приглашаем в наш коллектив</a:t>
            </a:r>
          </a:p>
          <a:p>
            <a:r>
              <a:rPr lang="ru-RU" sz="1800" b="1" dirty="0">
                <a:solidFill>
                  <a:srgbClr val="FF0000"/>
                </a:solidFill>
              </a:rPr>
              <a:t>врачей следующих специальностей: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Microsoft YaHei" pitchFamily="34" charset="-122"/>
                <a:cs typeface="Times New Roman" pitchFamily="18" charset="0"/>
              </a:rPr>
              <a:t>анестезиология-реаниматология, </a:t>
            </a:r>
            <a:r>
              <a:rPr lang="ru-RU" dirty="0" smtClean="0">
                <a:latin typeface="+mj-lt"/>
              </a:rPr>
              <a:t>травматология, хирургия, </a:t>
            </a:r>
            <a:r>
              <a:rPr lang="ru-RU" dirty="0" smtClean="0">
                <a:latin typeface="+mj-lt"/>
              </a:rPr>
              <a:t>акушерство</a:t>
            </a:r>
            <a:r>
              <a:rPr lang="en-US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и гинекология</a:t>
            </a:r>
            <a:r>
              <a:rPr lang="ru-RU" dirty="0" smtClean="0">
                <a:latin typeface="+mj-lt"/>
              </a:rPr>
              <a:t>, отоларингология,</a:t>
            </a:r>
            <a:endParaRPr lang="ru-RU" dirty="0">
              <a:latin typeface="+mj-lt"/>
            </a:endParaRPr>
          </a:p>
          <a:p>
            <a:r>
              <a:rPr lang="ru-RU" dirty="0" err="1" smtClean="0">
                <a:latin typeface="+mj-lt"/>
              </a:rPr>
              <a:t>дерматовенерология</a:t>
            </a:r>
            <a:r>
              <a:rPr lang="ru-RU" dirty="0" smtClean="0">
                <a:latin typeface="+mj-lt"/>
              </a:rPr>
              <a:t>, кардиология, терапия, </a:t>
            </a:r>
            <a:r>
              <a:rPr lang="ru-RU" dirty="0">
                <a:latin typeface="+mj-lt"/>
              </a:rPr>
              <a:t>врачи приемного </a:t>
            </a:r>
            <a:r>
              <a:rPr lang="ru-RU" dirty="0" smtClean="0">
                <a:latin typeface="+mj-lt"/>
              </a:rPr>
              <a:t>отделения</a:t>
            </a:r>
            <a:endParaRPr lang="ru-RU" dirty="0">
              <a:latin typeface="+mj-lt"/>
            </a:endParaRPr>
          </a:p>
          <a:p>
            <a:endParaRPr lang="x-none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63F1EAE-D22B-4718-8FBE-9332C2421630}"/>
              </a:ext>
            </a:extLst>
          </p:cNvPr>
          <p:cNvSpPr txBox="1"/>
          <p:nvPr/>
        </p:nvSpPr>
        <p:spPr>
          <a:xfrm>
            <a:off x="5937504" y="3916627"/>
            <a:ext cx="295046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Вакансии среднего медперсонала:</a:t>
            </a:r>
          </a:p>
          <a:p>
            <a:r>
              <a:rPr lang="ru-RU" dirty="0">
                <a:solidFill>
                  <a:schemeClr val="tx1"/>
                </a:solidFill>
              </a:rPr>
              <a:t>Рентген-лаборант, дезинфектор, медсестра стерилизационного отделения, медицинский регистратор, </a:t>
            </a:r>
            <a:r>
              <a:rPr lang="ru-RU" dirty="0" err="1">
                <a:solidFill>
                  <a:schemeClr val="tx1"/>
                </a:solidFill>
              </a:rPr>
              <a:t>медстатистик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91FD395-E2D3-43C3-8256-E5E08E8DCF14}"/>
              </a:ext>
            </a:extLst>
          </p:cNvPr>
          <p:cNvSpPr txBox="1"/>
          <p:nvPr/>
        </p:nvSpPr>
        <p:spPr>
          <a:xfrm>
            <a:off x="341376" y="610118"/>
            <a:ext cx="8461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7030A0"/>
                </a:solidFill>
              </a:rPr>
              <a:t>Сотрудникам нашей больницы, предоставляются следующие гарантии:</a:t>
            </a:r>
            <a:endParaRPr lang="x-none" sz="1800" b="1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1BF209B-1AE2-470B-BADE-C3CB53178B1F}"/>
              </a:ext>
            </a:extLst>
          </p:cNvPr>
          <p:cNvSpPr txBox="1"/>
          <p:nvPr/>
        </p:nvSpPr>
        <p:spPr>
          <a:xfrm>
            <a:off x="1353312" y="1767006"/>
            <a:ext cx="7327392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Компенсация жилья иногородним специалистам в размере 15000 рублей.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Компенсационная выплата для медицинских сотрудников, прибывших из других регионов Российской федерации в размере до 1млн.рублей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Возможность предоставление жилья. Администрация Каменско-Днепровского  района оказывает содействие в обеспечении служебным жильём.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Возможность получения бюджетных путёвок для обучения и переобучения.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Если у Вас есть дети — ходатайство об их устройстве в школьные и дошкольные образовательные учреждения города.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dirty="0"/>
              <a:t>И, наконец, Вы станете членом большой дружной семьи, именуемой ГБУЗ «Каменско-Днепровская ГБ»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89466B2-72CC-4A68-AE9A-C0BD7AECF16F}"/>
              </a:ext>
            </a:extLst>
          </p:cNvPr>
          <p:cNvSpPr txBox="1"/>
          <p:nvPr/>
        </p:nvSpPr>
        <p:spPr>
          <a:xfrm>
            <a:off x="2139696" y="5057573"/>
            <a:ext cx="6541008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 вопросам трудоустройства обращаться:</a:t>
            </a:r>
          </a:p>
          <a:p>
            <a:r>
              <a:rPr lang="ru-RU" dirty="0"/>
              <a:t>+79900652095 	Зам. главного врача по медицинской части</a:t>
            </a:r>
          </a:p>
          <a:p>
            <a:r>
              <a:rPr lang="ru-RU" dirty="0"/>
              <a:t>		Шупарская Оксана Анатольевна</a:t>
            </a:r>
          </a:p>
          <a:p>
            <a:r>
              <a:rPr lang="ru-RU" dirty="0"/>
              <a:t>+79900653992	Начальник отдела кадров</a:t>
            </a:r>
          </a:p>
          <a:p>
            <a:pPr>
              <a:spcAft>
                <a:spcPts val="600"/>
              </a:spcAft>
            </a:pPr>
            <a:r>
              <a:rPr lang="ru-RU" dirty="0"/>
              <a:t>		Борисенко Наталия Николаевна</a:t>
            </a:r>
          </a:p>
          <a:p>
            <a:r>
              <a:rPr lang="ru-RU" sz="1200" dirty="0"/>
              <a:t>Наш адрес: 271304, ул. Набережная, 130, г. Каменка-Днепровская, Запорожская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412917388"/>
      </p:ext>
    </p:extLst>
  </p:cSld>
  <p:clrMapOvr>
    <a:masterClrMapping/>
  </p:clrMapOvr>
</p:sld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481</Words>
  <Application>Microsoft Office PowerPoint</Application>
  <PresentationFormat>Экран (4:3)</PresentationFormat>
  <Paragraphs>61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Солнцестояние</vt:lpstr>
      <vt:lpstr>Тема Office</vt:lpstr>
      <vt:lpstr>Каменско-Днепровский район</vt:lpstr>
      <vt:lpstr>Г.Каменка-Днепровская</vt:lpstr>
      <vt:lpstr>Будни и праздники нашего города</vt:lpstr>
      <vt:lpstr>Государственное бюджетное учреждение здравоохранения  «Каменско-Днепровская городская больница» Запорожской области </vt:lpstr>
      <vt:lpstr>Историческая справка</vt:lpstr>
      <vt:lpstr>ГБУЗ «Каменско-Днепровская ГБ» сегодня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КДГБ</dc:title>
  <dc:creator>Admin</dc:creator>
  <cp:lastModifiedBy>Миронова Екатерина Александровна</cp:lastModifiedBy>
  <cp:revision>47</cp:revision>
  <dcterms:modified xsi:type="dcterms:W3CDTF">2024-05-06T11:39:01Z</dcterms:modified>
</cp:coreProperties>
</file>