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58" r:id="rId5"/>
    <p:sldId id="274" r:id="rId6"/>
    <p:sldId id="267" r:id="rId7"/>
    <p:sldId id="276" r:id="rId8"/>
    <p:sldId id="269" r:id="rId9"/>
    <p:sldId id="280" r:id="rId10"/>
    <p:sldId id="259" r:id="rId11"/>
    <p:sldId id="260" r:id="rId12"/>
    <p:sldId id="263" r:id="rId13"/>
    <p:sldId id="264" r:id="rId14"/>
    <p:sldId id="28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A5EDB17-0659-424B-A686-1F7EC36CF4AD}">
          <p14:sldIdLst>
            <p14:sldId id="256"/>
            <p14:sldId id="265"/>
            <p14:sldId id="266"/>
            <p14:sldId id="258"/>
            <p14:sldId id="274"/>
            <p14:sldId id="267"/>
            <p14:sldId id="276"/>
            <p14:sldId id="269"/>
            <p14:sldId id="280"/>
            <p14:sldId id="259"/>
            <p14:sldId id="260"/>
            <p14:sldId id="263"/>
            <p14:sldId id="264"/>
            <p14:sldId id="28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56" autoAdjust="0"/>
    <p:restoredTop sz="94398" autoAdjust="0"/>
  </p:normalViewPr>
  <p:slideViewPr>
    <p:cSldViewPr snapToGrid="0">
      <p:cViewPr varScale="1">
        <p:scale>
          <a:sx n="106" d="100"/>
          <a:sy n="106" d="100"/>
        </p:scale>
        <p:origin x="-432" y="-96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86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86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4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303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92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1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07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78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1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82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5DE2B-17A3-48D9-B2F5-F69350FF9477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94EA9-BFA0-41DD-A1FF-28E60995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44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6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6000">
              <a:srgbClr val="BDD7EE"/>
            </a:gs>
            <a:gs pos="36000">
              <a:schemeClr val="accent1">
                <a:lumMod val="0"/>
                <a:lumOff val="100000"/>
              </a:schemeClr>
            </a:gs>
            <a:gs pos="28000">
              <a:schemeClr val="accent1">
                <a:lumMod val="0"/>
                <a:lumOff val="100000"/>
              </a:schemeClr>
            </a:gs>
            <a:gs pos="88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5" y="463706"/>
            <a:ext cx="11515725" cy="99271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/>
              <a:t>	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 приветствует ГБУЗ «Днепрорудненская городская стоматологическая поликлиника»!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167" y="1777695"/>
            <a:ext cx="6728040" cy="4205025"/>
          </a:xfrm>
          <a:prstGeom prst="rect">
            <a:avLst/>
          </a:prstGeom>
        </p:spPr>
      </p:pic>
      <p:pic>
        <p:nvPicPr>
          <p:cNvPr id="3" name="juqboxmusic_-_Innovations_-_Upbeat_Corporate_Technology_Inspiring__Extended_">
            <a:hlinkClick r:id="" action="ppaction://media"/>
            <a:extLst>
              <a:ext uri="{FF2B5EF4-FFF2-40B4-BE49-F238E27FC236}">
                <a16:creationId xmlns:a16="http://schemas.microsoft.com/office/drawing/2014/main" xmlns="" id="{748BD0DF-D62E-D184-14BB-B853BCE32ADC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8206" y="522309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4191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123">
        <p14:reveal/>
      </p:transition>
    </mc:Choice>
    <mc:Fallback xmlns="">
      <p:transition spd="slow" advTm="31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3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53000">
              <a:schemeClr val="accent2">
                <a:lumMod val="45000"/>
                <a:lumOff val="55000"/>
              </a:schemeClr>
            </a:gs>
            <a:gs pos="53000">
              <a:schemeClr val="accent2">
                <a:lumMod val="45000"/>
                <a:lumOff val="55000"/>
              </a:schemeClr>
            </a:gs>
            <a:gs pos="53000">
              <a:srgbClr val="F7C4A2">
                <a:alpha val="96000"/>
              </a:srgbClr>
            </a:gs>
            <a:gs pos="89000">
              <a:srgbClr val="FF0000">
                <a:alpha val="55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5500" y="482143"/>
            <a:ext cx="4411339" cy="912989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</a:t>
            </a:r>
            <a:r>
              <a:rPr lang="ru-RU" i="1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0" y="1647837"/>
            <a:ext cx="8354721" cy="4767562"/>
          </a:xfrm>
        </p:spPr>
        <p:txBody>
          <a:bodyPr>
            <a:noAutofit/>
          </a:bodyPr>
          <a:lstStyle/>
          <a:p>
            <a:pPr algn="just"/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Стабильная заработная плата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Мы понимаем, что для наших сотрудников важно чувствовать себя уверенно в своих финансовых возможностях, поэтому мы всегда прилагаем максимум усилий, чтобы обеспечить стабильность и своевременность выплат.</a:t>
            </a:r>
          </a:p>
          <a:p>
            <a:pPr algn="just"/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Оплачиваемый отпуск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Предоставление оплачиваемого отпуска для сотрудников является важным преимуществом, которое может помочь им отдохнуть и восстановить силы.</a:t>
            </a:r>
          </a:p>
          <a:p>
            <a:pPr algn="just"/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и развитие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Предоставление программ обучения и развития для сотрудников может помочь им улучшить свои навыки и узнать новые технологии и методики работы.</a:t>
            </a:r>
          </a:p>
          <a:p>
            <a:pPr algn="just"/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Страхование жизни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Страхование жизни для сотрудников может помочь им обезопасить своих близких в случае непредвиденных обстоятельств.</a:t>
            </a:r>
          </a:p>
          <a:p>
            <a:pPr algn="just"/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Пенсионные планы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Предоставление пенсионных планов для сотрудников может помочь им обеспечить свое финансовое будущее и планировать свою пенсию.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775" y="1395132"/>
            <a:ext cx="2554445" cy="45412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55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7659">
        <p14:reveal/>
      </p:transition>
    </mc:Choice>
    <mc:Fallback xmlns="">
      <p:transition spd="slow" advTm="47659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787" y="1125506"/>
            <a:ext cx="10997540" cy="260069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Профессионализм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Специалист должен быть квалифицированным и обладать необходимыми навыками и знаниями, чтобы предоставлять качественные стоматологические и другие услуги.</a:t>
            </a:r>
          </a:p>
          <a:p>
            <a:pPr algn="just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Специалист должен уметь общаться с пациентами и коллегами, проявлять чуткость и внимание, а также быть готовым отвечать на их вопросы.</a:t>
            </a:r>
          </a:p>
          <a:p>
            <a:pPr algn="just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Специалист должен быть ответственным и дисциплинированным.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435" y="3591172"/>
            <a:ext cx="4720201" cy="2906041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98A2F98A-C7BB-BF7C-0562-3A474A80DC7B}"/>
              </a:ext>
            </a:extLst>
          </p:cNvPr>
          <p:cNvSpPr/>
          <p:nvPr/>
        </p:nvSpPr>
        <p:spPr>
          <a:xfrm>
            <a:off x="4218854" y="360787"/>
            <a:ext cx="2913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требуем: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99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17167">
        <p14:pan dir="u"/>
      </p:transition>
    </mc:Choice>
    <mc:Fallback xmlns="">
      <p:transition spd="slow" advTm="17167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655" y="805985"/>
            <a:ext cx="5974278" cy="555567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работать в коллективе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Специалист должен уметь работать сообща и сотрудничать с другими специалистами.</a:t>
            </a:r>
          </a:p>
          <a:p>
            <a:pPr algn="just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Аккуратность и внимание к деталям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Специалист должен быть аккуратным и внимательным к деталям, чтобы избежать ошибок и обеспечить высокое качество стоматологических услуг.</a:t>
            </a:r>
          </a:p>
          <a:p>
            <a:pPr algn="just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Специалист должен быть гибким и адаптивным, чтобы быстро реагировать на изменения в планах лечения.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737" y="1450832"/>
            <a:ext cx="5085608" cy="361009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F42E72E-8B45-9896-1851-8B4197246E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137" y="1603232"/>
            <a:ext cx="5085608" cy="361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56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6884">
        <p14:conveyor dir="l"/>
      </p:transition>
    </mc:Choice>
    <mc:Fallback xmlns="">
      <p:transition spd="slow" advTm="16884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4991834"/>
            <a:ext cx="10855036" cy="1527616"/>
          </a:xfrm>
        </p:spPr>
        <p:txBody>
          <a:bodyPr>
            <a:normAutofit/>
          </a:bodyPr>
          <a:lstStyle/>
          <a:p>
            <a:pPr algn="just"/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Этичность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Специалист должен соблюдать этику и деонтологию. Проявлять честность в своей работе.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8764" y="744518"/>
            <a:ext cx="58460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Уважительное отношение к пациентам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Специалист должен проявлять уважение и терпение к пациентам, а также быть готовым слушать их жалобы и проблемы.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8764" y="2683510"/>
            <a:ext cx="58460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постоянному развитию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Специалист должен стремиться к постоянному развитию и улучшению своих навыков и знаний, чтобы предоставлять пациентам лучшие стоматологические услуги.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D505811-4722-CAB4-F354-0E858702D3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329" y="1014537"/>
            <a:ext cx="5272907" cy="351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9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6900">
        <p14:conveyor dir="l"/>
      </p:transition>
    </mc:Choice>
    <mc:Fallback xmlns="">
      <p:transition spd="slow" advTm="169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3000">
              <a:schemeClr val="accent2">
                <a:lumMod val="45000"/>
                <a:lumOff val="55000"/>
              </a:schemeClr>
            </a:gs>
            <a:gs pos="41000">
              <a:schemeClr val="accent2">
                <a:lumMod val="45000"/>
                <a:lumOff val="55000"/>
              </a:schemeClr>
            </a:gs>
            <a:gs pos="61000">
              <a:srgbClr val="F7C4A2">
                <a:alpha val="96000"/>
              </a:srgbClr>
            </a:gs>
            <a:gs pos="80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346" y="837085"/>
            <a:ext cx="10515600" cy="109057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уверены, что Вы найдете эту информацию полезной, и с нетерпением ждем возможности работать с Вами в будущем.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5D71A2F9-F2EC-5BC8-687E-4D8D213B566D}"/>
              </a:ext>
            </a:extLst>
          </p:cNvPr>
          <p:cNvGrpSpPr/>
          <p:nvPr/>
        </p:nvGrpSpPr>
        <p:grpSpPr>
          <a:xfrm>
            <a:off x="900906" y="2297589"/>
            <a:ext cx="10099944" cy="3723325"/>
            <a:chOff x="900906" y="2297589"/>
            <a:chExt cx="10099944" cy="3723325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xmlns="" id="{D7E713E7-ECD9-7F05-1178-E7CE04E14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906" y="2297590"/>
              <a:ext cx="4975871" cy="3723324"/>
            </a:xfrm>
            <a:prstGeom prst="rect">
              <a:avLst/>
            </a:prstGeom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xmlns="" id="{A77D2BEC-7C12-043B-D3FB-5E339F354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4979" y="2297589"/>
              <a:ext cx="4975871" cy="3723325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856097010"/>
      </p:ext>
    </p:extLst>
  </p:cSld>
  <p:clrMapOvr>
    <a:masterClrMapping/>
  </p:clrMapOvr>
  <p:transition spd="slow" advTm="595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23000">
              <a:schemeClr val="accent1">
                <a:lumMod val="0"/>
                <a:lumOff val="100000"/>
              </a:schemeClr>
            </a:gs>
            <a:gs pos="79235">
              <a:schemeClr val="accent1">
                <a:lumMod val="100000"/>
                <a:alpha val="53000"/>
              </a:schemeClr>
            </a:gs>
            <a:gs pos="58000">
              <a:schemeClr val="accent1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63119" y="717195"/>
            <a:ext cx="10265762" cy="2191805"/>
          </a:xfrm>
        </p:spPr>
        <p:txBody>
          <a:bodyPr>
            <a:noAutofit/>
          </a:bodyPr>
          <a:lstStyle/>
          <a:p>
            <a:pPr algn="just"/>
            <a:r>
              <a:rPr lang="ru-RU" sz="2800" i="1" dirty="0"/>
              <a:t>	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поликлиника является одной из лучших в регионе, и мы занимаемся предоставлением качественных услуг населению нашего города уже много лет.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3D489D5-C179-73C1-D4AB-D576A616AD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091" y="2526977"/>
            <a:ext cx="5797899" cy="361382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944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9686">
        <p14:reveal/>
      </p:transition>
    </mc:Choice>
    <mc:Fallback xmlns="">
      <p:transition spd="slow" advTm="96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922" y="1511443"/>
            <a:ext cx="5835840" cy="41638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000" i="1" dirty="0"/>
              <a:t>	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приглашаем сотрудников со всех уголков нашей страны, которые готовы присоединиться к нашему коллективу и сделать свой вклад в развитие нашей поликлиники в нашем славном городе. </a:t>
            </a:r>
          </a:p>
          <a:p>
            <a:pPr indent="354013" algn="just"/>
            <a:endParaRPr lang="ru-RU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4013" algn="just"/>
            <a:endParaRPr lang="ru-RU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Мы готовы предоставить нашим сотрудникам все необходимые ресурсы и условия для того, чтобы они могли реализовать свой потенциал и достичь успеха в своей карьере.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4" r="12204"/>
          <a:stretch>
            <a:fillRect/>
          </a:stretch>
        </p:blipFill>
        <p:spPr>
          <a:xfrm>
            <a:off x="6633057" y="457200"/>
            <a:ext cx="4712967" cy="33590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057" y="3909525"/>
            <a:ext cx="4712967" cy="240496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8963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93">
        <p:fade/>
      </p:transition>
    </mc:Choice>
    <mc:Fallback xmlns="">
      <p:transition spd="med" advTm="1309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2354" y="1029287"/>
            <a:ext cx="6187045" cy="47994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Мы гордимся тем, что у нас работают только высококвалифицированные и опытные стоматологи, которые постоянно совершенствуют свои навыки и знания, чтобы предоставлять нашим пациентам лучшие возможности.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Политика нашего персонала приветствует разнообразие, инновации и стремление к высоким стандартам качества.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01" y="1997350"/>
            <a:ext cx="4776142" cy="286329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470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3177">
        <p14:reveal/>
      </p:transition>
    </mc:Choice>
    <mc:Fallback xmlns="">
      <p:transition spd="slow" advTm="131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29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133" y="455302"/>
            <a:ext cx="11109729" cy="10363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Мы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знаем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что люди хотят работать там, где они чувствуют себя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где они могут 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 и развиваться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1134" y="4981447"/>
            <a:ext cx="111097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Потому что наш город – это место, где вы можете наслаждаться красотой природы и культуры, где вы можете чувствовать себя спокойно, находить вдохновение и энергию для работы и личной жизни, а также уверенно строить планы на будущее.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AB56C13-B461-AAFD-E905-F9F6CD97D0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180" y="1311212"/>
            <a:ext cx="5977634" cy="36702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513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1490">
        <p14:reveal/>
      </p:transition>
    </mc:Choice>
    <mc:Fallback xmlns="">
      <p:transition spd="slow" advTm="114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80036" y="597992"/>
            <a:ext cx="4627673" cy="5442590"/>
          </a:xfrm>
        </p:spPr>
        <p:txBody>
          <a:bodyPr>
            <a:noAutofit/>
          </a:bodyPr>
          <a:lstStyle/>
          <a:p>
            <a:pPr algn="just"/>
            <a:r>
              <a:rPr lang="ru-RU" sz="2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Днепрору́дное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город в Васильевском районе Запорожской области РФ.</a:t>
            </a:r>
          </a:p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Железная руда, впервые добытая в августе 1967 года, здесь не обычная, а уникальная для всей Европы, аналоги ей можно найти только в Латинской Америке. Добыче руды посвящен монумент, находящийся на проспекте Энтузиастов. Это внушительный 16-метровый пилон, составленный их железобетонных блоков, имитирующих в свою очередь глыбы руды.</a:t>
            </a:r>
          </a:p>
          <a:p>
            <a:pPr algn="just"/>
            <a:r>
              <a:rPr lang="ru-RU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217655A-2C27-F381-0BEF-9FA1DC11DC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799" y="3809528"/>
            <a:ext cx="5828400" cy="28717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799" y="106219"/>
            <a:ext cx="5828400" cy="362941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4705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373">
        <p:fade/>
      </p:transition>
    </mc:Choice>
    <mc:Fallback xmlns="">
      <p:transition spd="med" advTm="113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chemeClr val="accent4">
                <a:lumMod val="60000"/>
                <a:lumOff val="40000"/>
              </a:schemeClr>
            </a:gs>
            <a:gs pos="99000">
              <a:srgbClr val="FFC000"/>
            </a:gs>
            <a:gs pos="100000">
              <a:srgbClr val="FFFF00"/>
            </a:gs>
            <a:gs pos="74864">
              <a:schemeClr val="accent4">
                <a:lumMod val="40000"/>
                <a:lumOff val="60000"/>
              </a:schemeClr>
            </a:gs>
            <a:gs pos="65000">
              <a:schemeClr val="accent4">
                <a:lumMod val="20000"/>
                <a:lumOff val="80000"/>
              </a:schemeClr>
            </a:gs>
            <a:gs pos="100000">
              <a:srgbClr val="FFC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3320" y="248055"/>
            <a:ext cx="11051590" cy="657109"/>
          </a:xfrm>
        </p:spPr>
        <p:txBody>
          <a:bodyPr>
            <a:normAutofit/>
          </a:bodyPr>
          <a:lstStyle/>
          <a:p>
            <a:pPr algn="just"/>
            <a:r>
              <a:rPr lang="ru-RU" sz="2000" i="1" dirty="0"/>
              <a:t>	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работают гимназия «София», 5 детских дошкольных заведений, индустриальный техникум, профессионально-технический, школа эстетичного воспитания с художественным отделением.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3">
            <a:extLst>
              <a:ext uri="{FF2B5EF4-FFF2-40B4-BE49-F238E27FC236}">
                <a16:creationId xmlns:a16="http://schemas.microsoft.com/office/drawing/2014/main" xmlns="" id="{16F74BC0-2745-A115-2C42-D3141F2C49D0}"/>
              </a:ext>
            </a:extLst>
          </p:cNvPr>
          <p:cNvSpPr txBox="1">
            <a:spLocks/>
          </p:cNvSpPr>
          <p:nvPr/>
        </p:nvSpPr>
        <p:spPr>
          <a:xfrm>
            <a:off x="477018" y="5582952"/>
            <a:ext cx="10979174" cy="1026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/>
              <a:t>	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очень гордимся тем, что в городе имеется значительный интеллектуальный потенциал, который помогает воспитывать подрастающее поколение на уровне областных центров. А, может быть, даже кое в чем и превосходя их.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B4C038DE-74A4-9971-855D-87570DBA49EB}"/>
              </a:ext>
            </a:extLst>
          </p:cNvPr>
          <p:cNvGrpSpPr/>
          <p:nvPr/>
        </p:nvGrpSpPr>
        <p:grpSpPr>
          <a:xfrm>
            <a:off x="1918265" y="937472"/>
            <a:ext cx="7594344" cy="4495257"/>
            <a:chOff x="1944898" y="972620"/>
            <a:chExt cx="7594344" cy="4495257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3894" y="977360"/>
              <a:ext cx="2515437" cy="188657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8429" y="972620"/>
              <a:ext cx="4195813" cy="1888116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1944898" y="2874726"/>
              <a:ext cx="712131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Гимназия «София»</a:t>
              </a:r>
            </a:p>
          </p:txBody>
        </p:sp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xmlns="" id="{C9ECC48F-533F-BF7D-7373-F7EC0D3FC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5574" y="3396945"/>
              <a:ext cx="3645777" cy="1640600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xmlns="" id="{96FACF64-B5B5-6BAD-5AF7-77E8EC987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633" y="3306785"/>
              <a:ext cx="2785742" cy="1730760"/>
            </a:xfrm>
            <a:prstGeom prst="rect">
              <a:avLst/>
            </a:prstGeom>
          </p:spPr>
        </p:pic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xmlns="" id="{B2A8944B-A0A3-B400-6FD9-B59A7405F3C8}"/>
                </a:ext>
              </a:extLst>
            </p:cNvPr>
            <p:cNvSpPr/>
            <p:nvPr/>
          </p:nvSpPr>
          <p:spPr>
            <a:xfrm>
              <a:off x="2083894" y="5098545"/>
              <a:ext cx="35345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Индустриальный колледж</a:t>
              </a:r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10290398-4522-310E-F1D2-41ACA66DC452}"/>
                </a:ext>
              </a:extLst>
            </p:cNvPr>
            <p:cNvSpPr/>
            <p:nvPr/>
          </p:nvSpPr>
          <p:spPr>
            <a:xfrm>
              <a:off x="5893465" y="5074453"/>
              <a:ext cx="364577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Профессиональный лицей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0646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0672">
        <p14:flash/>
      </p:transition>
    </mc:Choice>
    <mc:Fallback xmlns="">
      <p:transition spd="slow" advTm="106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126" y="382410"/>
            <a:ext cx="3179566" cy="635778"/>
          </a:xfrm>
        </p:spPr>
        <p:txBody>
          <a:bodyPr/>
          <a:lstStyle/>
          <a:p>
            <a:r>
              <a:rPr lang="ru-RU" i="1" dirty="0"/>
              <a:t>Набережная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0515" y="961137"/>
            <a:ext cx="6113411" cy="1107996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/>
              <a:t>	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Живописная набережная Днепрорудного, раскинувшаяся вдоль берега Каховского водохранилища, создаёт неповторимую атмосферу и является идеальным местом для романтических вечерних прогулок или утреннего бега.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26" y="467780"/>
            <a:ext cx="4285673" cy="190551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2A4803F-315B-0378-1330-80CF3F232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064" y="2327945"/>
            <a:ext cx="3415628" cy="2420070"/>
          </a:xfrm>
          <a:prstGeom prst="rect">
            <a:avLst/>
          </a:prstGeom>
        </p:spPr>
      </p:pic>
      <p:grpSp>
        <p:nvGrpSpPr>
          <p:cNvPr id="17" name="Группа 16">
            <a:extLst>
              <a:ext uri="{FF2B5EF4-FFF2-40B4-BE49-F238E27FC236}">
                <a16:creationId xmlns:a16="http://schemas.microsoft.com/office/drawing/2014/main" xmlns="" id="{95F0A76D-9F79-8833-FB35-C8C43A1D9B74}"/>
              </a:ext>
            </a:extLst>
          </p:cNvPr>
          <p:cNvGrpSpPr/>
          <p:nvPr/>
        </p:nvGrpSpPr>
        <p:grpSpPr>
          <a:xfrm>
            <a:off x="4617121" y="2528000"/>
            <a:ext cx="6546153" cy="2064911"/>
            <a:chOff x="4617121" y="2528000"/>
            <a:chExt cx="6546153" cy="206491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153B9AA-31CC-C560-DB06-FC7D2FEA943E}"/>
                </a:ext>
              </a:extLst>
            </p:cNvPr>
            <p:cNvSpPr txBox="1"/>
            <p:nvPr/>
          </p:nvSpPr>
          <p:spPr>
            <a:xfrm>
              <a:off x="4617121" y="3084806"/>
              <a:ext cx="6546153" cy="15081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ru-RU" sz="1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 заката, когда освещение создает особую атмосферу, фонтаны на набережной становятся еще более привлекательными и загадочными. Это великолепное зрелище невозможно описать словами - его нужно увидеть своими глазами.</a:t>
              </a:r>
            </a:p>
          </p:txBody>
        </p:sp>
        <p:sp>
          <p:nvSpPr>
            <p:cNvPr id="12" name="Заголовок 1">
              <a:extLst>
                <a:ext uri="{FF2B5EF4-FFF2-40B4-BE49-F238E27FC236}">
                  <a16:creationId xmlns:a16="http://schemas.microsoft.com/office/drawing/2014/main" xmlns="" id="{20572031-2C8B-0101-FD49-7015E4A03EFE}"/>
                </a:ext>
              </a:extLst>
            </p:cNvPr>
            <p:cNvSpPr txBox="1">
              <a:spLocks/>
            </p:cNvSpPr>
            <p:nvPr/>
          </p:nvSpPr>
          <p:spPr>
            <a:xfrm>
              <a:off x="5553416" y="2528000"/>
              <a:ext cx="3179566" cy="63577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i="1" dirty="0"/>
                <a:t>Фонтаны</a:t>
              </a:r>
            </a:p>
          </p:txBody>
        </p:sp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437AA62C-FD43-E3D0-3FC0-471F90BF5C95}"/>
              </a:ext>
            </a:extLst>
          </p:cNvPr>
          <p:cNvGrpSpPr/>
          <p:nvPr/>
        </p:nvGrpSpPr>
        <p:grpSpPr>
          <a:xfrm>
            <a:off x="370516" y="4588336"/>
            <a:ext cx="6113410" cy="1870608"/>
            <a:chOff x="370516" y="4588336"/>
            <a:chExt cx="6113410" cy="1870608"/>
          </a:xfrm>
        </p:grpSpPr>
        <p:sp>
          <p:nvSpPr>
            <p:cNvPr id="14" name="Заголовок 1">
              <a:extLst>
                <a:ext uri="{FF2B5EF4-FFF2-40B4-BE49-F238E27FC236}">
                  <a16:creationId xmlns:a16="http://schemas.microsoft.com/office/drawing/2014/main" xmlns="" id="{30003CE3-83A3-178D-2B93-4ED670A9827A}"/>
                </a:ext>
              </a:extLst>
            </p:cNvPr>
            <p:cNvSpPr txBox="1">
              <a:spLocks/>
            </p:cNvSpPr>
            <p:nvPr/>
          </p:nvSpPr>
          <p:spPr>
            <a:xfrm>
              <a:off x="1263126" y="4588336"/>
              <a:ext cx="3123078" cy="620336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i="1" dirty="0"/>
                <a:t>Рестораны</a:t>
              </a:r>
            </a:p>
          </p:txBody>
        </p:sp>
        <p:sp>
          <p:nvSpPr>
            <p:cNvPr id="15" name="Текст 3">
              <a:extLst>
                <a:ext uri="{FF2B5EF4-FFF2-40B4-BE49-F238E27FC236}">
                  <a16:creationId xmlns:a16="http://schemas.microsoft.com/office/drawing/2014/main" xmlns="" id="{A4998D7D-613F-7AB0-9F83-666FB858ED9A}"/>
                </a:ext>
              </a:extLst>
            </p:cNvPr>
            <p:cNvSpPr txBox="1">
              <a:spLocks/>
            </p:cNvSpPr>
            <p:nvPr/>
          </p:nvSpPr>
          <p:spPr>
            <a:xfrm>
              <a:off x="370516" y="5175765"/>
              <a:ext cx="6113410" cy="128317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ru-RU" sz="2000" i="1" dirty="0"/>
                <a:t>	</a:t>
              </a:r>
              <a:r>
                <a:rPr lang="ru-RU" sz="1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Если вы любите вкусно поесть, то наши рестораны и пиццерии удовлетворят любой вкус. Наши шеф-повары создают настоящие шедевры. Вы можете наслаждаться блюдами на террасах ресторанов, наслаждаясь видом на город.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44606678-9FFF-5FAB-4BA2-1CEF2B22BC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25" y="4385461"/>
            <a:ext cx="4285673" cy="216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508533"/>
      </p:ext>
    </p:extLst>
  </p:cSld>
  <p:clrMapOvr>
    <a:masterClrMapping/>
  </p:clrMapOvr>
  <p:transition spd="slow" advTm="1093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63932">
              <a:srgbClr val="F7C4A2"/>
            </a:gs>
            <a:gs pos="93982">
              <a:schemeClr val="accent2">
                <a:lumMod val="60000"/>
                <a:lumOff val="40000"/>
              </a:schemeClr>
            </a:gs>
            <a:gs pos="15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0116" y="370505"/>
            <a:ext cx="3932237" cy="557212"/>
          </a:xfrm>
        </p:spPr>
        <p:txBody>
          <a:bodyPr>
            <a:normAutofit/>
          </a:bodyPr>
          <a:lstStyle/>
          <a:p>
            <a:r>
              <a:rPr lang="ru-RU" sz="2900" i="1" dirty="0"/>
              <a:t>Стадион «Горняк»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44291" y="927717"/>
            <a:ext cx="7370618" cy="130157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мощные трибуны вмещают огромное количество зрителей, а насыщенная атмосфера позволяет почувствовать себя частью большого и энергичного сообщества.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05" y="221674"/>
            <a:ext cx="3688353" cy="2400046"/>
          </a:xfrm>
          <a:prstGeom prst="rect">
            <a:avLst/>
          </a:prstGeom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36D0AE83-2000-A543-4F13-E7D7B7E99505}"/>
              </a:ext>
            </a:extLst>
          </p:cNvPr>
          <p:cNvGrpSpPr/>
          <p:nvPr/>
        </p:nvGrpSpPr>
        <p:grpSpPr>
          <a:xfrm>
            <a:off x="602705" y="2380643"/>
            <a:ext cx="7297792" cy="1855638"/>
            <a:chOff x="611583" y="2337891"/>
            <a:chExt cx="7297792" cy="1625140"/>
          </a:xfrm>
        </p:grpSpPr>
        <p:sp>
          <p:nvSpPr>
            <p:cNvPr id="3" name="Заголовок 1">
              <a:extLst>
                <a:ext uri="{FF2B5EF4-FFF2-40B4-BE49-F238E27FC236}">
                  <a16:creationId xmlns:a16="http://schemas.microsoft.com/office/drawing/2014/main" xmlns="" id="{1BA75FFB-66E5-397B-DD1F-FA3D01E3B2A6}"/>
                </a:ext>
              </a:extLst>
            </p:cNvPr>
            <p:cNvSpPr txBox="1">
              <a:spLocks/>
            </p:cNvSpPr>
            <p:nvPr/>
          </p:nvSpPr>
          <p:spPr>
            <a:xfrm>
              <a:off x="1869780" y="2337891"/>
              <a:ext cx="4842556" cy="71845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ru-RU" i="1" dirty="0"/>
                <a:t>Кинотеатр «Современник»</a:t>
              </a:r>
            </a:p>
          </p:txBody>
        </p:sp>
        <p:sp>
          <p:nvSpPr>
            <p:cNvPr id="7" name="Текст 3">
              <a:extLst>
                <a:ext uri="{FF2B5EF4-FFF2-40B4-BE49-F238E27FC236}">
                  <a16:creationId xmlns:a16="http://schemas.microsoft.com/office/drawing/2014/main" xmlns="" id="{94609C78-DF17-E905-A073-632484BD4AA8}"/>
                </a:ext>
              </a:extLst>
            </p:cNvPr>
            <p:cNvSpPr txBox="1">
              <a:spLocks/>
            </p:cNvSpPr>
            <p:nvPr/>
          </p:nvSpPr>
          <p:spPr>
            <a:xfrm>
              <a:off x="611583" y="2956234"/>
              <a:ext cx="7297792" cy="100679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ru-RU" sz="2800" i="1" dirty="0"/>
                <a:t>	</a:t>
              </a:r>
              <a:r>
                <a:rPr lang="ru-RU" sz="2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Кроме того, в нашем городе есть кинотеатр, это уютное место, где можно окунуться в мир кино и насладиться просмотром любимых фильмов. </a:t>
              </a:r>
            </a:p>
          </p:txBody>
        </p:sp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2E97C81-5DE1-41A5-8EF0-014FC497E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419" y="2090596"/>
            <a:ext cx="3722746" cy="2591257"/>
          </a:xfrm>
          <a:prstGeom prst="rect">
            <a:avLst/>
          </a:prstGeom>
        </p:spPr>
      </p:pic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51677019-856E-F2AE-A6CC-E0230EB824B8}"/>
              </a:ext>
            </a:extLst>
          </p:cNvPr>
          <p:cNvGrpSpPr/>
          <p:nvPr/>
        </p:nvGrpSpPr>
        <p:grpSpPr>
          <a:xfrm>
            <a:off x="4291058" y="4477357"/>
            <a:ext cx="7623851" cy="2010141"/>
            <a:chOff x="4527798" y="4117763"/>
            <a:chExt cx="7623851" cy="1507816"/>
          </a:xfrm>
        </p:grpSpPr>
        <p:sp>
          <p:nvSpPr>
            <p:cNvPr id="9" name="Заголовок 1">
              <a:extLst>
                <a:ext uri="{FF2B5EF4-FFF2-40B4-BE49-F238E27FC236}">
                  <a16:creationId xmlns:a16="http://schemas.microsoft.com/office/drawing/2014/main" xmlns="" id="{37B02F9D-ADCF-8109-D0D3-9A25C9BE1FD6}"/>
                </a:ext>
              </a:extLst>
            </p:cNvPr>
            <p:cNvSpPr txBox="1">
              <a:spLocks/>
            </p:cNvSpPr>
            <p:nvPr/>
          </p:nvSpPr>
          <p:spPr>
            <a:xfrm>
              <a:off x="4527798" y="4117763"/>
              <a:ext cx="4067361" cy="43701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75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2900" i="1" dirty="0"/>
                <a:t>Свято-Успенский Храм</a:t>
              </a:r>
            </a:p>
          </p:txBody>
        </p:sp>
        <p:sp>
          <p:nvSpPr>
            <p:cNvPr id="10" name="Текст 3">
              <a:extLst>
                <a:ext uri="{FF2B5EF4-FFF2-40B4-BE49-F238E27FC236}">
                  <a16:creationId xmlns:a16="http://schemas.microsoft.com/office/drawing/2014/main" xmlns="" id="{5126EF7B-CACE-A6F6-A1F1-6F410307FD5B}"/>
                </a:ext>
              </a:extLst>
            </p:cNvPr>
            <p:cNvSpPr txBox="1">
              <a:spLocks/>
            </p:cNvSpPr>
            <p:nvPr/>
          </p:nvSpPr>
          <p:spPr>
            <a:xfrm>
              <a:off x="4781031" y="4483259"/>
              <a:ext cx="7370618" cy="114232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ru-RU" sz="2400" i="1" dirty="0"/>
                <a:t>	</a:t>
              </a:r>
            </a:p>
            <a:p>
              <a:pPr algn="just"/>
              <a:r>
                <a:rPr lang="ru-RU" sz="2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Наша церковь – это историческое здание, которое является настоящей достопримечательностью города.</a:t>
              </a:r>
            </a:p>
          </p:txBody>
        </p:sp>
      </p:grp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50F01AB-475F-8217-62CF-3B56F64F43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06" y="4236280"/>
            <a:ext cx="3688352" cy="253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87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479">
        <p:fade/>
      </p:transition>
    </mc:Choice>
    <mc:Fallback xmlns="">
      <p:transition spd="med" advTm="144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4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|8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3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2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323</Words>
  <Application>Microsoft Office PowerPoint</Application>
  <PresentationFormat>Произвольный</PresentationFormat>
  <Paragraphs>48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Вас приветствует ГБУЗ «Днепрорудненская городская стоматологическая поликлиника»!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Набережная</vt:lpstr>
      <vt:lpstr>Стадион «Горняк»</vt:lpstr>
      <vt:lpstr>Мы предлагаем: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architector</dc:creator>
  <cp:lastModifiedBy>Миронова Екатерина Александровна</cp:lastModifiedBy>
  <cp:revision>116</cp:revision>
  <dcterms:created xsi:type="dcterms:W3CDTF">2023-07-12T07:40:31Z</dcterms:created>
  <dcterms:modified xsi:type="dcterms:W3CDTF">2024-05-06T10:54:50Z</dcterms:modified>
</cp:coreProperties>
</file>