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57" r:id="rId3"/>
    <p:sldId id="258" r:id="rId4"/>
    <p:sldId id="260" r:id="rId5"/>
    <p:sldId id="261" r:id="rId6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680" autoAdjust="0"/>
  </p:normalViewPr>
  <p:slideViewPr>
    <p:cSldViewPr>
      <p:cViewPr varScale="1">
        <p:scale>
          <a:sx n="107" d="100"/>
          <a:sy n="107" d="100"/>
        </p:scale>
        <p:origin x="-165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E6A3FF-45C6-45E9-8F76-F79743798E50}" type="datetimeFigureOut">
              <a:rPr lang="uk-UA" smtClean="0"/>
              <a:t>06.05.2024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4C5BC7-A827-4034-88CC-9F446D09BF5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266766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4C5BC7-A827-4034-88CC-9F446D09BF55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703015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84F9F-E36F-4B25-99F1-43C1779CDB06}" type="datetimeFigureOut">
              <a:rPr lang="uk-UA" smtClean="0"/>
              <a:t>06.05.2024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D139C-74DB-4DDE-B149-E362975B4F87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84F9F-E36F-4B25-99F1-43C1779CDB06}" type="datetimeFigureOut">
              <a:rPr lang="uk-UA" smtClean="0"/>
              <a:t>06.05.2024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D139C-74DB-4DDE-B149-E362975B4F87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84F9F-E36F-4B25-99F1-43C1779CDB06}" type="datetimeFigureOut">
              <a:rPr lang="uk-UA" smtClean="0"/>
              <a:t>06.05.2024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D139C-74DB-4DDE-B149-E362975B4F87}" type="slidenum">
              <a:rPr lang="uk-UA" smtClean="0"/>
              <a:t>‹#›</a:t>
            </a:fld>
            <a:endParaRPr lang="uk-UA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84F9F-E36F-4B25-99F1-43C1779CDB06}" type="datetimeFigureOut">
              <a:rPr lang="uk-UA" smtClean="0"/>
              <a:t>06.05.2024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D139C-74DB-4DDE-B149-E362975B4F87}" type="slidenum">
              <a:rPr lang="uk-UA" smtClean="0"/>
              <a:t>‹#›</a:t>
            </a:fld>
            <a:endParaRPr lang="uk-UA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84F9F-E36F-4B25-99F1-43C1779CDB06}" type="datetimeFigureOut">
              <a:rPr lang="uk-UA" smtClean="0"/>
              <a:t>06.05.2024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D139C-74DB-4DDE-B149-E362975B4F87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84F9F-E36F-4B25-99F1-43C1779CDB06}" type="datetimeFigureOut">
              <a:rPr lang="uk-UA" smtClean="0"/>
              <a:t>06.05.2024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D139C-74DB-4DDE-B149-E362975B4F87}" type="slidenum">
              <a:rPr lang="uk-UA" smtClean="0"/>
              <a:t>‹#›</a:t>
            </a:fld>
            <a:endParaRPr lang="uk-U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84F9F-E36F-4B25-99F1-43C1779CDB06}" type="datetimeFigureOut">
              <a:rPr lang="uk-UA" smtClean="0"/>
              <a:t>06.05.2024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D139C-74DB-4DDE-B149-E362975B4F87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84F9F-E36F-4B25-99F1-43C1779CDB06}" type="datetimeFigureOut">
              <a:rPr lang="uk-UA" smtClean="0"/>
              <a:t>06.05.2024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D139C-74DB-4DDE-B149-E362975B4F87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84F9F-E36F-4B25-99F1-43C1779CDB06}" type="datetimeFigureOut">
              <a:rPr lang="uk-UA" smtClean="0"/>
              <a:t>06.05.2024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D139C-74DB-4DDE-B149-E362975B4F87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84F9F-E36F-4B25-99F1-43C1779CDB06}" type="datetimeFigureOut">
              <a:rPr lang="uk-UA" smtClean="0"/>
              <a:t>06.05.2024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D139C-74DB-4DDE-B149-E362975B4F87}" type="slidenum">
              <a:rPr lang="uk-UA" smtClean="0"/>
              <a:t>‹#›</a:t>
            </a:fld>
            <a:endParaRPr lang="uk-U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84F9F-E36F-4B25-99F1-43C1779CDB06}" type="datetimeFigureOut">
              <a:rPr lang="uk-UA" smtClean="0"/>
              <a:t>06.05.2024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D139C-74DB-4DDE-B149-E362975B4F87}" type="slidenum">
              <a:rPr lang="uk-UA" smtClean="0"/>
              <a:t>‹#›</a:t>
            </a:fld>
            <a:endParaRPr lang="uk-U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6584F9F-E36F-4B25-99F1-43C1779CDB06}" type="datetimeFigureOut">
              <a:rPr lang="uk-UA" smtClean="0"/>
              <a:t>06.05.2024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869D139C-74DB-4DDE-B149-E362975B4F87}" type="slidenum">
              <a:rPr lang="uk-UA" smtClean="0"/>
              <a:t>‹#›</a:t>
            </a:fld>
            <a:endParaRPr lang="uk-U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3629000"/>
          </a:xfrm>
        </p:spPr>
        <p:txBody>
          <a:bodyPr>
            <a:noAutofit/>
          </a:bodyPr>
          <a:lstStyle/>
          <a:p>
            <a:r>
              <a:rPr lang="uk-UA" sz="3600" b="1" dirty="0" err="1">
                <a:solidFill>
                  <a:schemeClr val="tx1"/>
                </a:solidFill>
              </a:rPr>
              <a:t>Государственное</a:t>
            </a:r>
            <a:r>
              <a:rPr lang="uk-UA" sz="3600" b="1" dirty="0">
                <a:solidFill>
                  <a:schemeClr val="tx1"/>
                </a:solidFill>
              </a:rPr>
              <a:t> </a:t>
            </a:r>
            <a:r>
              <a:rPr lang="uk-UA" sz="3600" b="1" dirty="0" err="1">
                <a:solidFill>
                  <a:schemeClr val="tx1"/>
                </a:solidFill>
              </a:rPr>
              <a:t>бюджетное</a:t>
            </a:r>
            <a:r>
              <a:rPr lang="uk-UA" sz="3600" b="1" dirty="0">
                <a:solidFill>
                  <a:schemeClr val="tx1"/>
                </a:solidFill>
              </a:rPr>
              <a:t> </a:t>
            </a:r>
            <a:br>
              <a:rPr lang="uk-UA" sz="3600" b="1" dirty="0">
                <a:solidFill>
                  <a:schemeClr val="tx1"/>
                </a:solidFill>
              </a:rPr>
            </a:br>
            <a:r>
              <a:rPr lang="uk-UA" sz="3600" b="1" dirty="0" err="1">
                <a:solidFill>
                  <a:schemeClr val="tx1"/>
                </a:solidFill>
              </a:rPr>
              <a:t>учреждение</a:t>
            </a:r>
            <a:r>
              <a:rPr lang="uk-UA" sz="3600" b="1" dirty="0">
                <a:solidFill>
                  <a:schemeClr val="tx1"/>
                </a:solidFill>
              </a:rPr>
              <a:t> </a:t>
            </a:r>
            <a:r>
              <a:rPr lang="uk-UA" sz="3600" b="1" dirty="0" err="1">
                <a:solidFill>
                  <a:schemeClr val="tx1"/>
                </a:solidFill>
              </a:rPr>
              <a:t>здравоохранения</a:t>
            </a:r>
            <a:r>
              <a:rPr lang="uk-UA" sz="3600" b="1" dirty="0">
                <a:solidFill>
                  <a:schemeClr val="tx1"/>
                </a:solidFill>
              </a:rPr>
              <a:t/>
            </a:r>
            <a:br>
              <a:rPr lang="uk-UA" sz="3600" b="1" dirty="0">
                <a:solidFill>
                  <a:schemeClr val="tx1"/>
                </a:solidFill>
              </a:rPr>
            </a:br>
            <a:r>
              <a:rPr lang="uk-UA" sz="3600" b="1" dirty="0">
                <a:solidFill>
                  <a:schemeClr val="tx1"/>
                </a:solidFill>
              </a:rPr>
              <a:t>«</a:t>
            </a:r>
            <a:r>
              <a:rPr lang="uk-UA" sz="3600" b="1" dirty="0" err="1">
                <a:solidFill>
                  <a:schemeClr val="tx1"/>
                </a:solidFill>
              </a:rPr>
              <a:t>Великобелозерская</a:t>
            </a:r>
            <a:r>
              <a:rPr lang="uk-UA" sz="3600" b="1" dirty="0">
                <a:solidFill>
                  <a:schemeClr val="tx1"/>
                </a:solidFill>
              </a:rPr>
              <a:t> </a:t>
            </a:r>
            <a:r>
              <a:rPr lang="uk-UA" sz="3600" b="1" dirty="0" err="1">
                <a:solidFill>
                  <a:schemeClr val="tx1"/>
                </a:solidFill>
              </a:rPr>
              <a:t>центральная</a:t>
            </a:r>
            <a:r>
              <a:rPr lang="uk-UA" sz="3600" b="1" dirty="0">
                <a:solidFill>
                  <a:schemeClr val="tx1"/>
                </a:solidFill>
              </a:rPr>
              <a:t> </a:t>
            </a:r>
            <a:r>
              <a:rPr lang="uk-UA" sz="3600" b="1" dirty="0" err="1">
                <a:solidFill>
                  <a:schemeClr val="tx1"/>
                </a:solidFill>
              </a:rPr>
              <a:t>районная</a:t>
            </a:r>
            <a:r>
              <a:rPr lang="uk-UA" sz="3600" b="1" dirty="0">
                <a:solidFill>
                  <a:schemeClr val="tx1"/>
                </a:solidFill>
              </a:rPr>
              <a:t> </a:t>
            </a:r>
            <a:r>
              <a:rPr lang="uk-UA" sz="3600" b="1" dirty="0" err="1">
                <a:solidFill>
                  <a:schemeClr val="tx1"/>
                </a:solidFill>
              </a:rPr>
              <a:t>больница</a:t>
            </a:r>
            <a:r>
              <a:rPr lang="uk-UA" sz="3600" b="1" dirty="0">
                <a:solidFill>
                  <a:schemeClr val="tx1"/>
                </a:solidFill>
              </a:rPr>
              <a:t>»</a:t>
            </a:r>
            <a:r>
              <a:rPr lang="uk-UA" sz="3600" dirty="0"/>
              <a:t/>
            </a:r>
            <a:br>
              <a:rPr lang="uk-UA" sz="3600" dirty="0"/>
            </a:br>
            <a:endParaRPr lang="uk-UA" sz="3600" dirty="0"/>
          </a:p>
        </p:txBody>
      </p:sp>
      <p:sp>
        <p:nvSpPr>
          <p:cNvPr id="7" name="Подзаголовок 6">
            <a:extLst>
              <a:ext uri="{FF2B5EF4-FFF2-40B4-BE49-F238E27FC236}">
                <a16:creationId xmlns="" xmlns:a16="http://schemas.microsoft.com/office/drawing/2014/main" id="{A63D68AA-9DD7-40BB-9251-C6C49572DC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87624" y="476672"/>
            <a:ext cx="6984776" cy="66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700" b="1" dirty="0">
                <a:solidFill>
                  <a:schemeClr val="tx1"/>
                </a:solidFill>
              </a:rPr>
              <a:t>Министерство здравоохранения </a:t>
            </a:r>
          </a:p>
          <a:p>
            <a:pPr algn="ctr"/>
            <a:r>
              <a:rPr lang="ru-RU" sz="1700" b="1" dirty="0">
                <a:solidFill>
                  <a:schemeClr val="tx1"/>
                </a:solidFill>
              </a:rPr>
              <a:t>Запорожской области</a:t>
            </a:r>
          </a:p>
        </p:txBody>
      </p:sp>
      <p:pic>
        <p:nvPicPr>
          <p:cNvPr id="8" name="Объект 19">
            <a:extLst>
              <a:ext uri="{FF2B5EF4-FFF2-40B4-BE49-F238E27FC236}">
                <a16:creationId xmlns="" xmlns:a16="http://schemas.microsoft.com/office/drawing/2014/main" id="{0A324AE1-39B6-495B-8DD4-9972E7A9CF14}"/>
              </a:ext>
            </a:extLst>
          </p:cNvPr>
          <p:cNvPicPr>
            <a:picLocks noGrp="1"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2372" y="328339"/>
            <a:ext cx="735012" cy="920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76400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420888"/>
            <a:ext cx="7408333" cy="4680520"/>
          </a:xfrm>
        </p:spPr>
        <p:txBody>
          <a:bodyPr>
            <a:normAutofit fontScale="47500" lnSpcReduction="20000"/>
          </a:bodyPr>
          <a:lstStyle/>
          <a:p>
            <a:r>
              <a:rPr lang="ru-RU" sz="4800" b="1" dirty="0" smtClean="0"/>
              <a:t>Главный </a:t>
            </a:r>
            <a:r>
              <a:rPr lang="ru-RU" sz="4800" b="1" dirty="0"/>
              <a:t>врач</a:t>
            </a:r>
            <a:endParaRPr lang="uk-UA" sz="4800" dirty="0"/>
          </a:p>
          <a:p>
            <a:r>
              <a:rPr lang="ru-RU" sz="4400" b="1" dirty="0"/>
              <a:t>Административно-управленческий  персонал</a:t>
            </a:r>
            <a:endParaRPr lang="uk-UA" sz="4400" dirty="0"/>
          </a:p>
          <a:p>
            <a:r>
              <a:rPr lang="ru-RU" sz="4400" b="1" dirty="0"/>
              <a:t>Стационарный сектор</a:t>
            </a:r>
            <a:r>
              <a:rPr lang="uk-UA" sz="4400" b="1" dirty="0"/>
              <a:t>:</a:t>
            </a:r>
          </a:p>
          <a:p>
            <a:r>
              <a:rPr lang="ru-RU" sz="4400" b="1" dirty="0"/>
              <a:t>Приемное отделение</a:t>
            </a:r>
            <a:r>
              <a:rPr lang="ru-RU" sz="4400" dirty="0"/>
              <a:t> </a:t>
            </a:r>
            <a:endParaRPr lang="uk-UA" sz="4400" dirty="0"/>
          </a:p>
          <a:p>
            <a:r>
              <a:rPr lang="ru-RU" sz="4400" b="1" dirty="0"/>
              <a:t>Отделение планового лечения</a:t>
            </a:r>
            <a:r>
              <a:rPr lang="ru-RU" sz="4400" dirty="0"/>
              <a:t> </a:t>
            </a:r>
            <a:r>
              <a:rPr lang="ru-RU" sz="4400" b="1" dirty="0"/>
              <a:t>на 26 коек</a:t>
            </a:r>
            <a:endParaRPr lang="uk-UA" sz="4400" dirty="0"/>
          </a:p>
          <a:p>
            <a:r>
              <a:rPr lang="ru-RU" sz="4400" b="1" dirty="0"/>
              <a:t>Палата реанимации и интенсивной терапии </a:t>
            </a:r>
            <a:r>
              <a:rPr lang="ru-RU" sz="4400" dirty="0"/>
              <a:t> </a:t>
            </a:r>
            <a:r>
              <a:rPr lang="uk-UA" sz="4400" dirty="0"/>
              <a:t> </a:t>
            </a:r>
            <a:r>
              <a:rPr lang="ru-RU" sz="4400" dirty="0"/>
              <a:t> </a:t>
            </a:r>
            <a:endParaRPr lang="uk-UA" sz="4400" dirty="0"/>
          </a:p>
          <a:p>
            <a:r>
              <a:rPr lang="ru-RU" sz="4400" b="1" dirty="0"/>
              <a:t>Лечебно-диагностический сектор</a:t>
            </a:r>
            <a:r>
              <a:rPr lang="ru-RU" sz="4400" dirty="0"/>
              <a:t>:</a:t>
            </a:r>
            <a:endParaRPr lang="uk-UA" sz="4400" dirty="0"/>
          </a:p>
          <a:p>
            <a:r>
              <a:rPr lang="ru-RU" sz="4400" b="1" dirty="0"/>
              <a:t>Консультативная поликлиника</a:t>
            </a:r>
            <a:endParaRPr lang="uk-UA" sz="4400" dirty="0"/>
          </a:p>
          <a:p>
            <a:r>
              <a:rPr lang="ru-RU" sz="4400" b="1" dirty="0"/>
              <a:t>Клинико-диагностическая лаборатория</a:t>
            </a:r>
          </a:p>
          <a:p>
            <a:r>
              <a:rPr lang="ru-RU" sz="4400" b="1" dirty="0" err="1"/>
              <a:t>Рентгено</a:t>
            </a:r>
            <a:r>
              <a:rPr lang="ru-RU" sz="4400" b="1" dirty="0"/>
              <a:t>-диагностический кабинет</a:t>
            </a:r>
            <a:endParaRPr lang="uk-UA" sz="4400" dirty="0"/>
          </a:p>
          <a:p>
            <a:r>
              <a:rPr lang="ru-RU" sz="4400" b="1" dirty="0" smtClean="0"/>
              <a:t>Хозяйственно-обслуживающая </a:t>
            </a:r>
            <a:r>
              <a:rPr lang="ru-RU" sz="4400" b="1" dirty="0"/>
              <a:t>служба</a:t>
            </a:r>
            <a:endParaRPr lang="uk-UA" sz="4400" dirty="0"/>
          </a:p>
          <a:p>
            <a:r>
              <a:rPr lang="ru-RU" sz="4400" b="1" dirty="0"/>
              <a:t>Бухгалтерия </a:t>
            </a:r>
            <a:endParaRPr lang="uk-UA" sz="4400" dirty="0"/>
          </a:p>
          <a:p>
            <a:pPr marL="0" indent="0">
              <a:buNone/>
            </a:pPr>
            <a:r>
              <a:rPr lang="uk-UA" sz="4400" dirty="0"/>
              <a:t/>
            </a:r>
            <a:br>
              <a:rPr lang="uk-UA" sz="4400" dirty="0"/>
            </a:br>
            <a:r>
              <a:rPr lang="ru-RU" sz="4400" dirty="0"/>
              <a:t>	</a:t>
            </a:r>
            <a:endParaRPr lang="uk-UA" sz="4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 dirty="0"/>
              <a:t>СТРУКТУРА</a:t>
            </a:r>
            <a:r>
              <a:rPr lang="uk-UA" sz="2000" dirty="0"/>
              <a:t/>
            </a:r>
            <a:br>
              <a:rPr lang="uk-UA" sz="2000" dirty="0"/>
            </a:br>
            <a:r>
              <a:rPr lang="ru-RU" sz="2000" b="1" dirty="0"/>
              <a:t>Государственного бюджетного учреждения здравоохранения</a:t>
            </a:r>
            <a:r>
              <a:rPr lang="uk-UA" sz="2000" dirty="0"/>
              <a:t/>
            </a:r>
            <a:br>
              <a:rPr lang="uk-UA" sz="2000" dirty="0"/>
            </a:br>
            <a:r>
              <a:rPr lang="ru-RU" sz="2000" b="1" dirty="0"/>
              <a:t>«</a:t>
            </a:r>
            <a:r>
              <a:rPr lang="ru-RU" sz="2000" b="1" dirty="0" err="1"/>
              <a:t>Великобелозерская</a:t>
            </a:r>
            <a:r>
              <a:rPr lang="ru-RU" sz="2000" b="1" dirty="0"/>
              <a:t> центральная районная больница»</a:t>
            </a:r>
            <a:r>
              <a:rPr lang="uk-UA" sz="2000" dirty="0"/>
              <a:t/>
            </a:r>
            <a:br>
              <a:rPr lang="uk-UA" sz="2000" dirty="0"/>
            </a:br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1320679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060848"/>
            <a:ext cx="7408333" cy="4065315"/>
          </a:xfrm>
        </p:spPr>
        <p:txBody>
          <a:bodyPr/>
          <a:lstStyle/>
          <a:p>
            <a:r>
              <a:rPr lang="ru-RU" dirty="0"/>
              <a:t>Заместитель главного врача по медицинской части</a:t>
            </a:r>
          </a:p>
          <a:p>
            <a:r>
              <a:rPr lang="ru-RU" dirty="0"/>
              <a:t>Врач-терапевт – 2</a:t>
            </a:r>
          </a:p>
          <a:p>
            <a:r>
              <a:rPr lang="ru-RU" dirty="0"/>
              <a:t>Врач-</a:t>
            </a:r>
            <a:r>
              <a:rPr lang="ru-RU" dirty="0" err="1"/>
              <a:t>дерматовенеролог</a:t>
            </a:r>
            <a:endParaRPr lang="ru-RU" dirty="0"/>
          </a:p>
          <a:p>
            <a:r>
              <a:rPr lang="ru-RU" dirty="0"/>
              <a:t>Врач-хирург</a:t>
            </a:r>
          </a:p>
          <a:p>
            <a:r>
              <a:rPr lang="ru-RU" dirty="0"/>
              <a:t>Врач-эндокринолог</a:t>
            </a:r>
          </a:p>
          <a:p>
            <a:r>
              <a:rPr lang="ru-RU" dirty="0"/>
              <a:t>Врач-акушер-гинеколог</a:t>
            </a:r>
          </a:p>
          <a:p>
            <a:r>
              <a:rPr lang="ru-RU" dirty="0"/>
              <a:t>Врач по ультразвуковой диагностике</a:t>
            </a:r>
          </a:p>
          <a:p>
            <a:r>
              <a:rPr lang="ru-RU" dirty="0"/>
              <a:t>Врач приемного отделения – 2</a:t>
            </a:r>
          </a:p>
          <a:p>
            <a:r>
              <a:rPr lang="ru-RU" dirty="0"/>
              <a:t>Врач-офтальмолог </a:t>
            </a:r>
          </a:p>
          <a:p>
            <a:endParaRPr lang="uk-UA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/>
              <a:t>Потребность в специалистах с высшим медицинским образованием</a:t>
            </a:r>
            <a:r>
              <a:rPr lang="ru-RU" b="1" dirty="0"/>
              <a:t/>
            </a:r>
            <a:br>
              <a:rPr lang="ru-RU" b="1" dirty="0"/>
            </a:b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957358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340768"/>
            <a:ext cx="7408333" cy="4785395"/>
          </a:xfrm>
        </p:spPr>
        <p:txBody>
          <a:bodyPr>
            <a:normAutofit/>
          </a:bodyPr>
          <a:lstStyle/>
          <a:p>
            <a:r>
              <a:rPr lang="ru-RU" sz="1100" dirty="0"/>
              <a:t>Участникам Программы, трудоустроившимся в 2024 году на вакантные должности, включенные в программный реестр должностей, предоставляются единовременные компенсационные выплаты в размере:</a:t>
            </a:r>
          </a:p>
          <a:p>
            <a:r>
              <a:rPr lang="ru-RU" sz="1100" dirty="0"/>
              <a:t>- 1 миллиона рублей врачам и 0,5 миллиона рублей фельдшерам, а также акушеркам и медицинским сестрам фельдшерских и фельдшерско-акушерских пунктов, врачебных амбулаторий, центров (отделений) общей врачебной практики (семейной медицины), прибывшим (переехавшим) на работу в города с населением до 50 тыс. человек и сельские населенные пункты, либо рабочие поселки, либо поселки городского типа, не относящиеся к местностям, приравненным к районам Крайнего Севера, удаленным и труднодоступным территориям.</a:t>
            </a:r>
          </a:p>
          <a:p>
            <a:r>
              <a:rPr lang="ru-RU" sz="1100" dirty="0"/>
              <a:t>Критерии отнесения медицинских работников к категории медицинских работников, прибывших (переехавших) на работу в сельские населенные пункты, либо рабочие поселки, либо поселки городского типа, либо города с населением до 50 тыс. человек </a:t>
            </a:r>
          </a:p>
          <a:p>
            <a:r>
              <a:rPr lang="ru-RU" sz="1100" dirty="0"/>
              <a:t>В Программе могут принять участие врачи и фельдшеры, а также акушерки и медицинские сестры фельдшерских и фельдшерско-акушерских пунктов, врачебных амбулаторий, центров (отделений) общей врачебной практики (семейной медицины):</a:t>
            </a:r>
          </a:p>
          <a:p>
            <a:r>
              <a:rPr lang="ru-RU" sz="1100" dirty="0"/>
              <a:t> являющиеся гражданами Российской Федерации;</a:t>
            </a:r>
          </a:p>
          <a:p>
            <a:r>
              <a:rPr lang="ru-RU" sz="1100" dirty="0"/>
              <a:t>- имеющие высшее медицинское образование для врачей и среднее медицинское образование для фельдшеров, акушерок и медицинских сестер.</a:t>
            </a:r>
          </a:p>
          <a:p>
            <a:r>
              <a:rPr lang="ru-RU" sz="1100" dirty="0"/>
              <a:t>Для участия в программе в 2024 году вам необходимо:</a:t>
            </a:r>
          </a:p>
          <a:p>
            <a:r>
              <a:rPr lang="ru-RU" sz="1100" dirty="0"/>
              <a:t>1) прибыть (переехать) в 2024 г. на работу в другой населенный пункт, относящийся к сельским населенным пунктам, рабочим поселкам, поселкам городского типа или городам с населением до 50 тыс. человек</a:t>
            </a:r>
          </a:p>
          <a:p>
            <a:r>
              <a:rPr lang="ru-RU" sz="1100" dirty="0"/>
              <a:t>2) заключить трудовой договор с государственным учреждением здравоохранения на условиях полного рабочего дня с продолжительностью рабочего времени, установленного в соответствии со статьей 350 Трудового кодекса Российской Федерации, с выполнением трудовой функции на должности, включенной в программный реестр должностей;</a:t>
            </a:r>
          </a:p>
          <a:p>
            <a:r>
              <a:rPr lang="ru-RU" sz="1100" dirty="0"/>
              <a:t>3) заключить с Министерством здравоохранения Запорожской области и Работодателем договор о предоставлении единовременной компенсационной выплаты.</a:t>
            </a:r>
            <a:endParaRPr lang="uk-UA" sz="11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b="1" dirty="0" err="1" smtClean="0"/>
              <a:t>Программа</a:t>
            </a:r>
            <a:r>
              <a:rPr lang="uk-UA" b="1" dirty="0" smtClean="0"/>
              <a:t> </a:t>
            </a:r>
            <a:r>
              <a:rPr lang="uk-UA" b="1" dirty="0" err="1"/>
              <a:t>Земский</a:t>
            </a:r>
            <a:r>
              <a:rPr lang="uk-UA" b="1" dirty="0"/>
              <a:t> доктор</a:t>
            </a:r>
            <a:br>
              <a:rPr lang="uk-UA" b="1" dirty="0"/>
            </a:br>
            <a:endParaRPr lang="uk-UA" sz="1200" dirty="0"/>
          </a:p>
        </p:txBody>
      </p:sp>
    </p:spTree>
    <p:extLst>
      <p:ext uri="{BB962C8B-B14F-4D97-AF65-F5344CB8AC3E}">
        <p14:creationId xmlns:p14="http://schemas.microsoft.com/office/powerpoint/2010/main" val="41066549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000" dirty="0"/>
              <a:t>       Отдел кадров: тел. (</a:t>
            </a:r>
            <a:r>
              <a:rPr lang="en-US" sz="2000" dirty="0" err="1"/>
              <a:t>WhatsApp</a:t>
            </a:r>
            <a:r>
              <a:rPr lang="ru-RU" sz="2000" dirty="0"/>
              <a:t>/</a:t>
            </a:r>
            <a:r>
              <a:rPr lang="en-US" sz="2000" dirty="0"/>
              <a:t>Telegram</a:t>
            </a:r>
            <a:r>
              <a:rPr lang="ru-RU" sz="2000" dirty="0"/>
              <a:t>) +7(990) 071-08-27</a:t>
            </a:r>
          </a:p>
          <a:p>
            <a:pPr marL="0" indent="0">
              <a:buNone/>
            </a:pPr>
            <a:r>
              <a:rPr lang="ru-RU" sz="2000" dirty="0"/>
              <a:t>      </a:t>
            </a:r>
          </a:p>
          <a:p>
            <a:pPr marL="0" indent="0">
              <a:buNone/>
            </a:pPr>
            <a:r>
              <a:rPr lang="ru-RU" sz="2000" dirty="0"/>
              <a:t>        Юридический адрес: </a:t>
            </a:r>
          </a:p>
          <a:p>
            <a:pPr marL="0" indent="0">
              <a:buNone/>
            </a:pPr>
            <a:r>
              <a:rPr lang="ru-RU" sz="1600" i="1" cap="all" dirty="0"/>
              <a:t>           271400, ЗАПОРОЖСКАЯ ОБЛАСТЬ, КАМЕНСКО-ДНЕПРОВСКИЙ </a:t>
            </a:r>
            <a:r>
              <a:rPr lang="ru-RU" sz="1600" i="1" cap="all" dirty="0" err="1"/>
              <a:t>м.о</a:t>
            </a:r>
            <a:r>
              <a:rPr lang="ru-RU" sz="1600" i="1" cap="all" dirty="0"/>
              <a:t>., </a:t>
            </a:r>
            <a:endParaRPr lang="uk-UA" sz="1600" i="1" dirty="0"/>
          </a:p>
          <a:p>
            <a:pPr marL="0" indent="0">
              <a:buNone/>
            </a:pPr>
            <a:r>
              <a:rPr lang="ru-RU" sz="1600" i="1" cap="all" dirty="0"/>
              <a:t>           С. ВЕЛИКАЯ БЕЛОЗЁРКА, УЛ. 8 МАРТА, Д. 3</a:t>
            </a:r>
            <a:endParaRPr lang="uk-UA" sz="1600" i="1" dirty="0"/>
          </a:p>
          <a:p>
            <a:endParaRPr lang="ru-RU" sz="2000" dirty="0"/>
          </a:p>
          <a:p>
            <a:pPr marL="0" indent="0">
              <a:buNone/>
            </a:pPr>
            <a:r>
              <a:rPr lang="ru-RU" dirty="0"/>
              <a:t>       Будем рады </a:t>
            </a:r>
            <a:r>
              <a:rPr lang="ru-RU" dirty="0" smtClean="0"/>
              <a:t>каждому, </a:t>
            </a:r>
            <a:r>
              <a:rPr lang="ru-RU" dirty="0"/>
              <a:t>кто желает к нам трудоустроится, окажем содействие и поддержку!!!</a:t>
            </a:r>
            <a:endParaRPr lang="uk-UA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Контактная информация</a:t>
            </a: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288807292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104</TotalTime>
  <Words>288</Words>
  <Application>Microsoft Office PowerPoint</Application>
  <PresentationFormat>Экран (4:3)</PresentationFormat>
  <Paragraphs>47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Волна</vt:lpstr>
      <vt:lpstr>Государственное бюджетное  учреждение здравоохранения «Великобелозерская центральная районная больница» </vt:lpstr>
      <vt:lpstr>СТРУКТУРА Государственного бюджетного учреждения здравоохранения «Великобелозерская центральная районная больница» </vt:lpstr>
      <vt:lpstr>Потребность в специалистах с высшим медицинским образованием </vt:lpstr>
      <vt:lpstr>Программа Земский доктор </vt:lpstr>
      <vt:lpstr>Контактная информация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0909oleg@ua.fm</dc:creator>
  <cp:lastModifiedBy>Миронова Екатерина Александровна</cp:lastModifiedBy>
  <cp:revision>10</cp:revision>
  <dcterms:created xsi:type="dcterms:W3CDTF">2024-03-10T08:31:20Z</dcterms:created>
  <dcterms:modified xsi:type="dcterms:W3CDTF">2024-05-06T10:58:42Z</dcterms:modified>
</cp:coreProperties>
</file>