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0"/>
  </p:notesMasterIdLst>
  <p:sldIdLst>
    <p:sldId id="256" r:id="rId2"/>
    <p:sldId id="282" r:id="rId3"/>
    <p:sldId id="291" r:id="rId4"/>
    <p:sldId id="294" r:id="rId5"/>
    <p:sldId id="296" r:id="rId6"/>
    <p:sldId id="295" r:id="rId7"/>
    <p:sldId id="292" r:id="rId8"/>
    <p:sldId id="286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66CCFF"/>
    <a:srgbClr val="FFFFCC"/>
    <a:srgbClr val="0000FF"/>
    <a:srgbClr val="FF0066"/>
    <a:srgbClr val="3333CC"/>
    <a:srgbClr val="66FF33"/>
    <a:srgbClr val="66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00" autoAdjust="0"/>
  </p:normalViewPr>
  <p:slideViewPr>
    <p:cSldViewPr>
      <p:cViewPr varScale="1">
        <p:scale>
          <a:sx n="97" d="100"/>
          <a:sy n="97" d="100"/>
        </p:scale>
        <p:origin x="-19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B6791A-C308-4B0E-B451-816ABD7829F1}" type="datetimeFigureOut">
              <a:rPr lang="ru-RU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CB625F-035E-42AF-926B-27FB6AA6B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15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D03AE2-20E4-474D-A3DF-36B24C7289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CB625F-035E-42AF-926B-27FB6AA6B8C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7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CB625F-035E-42AF-926B-27FB6AA6B8C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589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CB625F-035E-42AF-926B-27FB6AA6B8C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77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63A966-F3AF-4321-9BBB-6EF31A0A12C8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EAFC4-36E8-486F-9004-B5A5323EAD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9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9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9267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99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51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825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363FF1-EF2B-4D6A-9F18-2768C25E7A0A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19665-2469-4B0B-BFC5-6850B4CB9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95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1CF81C-8E0A-4C53-A208-AA450A2D6B1E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51D70-A8B2-4216-963A-E07A1B162A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3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92428-0807-47F8-BC0A-59C524F6DF6A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2AA416-0A27-4541-8E31-A824DF029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30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7B390-A7F5-4054-A904-4A3DF3B45F46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8ECCE-BC39-4810-9786-6372D0C18F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03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6398FF-C679-4CDB-AB60-9A74A8C1C181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F74E52-0904-4E99-8BA6-78AD195E6B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38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BCD20E-5012-45C2-B422-261D48303496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A5169-BA6D-4AF3-963A-E835870E7D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904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C97977-2521-461F-8931-81FAEC75E9CB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EC43EF-0B10-4335-AB06-8D7738162B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9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98777-5720-482B-8197-4DE7E67006EA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81ABF-6C3D-481B-8660-32E29460E4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4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BC811-9072-4634-AD47-9DCF2CB1EAE4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807284-FC2D-4DB9-B631-0A16D51A68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1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FA541E-B89F-4156-A2A3-004C982B5F1E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B143D-33CC-4B60-8C2E-30F9B2324D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61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2C18C8-75F6-45C2-8A99-FF2B4A7F2200}" type="datetimeFigureOut">
              <a:rPr lang="ru-RU" smtClean="0"/>
              <a:pPr>
                <a:defRPr/>
              </a:pPr>
              <a:t>06.05.2024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C9F5E4C-A96C-4DB9-B92D-0B8C12974A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08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bolnica.mlt@mail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D3E6C58-8FD3-19BD-D5F6-845BDA847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692696"/>
            <a:ext cx="1846890" cy="136644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51720" y="260648"/>
            <a:ext cx="6336704" cy="359698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БЮДЖЕТНОЕ УЧРЕЖДЕНИЕ ЗДРАВООХРАНЕНИЯ</a:t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МЕЛИТОПОЛЬСКАЯ ОБЛАСТНАЯ БОЛЬНИЦА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51520" y="5085184"/>
            <a:ext cx="8280921" cy="71438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Verdana" pitchFamily="34" charset="0"/>
              </a:defRPr>
            </a:lvl9pPr>
            <a:extLst/>
          </a:lstStyle>
          <a:p>
            <a:pPr algn="l"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лавный врач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ru-RU" sz="1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Сторожилов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Виктор Анатольевич</a:t>
            </a:r>
          </a:p>
        </p:txBody>
      </p:sp>
    </p:spTree>
  </p:cSld>
  <p:clrMapOvr>
    <a:masterClrMapping/>
  </p:clrMapOvr>
  <p:transition spd="slow" advClick="0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26586"/>
            <a:ext cx="7560840" cy="287036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	</a:t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ГБУЗ «МЕЛИТОПОЛЬСКАЯ ОБЛАСТНАЯ БОЛЬНИЦА» расположена в городе Мелитополе. Это крупнейшая медицинская организация на территории Запорожской области.    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Виды оказываемой помощи: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1.Первичная специализированная медико-санитарная помощь. 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2.Специализированная, в том числе высокотехнологичная, медицинская   помощь.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  <a:effectLst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B0EA124-61C6-42B9-8DCE-64D0910BB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49"/>
          <a:stretch/>
        </p:blipFill>
        <p:spPr>
          <a:xfrm>
            <a:off x="827584" y="2852936"/>
            <a:ext cx="6408712" cy="3528392"/>
          </a:xfrm>
          <a:prstGeom prst="rect">
            <a:avLst/>
          </a:prstGeom>
        </p:spPr>
      </p:pic>
    </p:spTree>
  </p:cSld>
  <p:clrMapOvr>
    <a:masterClrMapping/>
  </p:clrMapOvr>
  <p:transition spd="slow" advClick="0" advTm="22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476672"/>
            <a:ext cx="7488832" cy="2232248"/>
          </a:xfrm>
        </p:spPr>
        <p:txBody>
          <a:bodyPr/>
          <a:lstStyle/>
          <a:p>
            <a:pPr marL="109537" indent="0" algn="just">
              <a:buNone/>
            </a:pPr>
            <a:r>
              <a:rPr lang="ru-RU" sz="1600" b="1" dirty="0"/>
              <a:t> 	</a:t>
            </a:r>
            <a:r>
              <a:rPr lang="ru-RU" sz="1600" b="1" dirty="0">
                <a:solidFill>
                  <a:srgbClr val="002060"/>
                </a:solidFill>
              </a:rPr>
              <a:t>Профили оказываемой медицинской помощи</a:t>
            </a:r>
            <a:r>
              <a:rPr lang="ru-RU" sz="1600" dirty="0">
                <a:solidFill>
                  <a:srgbClr val="002060"/>
                </a:solidFill>
              </a:rPr>
              <a:t>: анестезиология и реаниматология, нефрология, гастроэнтерология, дерматовенерология, хирургия,  кардиология, педиатрия, инфекционные болезни, медицинская  реабилитация, нейрохирургия, неврология, урология, клиническая лабораторная диагностика, офтальмология, пульмонология, </a:t>
            </a:r>
            <a:r>
              <a:rPr lang="ru-RU" sz="1600" dirty="0" err="1">
                <a:solidFill>
                  <a:srgbClr val="00206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сурдология</a:t>
            </a:r>
            <a:r>
              <a:rPr lang="ru-RU" sz="1600" dirty="0">
                <a:solidFill>
                  <a:srgbClr val="00206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, оториноларингология, </a:t>
            </a:r>
            <a:r>
              <a:rPr lang="ru-RU" sz="1600" dirty="0">
                <a:solidFill>
                  <a:srgbClr val="002060"/>
                </a:solidFill>
              </a:rPr>
              <a:t>эндокринология, рентгенология, ревматология,  </a:t>
            </a:r>
            <a:r>
              <a:rPr lang="ru-RU" sz="1600" dirty="0" err="1" smtClean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рентгенэндоваскулярные</a:t>
            </a:r>
            <a:r>
              <a:rPr lang="ru-RU" sz="1600" dirty="0" smtClean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 </a:t>
            </a:r>
            <a:r>
              <a:rPr lang="ru-RU" sz="16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диагностика и лечение, </a:t>
            </a:r>
            <a:r>
              <a:rPr lang="ru-RU" sz="1600" dirty="0">
                <a:solidFill>
                  <a:srgbClr val="002060"/>
                </a:solidFill>
              </a:rPr>
              <a:t>ультразвуковая диагностика, функциональная диагностика, </a:t>
            </a:r>
            <a:r>
              <a:rPr lang="ru-RU" sz="1600" dirty="0">
                <a:solidFill>
                  <a:srgbClr val="002060"/>
                </a:solidFill>
                <a:effectLst/>
                <a:highlight>
                  <a:srgbClr val="FFFFFF"/>
                </a:highlight>
                <a:ea typeface="Calibri" panose="020F0502020204030204" pitchFamily="34" charset="0"/>
              </a:rPr>
              <a:t>травматология и ортопедия.</a:t>
            </a:r>
            <a:endParaRPr lang="ru-RU" sz="1600" dirty="0">
              <a:solidFill>
                <a:srgbClr val="002060"/>
              </a:solidFill>
            </a:endParaRPr>
          </a:p>
          <a:p>
            <a:pPr marL="109537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93F6E9B-096A-498D-8EA9-F473687AE7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66" y="2564904"/>
            <a:ext cx="3755909" cy="28169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9BED3FE-AAC2-9AF0-E891-B782BFC3E1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476" y="2708920"/>
            <a:ext cx="3882626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3240360"/>
          </a:xfrm>
        </p:spPr>
        <p:txBody>
          <a:bodyPr/>
          <a:lstStyle/>
          <a:p>
            <a:pPr marL="109537" indent="0">
              <a:buNone/>
            </a:pPr>
            <a:r>
              <a:rPr lang="ru-RU" sz="1600" dirty="0"/>
              <a:t>	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ГБУЗ «Мелитопольская  областная больница» оснащена  самыми современными приборами и аппаратурой для обследования и лечения пациентов </a:t>
            </a:r>
          </a:p>
          <a:p>
            <a:pPr marL="109537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8B61D4A-D9F0-0214-E2F5-D80180B43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04" y="1556792"/>
            <a:ext cx="3958988" cy="511256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2E5906E-BD76-DCF0-71CB-0AFC7ED6B7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21" y="1556792"/>
            <a:ext cx="4022625" cy="51125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845252E-F7D1-43A4-8134-4B63E9F6C7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2" y="3501008"/>
            <a:ext cx="3899925" cy="29249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B7348E8-DC6E-43E7-8C2D-59AC4251F8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1" y="411023"/>
            <a:ext cx="3899926" cy="29249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D8C2BDC-E136-4A65-B817-E57242B794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3651870" cy="486916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2BFA8B47-39CD-80BC-1CE2-2EB225447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993" y="188641"/>
            <a:ext cx="3528391" cy="1368152"/>
          </a:xfrm>
        </p:spPr>
        <p:txBody>
          <a:bodyPr>
            <a:noAutofit/>
          </a:bodyPr>
          <a:lstStyle/>
          <a:p>
            <a:r>
              <a:rPr lang="ru-RU" sz="2000" b="1" i="0" dirty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В</a:t>
            </a:r>
            <a:r>
              <a:rPr lang="ru-RU" sz="2000" b="0" i="0" dirty="0">
                <a:effectLst/>
                <a:highlight>
                  <a:srgbClr val="FFFFFF"/>
                </a:highlight>
                <a:latin typeface="+mn-lt"/>
              </a:rPr>
              <a:t> </a:t>
            </a:r>
            <a:r>
              <a:rPr lang="ru-RU" sz="1800" b="1" i="0" dirty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стационарах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+mn-lt"/>
              </a:rPr>
              <a:t>созданы комфортные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+mn-lt"/>
              </a:rPr>
              <a:t>условия,  </a:t>
            </a:r>
            <a:r>
              <a:rPr lang="ru-RU" sz="1800" b="1" i="0" dirty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чтобы пациенты смогли полностью восстановить свои силы </a:t>
            </a:r>
            <a:endParaRPr lang="x-none" sz="18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1565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E3BB04-25E0-478E-8A6E-434912D80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44016"/>
            <a:ext cx="6768752" cy="1628800"/>
          </a:xfrm>
        </p:spPr>
        <p:txBody>
          <a:bodyPr>
            <a:normAutofit/>
          </a:bodyPr>
          <a:lstStyle/>
          <a:p>
            <a:pPr algn="just"/>
            <a:r>
              <a:rPr lang="ru-RU" sz="1600" b="1" i="0" dirty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Проводятся мероприятия медицинского и психологического характера</a:t>
            </a:r>
            <a:r>
              <a:rPr lang="ru-RU" sz="1600" b="1" i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, направленные </a:t>
            </a:r>
            <a:r>
              <a:rPr lang="ru-RU" sz="1600" b="1" i="0" dirty="0">
                <a:solidFill>
                  <a:srgbClr val="002060"/>
                </a:solidFill>
                <a:effectLst/>
                <a:highlight>
                  <a:srgbClr val="FFFFFF"/>
                </a:highlight>
                <a:latin typeface="+mn-lt"/>
              </a:rPr>
              <a:t>на восстановление нарушенных либо утраченных функций организма, на предупреждение и снижение степени возможной инвалидности, улучшение качества жизни, сохранение работоспособности пациента и его интеграцию в общество</a:t>
            </a:r>
            <a:r>
              <a:rPr lang="ru-RU" sz="11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YS Text"/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262B29A-B1AD-4B91-AA5E-F4335881EC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60848"/>
            <a:ext cx="3489852" cy="46531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0E48E7-B3A8-4224-9068-F5FD9547DF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52" y="1700808"/>
            <a:ext cx="4893499" cy="493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84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4638"/>
            <a:ext cx="7488832" cy="128215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ГБУЗ «МЕЛИТОПОЛЬСКАЯ ОБЛАСТНАЯ БОЛЬНИЦА»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приглашает на работу: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147248" cy="4968552"/>
          </a:xfrm>
        </p:spPr>
        <p:txBody>
          <a:bodyPr>
            <a:noAutofit/>
          </a:bodyPr>
          <a:lstStyle/>
          <a:p>
            <a:r>
              <a:rPr lang="ru-RU" sz="1600" dirty="0"/>
              <a:t>  Врачей-неврологов </a:t>
            </a:r>
          </a:p>
          <a:p>
            <a:r>
              <a:rPr lang="ru-RU" sz="1600" dirty="0"/>
              <a:t>  Врачей-нейрохирургов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Врачей-анестезиологов-реаниматологов</a:t>
            </a:r>
            <a:endParaRPr lang="ru-RU" sz="1600" dirty="0"/>
          </a:p>
          <a:p>
            <a:r>
              <a:rPr lang="ru-RU" sz="1600" dirty="0"/>
              <a:t>  Врачей-кардиологов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Врачей-нефрологов</a:t>
            </a:r>
            <a:endParaRPr lang="ru-RU" sz="1600" dirty="0"/>
          </a:p>
          <a:p>
            <a:r>
              <a:rPr lang="ru-RU" sz="1600" dirty="0"/>
              <a:t>  </a:t>
            </a:r>
            <a:r>
              <a:rPr lang="ru-RU" sz="1600" dirty="0" smtClean="0"/>
              <a:t>Врачей-офтальмологов</a:t>
            </a:r>
            <a:endParaRPr lang="ru-RU" sz="1600" dirty="0"/>
          </a:p>
          <a:p>
            <a:r>
              <a:rPr lang="ru-RU" sz="1600" dirty="0"/>
              <a:t>  Врачей-хирургов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Врачей-</a:t>
            </a:r>
            <a:r>
              <a:rPr lang="ru-RU" sz="1600" dirty="0" err="1" smtClean="0"/>
              <a:t>сурдологов</a:t>
            </a:r>
            <a:endParaRPr lang="ru-RU" sz="1600" dirty="0"/>
          </a:p>
          <a:p>
            <a:r>
              <a:rPr lang="ru-RU" sz="1600" dirty="0"/>
              <a:t>  </a:t>
            </a:r>
            <a:r>
              <a:rPr lang="ru-RU" sz="1600" dirty="0" smtClean="0"/>
              <a:t>Врача-клинического </a:t>
            </a:r>
            <a:r>
              <a:rPr lang="ru-RU" sz="1600" dirty="0"/>
              <a:t>фармаколога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Врача-хирурга </a:t>
            </a:r>
            <a:r>
              <a:rPr lang="ru-RU" sz="1600" dirty="0"/>
              <a:t>(детского)</a:t>
            </a:r>
          </a:p>
          <a:p>
            <a:r>
              <a:rPr lang="ru-RU" sz="1600" dirty="0"/>
              <a:t>  Врачей функциональной диагностики</a:t>
            </a:r>
          </a:p>
          <a:p>
            <a:r>
              <a:rPr lang="ru-RU" sz="1600" dirty="0"/>
              <a:t>  Врачей ультразвуковой диагностики</a:t>
            </a:r>
          </a:p>
          <a:p>
            <a:r>
              <a:rPr lang="ru-RU" sz="1600" dirty="0"/>
              <a:t>  </a:t>
            </a:r>
            <a:r>
              <a:rPr lang="ru-RU" sz="1600" dirty="0" smtClean="0"/>
              <a:t>Врачей-терапевтов</a:t>
            </a:r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pPr marL="109537" indent="0">
              <a:buNone/>
            </a:pPr>
            <a:r>
              <a:rPr lang="ru-RU" sz="1600" dirty="0"/>
              <a:t> </a:t>
            </a:r>
          </a:p>
          <a:p>
            <a:pPr marL="109537" indent="0">
              <a:buNone/>
            </a:pPr>
            <a:endParaRPr lang="ru-RU" sz="1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7555D67-B27E-DCFF-C25A-060AF9E90D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430" y="3024336"/>
            <a:ext cx="348731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4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32848" cy="93610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>
                <a:solidFill>
                  <a:srgbClr val="002060"/>
                </a:solidFill>
              </a:rPr>
              <a:t>Контакты</a:t>
            </a:r>
          </a:p>
        </p:txBody>
      </p:sp>
      <p:sp>
        <p:nvSpPr>
          <p:cNvPr id="14338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78936"/>
          </a:xfrm>
        </p:spPr>
        <p:txBody>
          <a:bodyPr/>
          <a:lstStyle/>
          <a:p>
            <a:pPr marL="107950" indent="0" algn="ctr" eaLnBrk="1" hangingPunct="1">
              <a:buFont typeface="Wingdings 3" pitchFamily="18" charset="2"/>
              <a:buNone/>
            </a:pPr>
            <a:endParaRPr lang="ru-RU" sz="2400" b="1" dirty="0"/>
          </a:p>
          <a:p>
            <a:pPr marL="107950" indent="0" algn="ctr">
              <a:buNone/>
            </a:pPr>
            <a:r>
              <a:rPr lang="ru-RU" sz="2400" b="1" dirty="0"/>
              <a:t>Почтовый адрес </a:t>
            </a:r>
            <a:r>
              <a:rPr lang="ru-RU" sz="2400" dirty="0"/>
              <a:t>: </a:t>
            </a:r>
            <a:r>
              <a:rPr lang="ru-RU" sz="2400" b="1" dirty="0"/>
              <a:t>272318  Запорожская область, город Мелитополь,</a:t>
            </a:r>
          </a:p>
          <a:p>
            <a:pPr marL="107950" indent="0" algn="ctr" eaLnBrk="1" hangingPunct="1">
              <a:buFont typeface="Wingdings 3" pitchFamily="18" charset="2"/>
              <a:buNone/>
            </a:pPr>
            <a:r>
              <a:rPr lang="ru-RU" sz="2400" b="1" dirty="0"/>
              <a:t>ул.</a:t>
            </a:r>
            <a:r>
              <a:rPr lang="en-US" sz="2400" b="1" dirty="0"/>
              <a:t> </a:t>
            </a:r>
            <a:r>
              <a:rPr lang="ru-RU" sz="2400" b="1" dirty="0" err="1"/>
              <a:t>Кизиярская</a:t>
            </a:r>
            <a:r>
              <a:rPr lang="ru-RU" sz="2400" b="1" dirty="0"/>
              <a:t>, д. 55/1</a:t>
            </a:r>
          </a:p>
          <a:p>
            <a:pPr marL="107950" indent="0" algn="ctr" eaLnBrk="1" hangingPunct="1">
              <a:buFont typeface="Wingdings 3" pitchFamily="18" charset="2"/>
              <a:buNone/>
            </a:pPr>
            <a:endParaRPr lang="ru-RU" sz="2400" b="1" dirty="0"/>
          </a:p>
          <a:p>
            <a:pPr marL="107950" indent="0" algn="ctr" eaLnBrk="1" hangingPunct="1">
              <a:buFont typeface="Wingdings 3" pitchFamily="18" charset="2"/>
              <a:buNone/>
            </a:pPr>
            <a:r>
              <a:rPr lang="ru-RU" sz="2400" b="1" dirty="0"/>
              <a:t>Телефон приемной: +7 (990) 043-47-33</a:t>
            </a:r>
          </a:p>
          <a:p>
            <a:pPr marL="107950" indent="0" algn="ctr" eaLnBrk="1" hangingPunct="1">
              <a:buFont typeface="Wingdings 3" pitchFamily="18" charset="2"/>
              <a:buNone/>
            </a:pPr>
            <a:r>
              <a:rPr lang="ru-RU" sz="2400" b="1" dirty="0"/>
              <a:t>   </a:t>
            </a:r>
            <a:endParaRPr lang="ru-RU" b="1" dirty="0"/>
          </a:p>
          <a:p>
            <a:pPr marL="107950" indent="0" algn="ctr" eaLnBrk="1" hangingPunct="1">
              <a:buFont typeface="Wingdings 3" pitchFamily="18" charset="2"/>
              <a:buNone/>
            </a:pPr>
            <a:r>
              <a:rPr lang="en-US" b="1" dirty="0">
                <a:solidFill>
                  <a:schemeClr val="tx1"/>
                </a:solidFill>
              </a:rPr>
              <a:t>E-mail</a:t>
            </a:r>
            <a:r>
              <a:rPr lang="ru-RU" b="1" dirty="0">
                <a:solidFill>
                  <a:schemeClr val="tx1"/>
                </a:solidFill>
              </a:rPr>
              <a:t>: </a:t>
            </a:r>
            <a:r>
              <a:rPr lang="en-US" b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bolnica.mlt@mail.ru</a:t>
            </a:r>
            <a:endParaRPr lang="en-US" b="1" dirty="0">
              <a:solidFill>
                <a:schemeClr val="tx1"/>
              </a:solidFill>
            </a:endParaRPr>
          </a:p>
          <a:p>
            <a:pPr marL="107950" indent="0" algn="ctr" eaLnBrk="1" hangingPunct="1">
              <a:buNone/>
            </a:pPr>
            <a:r>
              <a:rPr lang="ru-RU" b="1" dirty="0"/>
              <a:t> </a:t>
            </a:r>
            <a:endParaRPr lang="en-US" b="1" dirty="0"/>
          </a:p>
          <a:p>
            <a:pPr marL="107950" indent="0" algn="ctr" eaLnBrk="1" hangingPunct="1">
              <a:buFont typeface="Wingdings 3" pitchFamily="18" charset="2"/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C19FC37-67B0-E394-071F-1F599E13F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34" y="522271"/>
            <a:ext cx="1293324" cy="993199"/>
          </a:xfrm>
          <a:prstGeom prst="rect">
            <a:avLst/>
          </a:prstGeom>
        </p:spPr>
      </p:pic>
    </p:spTree>
  </p:cSld>
  <p:clrMapOvr>
    <a:masterClrMapping/>
  </p:clrMapOvr>
  <p:transition spd="slow" advClick="0" advTm="22000"/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2177</TotalTime>
  <Words>138</Words>
  <Application>Microsoft Office PowerPoint</Application>
  <PresentationFormat>Экран (4:3)</PresentationFormat>
  <Paragraphs>38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ГОСУДАРСТВЕННОЕ БЮДЖЕТНОЕ УЧРЕЖДЕНИЕ ЗДРАВООХРАНЕНИЯ   «МЕЛИТОПОЛЬСКАЯ ОБЛАСТНАЯ БОЛЬНИЦА»</vt:lpstr>
      <vt:lpstr>  ГБУЗ «МЕЛИТОПОЛЬСКАЯ ОБЛАСТНАЯ БОЛЬНИЦА» расположена в городе Мелитополе. Это крупнейшая медицинская организация на территории Запорожской области.      Виды оказываемой помощи:  1.Первичная специализированная медико-санитарная помощь.  2.Специализированная, в том числе высокотехнологичная, медицинская   помощь.  </vt:lpstr>
      <vt:lpstr>Презентация PowerPoint</vt:lpstr>
      <vt:lpstr>Презентация PowerPoint</vt:lpstr>
      <vt:lpstr>В стационарах созданы комфортные условия,  чтобы пациенты смогли полностью восстановить свои силы </vt:lpstr>
      <vt:lpstr>Проводятся мероприятия медицинского и психологического характера, направленные на восстановление нарушенных либо утраченных функций организма, на предупреждение и снижение степени возможной инвалидности, улучшение качества жизни, сохранение работоспособности пациента и его интеграцию в общество.</vt:lpstr>
      <vt:lpstr>ГБУЗ «МЕЛИТОПОЛЬСКАЯ ОБЛАСТНАЯ БОЛЬНИЦА» приглашает на работу: </vt:lpstr>
      <vt:lpstr>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проверке достоверности и полноты сведений, поступающим на работу на должность руководителя государственного учреждения</dc:title>
  <dc:creator>Татьяна С. Карташева</dc:creator>
  <cp:lastModifiedBy>Миронова Екатерина Александровна</cp:lastModifiedBy>
  <cp:revision>217</cp:revision>
  <cp:lastPrinted>2019-09-24T02:25:39Z</cp:lastPrinted>
  <dcterms:created xsi:type="dcterms:W3CDTF">2013-03-27T09:47:18Z</dcterms:created>
  <dcterms:modified xsi:type="dcterms:W3CDTF">2024-05-06T08:44:10Z</dcterms:modified>
</cp:coreProperties>
</file>