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3"/>
  </p:notesMasterIdLst>
  <p:sldIdLst>
    <p:sldId id="256" r:id="rId2"/>
    <p:sldId id="257" r:id="rId3"/>
    <p:sldId id="284" r:id="rId4"/>
    <p:sldId id="285" r:id="rId5"/>
    <p:sldId id="286" r:id="rId6"/>
    <p:sldId id="281" r:id="rId7"/>
    <p:sldId id="280" r:id="rId8"/>
    <p:sldId id="262" r:id="rId9"/>
    <p:sldId id="263" r:id="rId10"/>
    <p:sldId id="264" r:id="rId11"/>
    <p:sldId id="265" r:id="rId12"/>
    <p:sldId id="288" r:id="rId13"/>
    <p:sldId id="289" r:id="rId14"/>
    <p:sldId id="290" r:id="rId15"/>
    <p:sldId id="259" r:id="rId16"/>
    <p:sldId id="266" r:id="rId17"/>
    <p:sldId id="260" r:id="rId18"/>
    <p:sldId id="287" r:id="rId19"/>
    <p:sldId id="282" r:id="rId20"/>
    <p:sldId id="283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65" autoAdjust="0"/>
  </p:normalViewPr>
  <p:slideViewPr>
    <p:cSldViewPr>
      <p:cViewPr varScale="1">
        <p:scale>
          <a:sx n="106" d="100"/>
          <a:sy n="106" d="100"/>
        </p:scale>
        <p:origin x="-16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9D66-7059-41AC-83CE-6D50C38F8B38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FFF380-6EE4-4FA9-8652-11E49EF4E0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464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FF380-6EE4-4FA9-8652-11E49EF4E0E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FF380-6EE4-4FA9-8652-11E49EF4E0E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3A89-539A-41C2-B186-3B9801072AE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C4C9D8B-B938-48C6-8CD2-083CB67DA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3A89-539A-41C2-B186-3B9801072AE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C9D8B-B938-48C6-8CD2-083CB67DA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C4C9D8B-B938-48C6-8CD2-083CB67DA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3A89-539A-41C2-B186-3B9801072AE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3A89-539A-41C2-B186-3B9801072AE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C4C9D8B-B938-48C6-8CD2-083CB67DA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3A89-539A-41C2-B186-3B9801072AE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C4C9D8B-B938-48C6-8CD2-083CB67DA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9253A89-539A-41C2-B186-3B9801072AE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C9D8B-B938-48C6-8CD2-083CB67DA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3A89-539A-41C2-B186-3B9801072AE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C4C9D8B-B938-48C6-8CD2-083CB67DA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3A89-539A-41C2-B186-3B9801072AE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C4C9D8B-B938-48C6-8CD2-083CB67DA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3A89-539A-41C2-B186-3B9801072AE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4C9D8B-B938-48C6-8CD2-083CB67DA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C4C9D8B-B938-48C6-8CD2-083CB67DA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53A89-539A-41C2-B186-3B9801072AE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C4C9D8B-B938-48C6-8CD2-083CB67DA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9253A89-539A-41C2-B186-3B9801072AE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9253A89-539A-41C2-B186-3B9801072AE0}" type="datetimeFigureOut">
              <a:rPr lang="ru-RU" smtClean="0"/>
              <a:pPr/>
              <a:t>06.05.2024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C4C9D8B-B938-48C6-8CD2-083CB67DA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34400" cy="758952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Государственное бюджетное </a:t>
            </a:r>
            <a:r>
              <a:rPr lang="ru-RU" sz="2000" b="1" spc="150" dirty="0" smtClean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учреждение </a:t>
            </a:r>
            <a:r>
              <a:rPr lang="ru-RU" sz="2000" b="1" spc="150" dirty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здравоохранения </a:t>
            </a:r>
            <a:br>
              <a:rPr lang="ru-RU" sz="2000" b="1" spc="150" dirty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150" dirty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spc="150" dirty="0" err="1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Днепрорудненская</a:t>
            </a:r>
            <a:r>
              <a:rPr lang="ru-RU" sz="2000" b="1" spc="150" dirty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городская больница»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C:\Users\1\Desktop\Фото\92021464_157517108828713_5188567140654907392_n-1024x49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04864"/>
            <a:ext cx="7640186" cy="370817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20688"/>
            <a:ext cx="2808312" cy="9906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Рентгеновский аппарат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Рентгеновский аппарат – это оборудование, которое используется в медицине для получения аналитических данных состояния пациента. Благодаря рентгеновскому излучению формируется изображение, позволяющее оценить состояние внутренних органов, состояние костной и мышечной ткани и найти патологические изменения.</a:t>
            </a:r>
          </a:p>
          <a:p>
            <a:r>
              <a:rPr lang="ru-RU" dirty="0">
                <a:solidFill>
                  <a:schemeClr val="tx1"/>
                </a:solidFill>
              </a:rPr>
              <a:t>Рентгеновское излучение, генерируемое рентгеновской трубкой, часто используется в других установках</a:t>
            </a:r>
            <a:r>
              <a:rPr lang="ru-RU" dirty="0"/>
              <a:t>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Фото\рентге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620688"/>
            <a:ext cx="4680520" cy="547260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14400"/>
            <a:ext cx="2808312" cy="1074440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Передвижные палатные </a:t>
            </a:r>
            <a:r>
              <a:rPr lang="ru-RU" spc="150" dirty="0" err="1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рентген-аппараты</a:t>
            </a:r>
            <a:endParaRPr lang="ru-RU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1988840"/>
            <a:ext cx="2362200" cy="414496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dirty="0">
                <a:ln w="50800"/>
                <a:solidFill>
                  <a:schemeClr val="tx1"/>
                </a:solidFill>
              </a:rPr>
              <a:t>Передвижные палатные </a:t>
            </a:r>
            <a:r>
              <a:rPr lang="ru-RU" dirty="0" err="1">
                <a:ln w="50800"/>
                <a:solidFill>
                  <a:schemeClr val="tx1"/>
                </a:solidFill>
              </a:rPr>
              <a:t>рентген-аппараты</a:t>
            </a:r>
            <a:r>
              <a:rPr lang="ru-RU" dirty="0">
                <a:ln w="50800"/>
                <a:solidFill>
                  <a:schemeClr val="tx1"/>
                </a:solidFill>
              </a:rPr>
              <a:t> – это компактные и мобильные устройства, предназначенные для выполнения рентгенографии в больничных палатах, для выездной диагностики или обследований в </a:t>
            </a:r>
            <a:r>
              <a:rPr lang="ru-RU" dirty="0" err="1">
                <a:ln w="50800"/>
                <a:solidFill>
                  <a:schemeClr val="tx1"/>
                </a:solidFill>
              </a:rPr>
              <a:t>рентген-кабинетах</a:t>
            </a:r>
            <a:r>
              <a:rPr lang="ru-RU" dirty="0">
                <a:ln w="50800"/>
                <a:solidFill>
                  <a:schemeClr val="tx1"/>
                </a:solidFill>
              </a:rPr>
              <a:t>. Аппараты применяются в больничных стационарах, отделениях травматологии, ортопедии, реанимации и интенсивной терапии, </a:t>
            </a:r>
            <a:r>
              <a:rPr lang="ru-RU" dirty="0" err="1">
                <a:ln w="50800"/>
                <a:solidFill>
                  <a:schemeClr val="tx1"/>
                </a:solidFill>
              </a:rPr>
              <a:t>неонатологии</a:t>
            </a:r>
            <a:r>
              <a:rPr lang="ru-RU" dirty="0">
                <a:ln w="50800"/>
                <a:solidFill>
                  <a:schemeClr val="tx1"/>
                </a:solidFill>
              </a:rPr>
              <a:t> и педиатрии.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1\Desktop\Фото\передвежной рентге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742509"/>
            <a:ext cx="4536504" cy="561033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C34A026-87EF-4629-A4AE-7D86E23B2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604" y="908720"/>
            <a:ext cx="2362200" cy="708248"/>
          </a:xfrm>
        </p:spPr>
        <p:txBody>
          <a:bodyPr/>
          <a:lstStyle/>
          <a:p>
            <a:pPr algn="ctr"/>
            <a:r>
              <a:rPr lang="uk-UA" b="1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Компьютерная</a:t>
            </a:r>
            <a:r>
              <a:rPr lang="uk-UA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томография</a:t>
            </a:r>
            <a:endParaRPr lang="uk-UA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8345C4B-FDD4-42D5-824A-19A9FD9F2A2C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0" i="0" dirty="0">
                <a:solidFill>
                  <a:schemeClr val="tx1"/>
                </a:solidFill>
                <a:effectLst/>
                <a:latin typeface="YS Text"/>
              </a:rPr>
              <a:t>В настоящее время рентгеновская компьютерная томография является основным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YS Text"/>
              </a:rPr>
              <a:t>томографическим</a:t>
            </a:r>
            <a:r>
              <a:rPr lang="ru-RU" b="0" i="0" dirty="0">
                <a:solidFill>
                  <a:schemeClr val="tx1"/>
                </a:solidFill>
                <a:effectLst/>
                <a:latin typeface="YS Text"/>
              </a:rPr>
              <a:t> методом исследования внутренних органов человека с использованием рентгеновского излучения.</a:t>
            </a:r>
            <a:endParaRPr lang="uk-UA" dirty="0">
              <a:solidFill>
                <a:schemeClr val="tx1"/>
              </a:solidFill>
            </a:endParaRPr>
          </a:p>
        </p:txBody>
      </p:sp>
      <p:pic>
        <p:nvPicPr>
          <p:cNvPr id="16" name="Объект 15">
            <a:extLst>
              <a:ext uri="{FF2B5EF4-FFF2-40B4-BE49-F238E27FC236}">
                <a16:creationId xmlns="" xmlns:a16="http://schemas.microsoft.com/office/drawing/2014/main" id="{27FB7310-4F70-4A1A-8CE7-17E1E43BE81D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178" y="719443"/>
            <a:ext cx="3157842" cy="237111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1867D259-6287-408F-8479-65F5E97E2D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212977"/>
            <a:ext cx="3157842" cy="23711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Рисунок 19">
            <a:extLst>
              <a:ext uri="{FF2B5EF4-FFF2-40B4-BE49-F238E27FC236}">
                <a16:creationId xmlns="" xmlns:a16="http://schemas.microsoft.com/office/drawing/2014/main" id="{04EFDADF-2C6A-4B9C-AB52-8177316B39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486237"/>
            <a:ext cx="2592288" cy="194645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023985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B9E0C88-2B44-4916-812C-F4112E277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786408"/>
          </a:xfrm>
        </p:spPr>
        <p:txBody>
          <a:bodyPr/>
          <a:lstStyle/>
          <a:p>
            <a:pPr algn="ctr"/>
            <a:r>
              <a:rPr lang="uk-UA" dirty="0" err="1">
                <a:solidFill>
                  <a:schemeClr val="tx1"/>
                </a:solidFill>
              </a:rPr>
              <a:t>Мобильная</a:t>
            </a:r>
            <a:r>
              <a:rPr lang="uk-UA" dirty="0">
                <a:solidFill>
                  <a:schemeClr val="tx1"/>
                </a:solidFill>
              </a:rPr>
              <a:t> </a:t>
            </a:r>
            <a:br>
              <a:rPr lang="uk-UA" dirty="0">
                <a:solidFill>
                  <a:schemeClr val="tx1"/>
                </a:solidFill>
              </a:rPr>
            </a:br>
            <a:r>
              <a:rPr lang="uk-UA" dirty="0">
                <a:solidFill>
                  <a:schemeClr val="tx1"/>
                </a:solidFill>
              </a:rPr>
              <a:t>С-дуга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D8B89C5-532F-40E0-82D2-7ABB3F954795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Дуга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 </a:t>
            </a:r>
            <a:r>
              <a:rPr lang="ru-RU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особый вид рентгеновских аппаратов (в основном </a:t>
            </a:r>
            <a:r>
              <a:rPr lang="ru-RU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мобильных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), позволяющих быстро и точно обследовать лежащего пациента, что особенно ценно в тяжелых случаях для экстренной диагностики в приемных отделениях больниц или во время проведения операции. Название отражает форму штатива, на концах которого расположены трубка-излучатель и специальный усилитель проекции, позволяющий получить максимально четкое и контрастное изображение.</a:t>
            </a:r>
            <a:endParaRPr lang="uk-UA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="" xmlns:a16="http://schemas.microsoft.com/office/drawing/2014/main" id="{F5C32609-B9EA-4E32-AAD7-35EDD7E829C8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692696"/>
            <a:ext cx="3888432" cy="291968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FA059D04-B241-4DB8-8F09-8929DFB5E5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212976"/>
            <a:ext cx="3384376" cy="25412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bg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5130690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ADFBAB4-3E5C-489E-B7B7-2BC1F3F95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714400"/>
          </a:xfrm>
        </p:spPr>
        <p:txBody>
          <a:bodyPr/>
          <a:lstStyle/>
          <a:p>
            <a:pPr algn="ctr"/>
            <a:r>
              <a:rPr lang="uk-UA" sz="2000" dirty="0" err="1">
                <a:solidFill>
                  <a:schemeClr val="tx1"/>
                </a:solidFill>
              </a:rPr>
              <a:t>Стационарный</a:t>
            </a:r>
            <a:r>
              <a:rPr lang="uk-UA" sz="2000" dirty="0">
                <a:solidFill>
                  <a:schemeClr val="tx1"/>
                </a:solidFill>
              </a:rPr>
              <a:t> УЗИ </a:t>
            </a:r>
            <a:r>
              <a:rPr lang="uk-UA" sz="2000" dirty="0" err="1">
                <a:solidFill>
                  <a:schemeClr val="tx1"/>
                </a:solidFill>
              </a:rPr>
              <a:t>аппарат</a:t>
            </a:r>
            <a:endParaRPr lang="uk-UA" sz="2000" dirty="0">
              <a:solidFill>
                <a:schemeClr val="tx1"/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9537783-D69E-4163-AE30-EBEF47F9EFAA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 УЗИ — прибор для неинвазивной диагностики внутренних органов и анатомических структур с помощью звуковых волн высокой частоты. Ультразвуковую диагностику (УЗД) аппаратом также называют ультразвуковым сканированием или </a:t>
            </a:r>
            <a:r>
              <a:rPr lang="ru-RU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сонографией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uk-UA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="" xmlns:a16="http://schemas.microsoft.com/office/drawing/2014/main" id="{01203EF8-3647-4F9C-8D20-DF77CB5EC188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723900"/>
            <a:ext cx="4062330" cy="5410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2447105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80728"/>
            <a:ext cx="2362200" cy="924272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Aharoni" pitchFamily="2" charset="-79"/>
              </a:rPr>
              <a:t>Население города составляет </a:t>
            </a:r>
            <a:br>
              <a:rPr lang="ru-RU" sz="16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Aharoni" pitchFamily="2" charset="-79"/>
              </a:rPr>
            </a:br>
            <a:r>
              <a:rPr lang="ru-RU" sz="16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Aharoni" pitchFamily="2" charset="-79"/>
              </a:rPr>
              <a:t>18 468 чел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1988840"/>
            <a:ext cx="2362200" cy="4144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400" b="1" dirty="0">
                <a:solidFill>
                  <a:schemeClr val="tx1"/>
                </a:solidFill>
              </a:rPr>
              <a:t>    Экономика: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400" u="sng" dirty="0">
                <a:solidFill>
                  <a:schemeClr val="tx1"/>
                </a:solidFill>
              </a:rPr>
              <a:t>-</a:t>
            </a:r>
            <a:r>
              <a:rPr lang="ru-RU" sz="4400" u="sng" dirty="0" err="1">
                <a:solidFill>
                  <a:schemeClr val="tx1"/>
                </a:solidFill>
              </a:rPr>
              <a:t>Днепрорудненский</a:t>
            </a:r>
            <a:r>
              <a:rPr lang="ru-RU" sz="4400" u="sng" dirty="0">
                <a:solidFill>
                  <a:schemeClr val="tx1"/>
                </a:solidFill>
              </a:rPr>
              <a:t> железорудный комбинат 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400" u="sng" dirty="0">
                <a:solidFill>
                  <a:schemeClr val="tx1"/>
                </a:solidFill>
              </a:rPr>
              <a:t>- </a:t>
            </a:r>
            <a:r>
              <a:rPr lang="ru-RU" sz="4400" u="sng" dirty="0" err="1">
                <a:solidFill>
                  <a:schemeClr val="tx1"/>
                </a:solidFill>
              </a:rPr>
              <a:t>Днепрорудненский</a:t>
            </a:r>
            <a:r>
              <a:rPr lang="ru-RU" sz="4400" u="sng" dirty="0">
                <a:solidFill>
                  <a:schemeClr val="tx1"/>
                </a:solidFill>
              </a:rPr>
              <a:t> сыродельный комбинат.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400" b="1" dirty="0">
                <a:solidFill>
                  <a:schemeClr val="tx1"/>
                </a:solidFill>
              </a:rPr>
              <a:t>Объекты социальной сферы: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400" dirty="0">
                <a:solidFill>
                  <a:schemeClr val="tx1"/>
                </a:solidFill>
              </a:rPr>
              <a:t>-</a:t>
            </a:r>
            <a:r>
              <a:rPr lang="ru-RU" sz="4400" u="sng" dirty="0">
                <a:solidFill>
                  <a:schemeClr val="tx1"/>
                </a:solidFill>
              </a:rPr>
              <a:t>Гимназия «София»;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400" u="sng" dirty="0">
                <a:solidFill>
                  <a:schemeClr val="tx1"/>
                </a:solidFill>
              </a:rPr>
              <a:t>-Профессиональный лицей;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400" u="sng" dirty="0">
                <a:solidFill>
                  <a:schemeClr val="tx1"/>
                </a:solidFill>
              </a:rPr>
              <a:t>-Индустриальный техникум;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400" u="sng" dirty="0">
                <a:solidFill>
                  <a:schemeClr val="tx1"/>
                </a:solidFill>
              </a:rPr>
              <a:t>-Дом культуры «Горняк»;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400" u="sng" dirty="0">
                <a:solidFill>
                  <a:schemeClr val="tx1"/>
                </a:solidFill>
              </a:rPr>
              <a:t>-</a:t>
            </a:r>
            <a:r>
              <a:rPr lang="ru-RU" sz="4400" u="sng" dirty="0" err="1">
                <a:solidFill>
                  <a:schemeClr val="tx1"/>
                </a:solidFill>
              </a:rPr>
              <a:t>Днепрорудненская</a:t>
            </a:r>
            <a:r>
              <a:rPr lang="ru-RU" sz="4400" u="sng" dirty="0">
                <a:solidFill>
                  <a:schemeClr val="tx1"/>
                </a:solidFill>
              </a:rPr>
              <a:t> библиотека;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400" u="sng" dirty="0">
                <a:solidFill>
                  <a:schemeClr val="tx1"/>
                </a:solidFill>
              </a:rPr>
              <a:t>-Музыкальная школа;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400" u="sng" dirty="0">
                <a:solidFill>
                  <a:schemeClr val="tx1"/>
                </a:solidFill>
              </a:rPr>
              <a:t>-Спортивная школа;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400" u="sng" dirty="0">
                <a:solidFill>
                  <a:schemeClr val="tx1"/>
                </a:solidFill>
              </a:rPr>
              <a:t>-Кинотеатр «Современник»;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400" u="sng" dirty="0">
                <a:solidFill>
                  <a:schemeClr val="tx1"/>
                </a:solidFill>
              </a:rPr>
              <a:t>- Городская </a:t>
            </a:r>
            <a:r>
              <a:rPr lang="ru-RU" sz="4400" u="sng" dirty="0" smtClean="0">
                <a:solidFill>
                  <a:schemeClr val="tx1"/>
                </a:solidFill>
              </a:rPr>
              <a:t>стоматологическая поликлиника;</a:t>
            </a:r>
            <a:endParaRPr lang="ru-RU" sz="4400" u="sng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400" u="sng" dirty="0">
                <a:solidFill>
                  <a:schemeClr val="tx1"/>
                </a:solidFill>
              </a:rPr>
              <a:t>-Стадион </a:t>
            </a:r>
            <a:r>
              <a:rPr lang="ru-RU" sz="4400" u="sng" dirty="0" smtClean="0">
                <a:solidFill>
                  <a:schemeClr val="tx1"/>
                </a:solidFill>
              </a:rPr>
              <a:t>«Горняк»;</a:t>
            </a:r>
            <a:endParaRPr lang="ru-RU" sz="4400" u="sng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400" u="sng" dirty="0">
                <a:solidFill>
                  <a:schemeClr val="tx1"/>
                </a:solidFill>
              </a:rPr>
              <a:t>-</a:t>
            </a:r>
            <a:r>
              <a:rPr lang="ru-RU" sz="4400" u="sng" dirty="0" err="1">
                <a:solidFill>
                  <a:schemeClr val="tx1"/>
                </a:solidFill>
              </a:rPr>
              <a:t>Днепрорудненский</a:t>
            </a:r>
            <a:r>
              <a:rPr lang="ru-RU" sz="4400" u="sng" dirty="0">
                <a:solidFill>
                  <a:schemeClr val="tx1"/>
                </a:solidFill>
              </a:rPr>
              <a:t> краеведческий музей ДК «Горняк»;</a:t>
            </a:r>
          </a:p>
          <a:p>
            <a:r>
              <a:rPr lang="ru-RU" sz="4400" u="sng" dirty="0">
                <a:solidFill>
                  <a:schemeClr val="tx1"/>
                </a:solidFill>
              </a:rPr>
              <a:t>-Музей каменных скульптур .</a:t>
            </a:r>
          </a:p>
          <a:p>
            <a:endParaRPr lang="ru-RU" u="sng" dirty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buNone/>
            </a:pPr>
            <a:r>
              <a:rPr lang="ru-RU" sz="1600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Развивающийся, </a:t>
            </a:r>
            <a:r>
              <a:rPr lang="ru-RU" sz="1600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перспективный,  зелёный город </a:t>
            </a:r>
            <a:r>
              <a:rPr lang="ru-RU" sz="1600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Днепрорудное</a:t>
            </a:r>
            <a:endParaRPr lang="ru-RU" sz="1600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16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 </a:t>
            </a:r>
            <a:r>
              <a:rPr lang="ru-RU" sz="1600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был основан в 1961 году</a:t>
            </a:r>
          </a:p>
        </p:txBody>
      </p:sp>
      <p:pic>
        <p:nvPicPr>
          <p:cNvPr id="5" name="Picture 2" descr="C:\Users\1\Desktop\Фото\три ту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81888" y="-47912704"/>
            <a:ext cx="1763776" cy="2348992"/>
          </a:xfrm>
          <a:prstGeom prst="rect">
            <a:avLst/>
          </a:prstGeom>
          <a:noFill/>
        </p:spPr>
      </p:pic>
      <p:pic>
        <p:nvPicPr>
          <p:cNvPr id="2050" name="Picture 2" descr="C:\Users\1\Desktop\Фото\три тун.jpg"/>
          <p:cNvPicPr>
            <a:picLocks noChangeAspect="1" noChangeArrowheads="1"/>
          </p:cNvPicPr>
          <p:nvPr/>
        </p:nvPicPr>
        <p:blipFill>
          <a:blip r:embed="rId4" cstate="print"/>
          <a:srcRect l="4082" t="3065" r="4082" b="3065"/>
          <a:stretch>
            <a:fillRect/>
          </a:stretch>
        </p:blipFill>
        <p:spPr bwMode="auto">
          <a:xfrm>
            <a:off x="3923928" y="1772816"/>
            <a:ext cx="4211593" cy="443711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2971" y="1443089"/>
            <a:ext cx="4040188" cy="732974"/>
          </a:xfrm>
        </p:spPr>
        <p:txBody>
          <a:bodyPr>
            <a:normAutofit lnSpcReduction="1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cap="none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Комбинат Железорудный</a:t>
            </a:r>
          </a:p>
          <a:p>
            <a:endParaRPr lang="ru-RU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cap="none" spc="150" dirty="0" err="1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Днепрорудненский</a:t>
            </a:r>
            <a:r>
              <a:rPr lang="ru-RU" cap="none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cap="none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сыродельный комбинат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Экономика города </a:t>
            </a:r>
          </a:p>
        </p:txBody>
      </p:sp>
      <p:pic>
        <p:nvPicPr>
          <p:cNvPr id="4098" name="Picture 2" descr="C:\Users\1\Desktop\Фото\ззр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20888"/>
            <a:ext cx="4505746" cy="36004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4099" name="Picture 3" descr="C:\Users\1\Desktop\Фото\сыр завод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420888"/>
            <a:ext cx="4032448" cy="360709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highlight>
                  <a:srgbClr val="00FF00"/>
                </a:highlight>
              </a:rPr>
              <a:t>Фонтан  ДК «Горняк»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Мост Влюбленных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В городе Днепрорудное достаточно красивых и уютных  мест для отдыха!</a:t>
            </a:r>
          </a:p>
        </p:txBody>
      </p:sp>
      <p:pic>
        <p:nvPicPr>
          <p:cNvPr id="4103" name="Picture 7" descr="C:\Users\1\Desktop\Фото\photo_2023-05-02_23-02-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348880"/>
            <a:ext cx="4176464" cy="381193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4107" name="Picture 11" descr="C:\Users\1\Desktop\Фото\ф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348880"/>
            <a:ext cx="4176464" cy="356439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1\Desktop\Фото\photo_2023-06-30_14-10-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56992"/>
            <a:ext cx="4728743" cy="33322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123" name="Picture 3" descr="C:\Users\1\Desktop\Фото\photo_2023-06-30_14-10-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717032"/>
            <a:ext cx="3972948" cy="29797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125" name="Picture 5" descr="C:\Users\1\Desktop\Фото\IMG_20230629_1710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-99393"/>
            <a:ext cx="8784976" cy="3984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ransition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260648"/>
            <a:ext cx="7086600" cy="810952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endParaRPr lang="ru-RU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l"/>
            <a:endParaRPr lang="ru-RU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l"/>
            <a:endParaRPr lang="ru-RU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l"/>
            <a:r>
              <a:rPr lang="ru-RU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Для улучшения оказания медицинской помощи населению необходимо укомплектовать медицинское учреждение следующими специалистами:</a:t>
            </a:r>
          </a:p>
          <a:p>
            <a:pPr algn="l"/>
            <a:endParaRPr lang="ru-RU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l">
              <a:buFont typeface="Arial" pitchFamily="34" charset="0"/>
              <a:buChar char="•"/>
            </a:pPr>
            <a:r>
              <a:rPr lang="ru-RU" sz="1400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Врач-терапевт (2)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Врач-нарколог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Врач-онколог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Врач-эндокринолог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Врач-анестезиолог-реаниматолог (3)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Врач-физиотерапевт (2)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b="1" spc="150" dirty="0" err="1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Врач-профпатолог</a:t>
            </a:r>
            <a:endParaRPr lang="ru-RU" sz="14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l">
              <a:buFont typeface="Arial" pitchFamily="34" charset="0"/>
              <a:buChar char="•"/>
            </a:pPr>
            <a:r>
              <a:rPr lang="ru-RU" sz="1400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Врач-эпидемиолог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Врач-кардиолог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Врач-психиатр 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Врач-фтизиатр 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Врач-акушер-гинеколог (2)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Врач-хирург(2)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Врач-рентгенолог</a:t>
            </a:r>
          </a:p>
          <a:p>
            <a:endParaRPr lang="ru-RU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endParaRPr lang="ru-RU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484784"/>
            <a:ext cx="5328592" cy="1152128"/>
          </a:xfrm>
          <a:scene3d>
            <a:camera prst="obliqueBottomLeft"/>
            <a:lightRig rig="threePt" dir="t"/>
          </a:scene3d>
        </p:spPr>
        <p:txBody>
          <a:bodyPr>
            <a:normAutofit fontScale="9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r>
              <a:rPr lang="ru-RU" sz="22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Больница</a:t>
            </a:r>
            <a:r>
              <a:rPr lang="ru-RU" sz="22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 </a:t>
            </a:r>
            <a:r>
              <a:rPr lang="ru-RU" sz="22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находится</a:t>
            </a:r>
            <a:r>
              <a:rPr lang="ru-RU" sz="22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 </a:t>
            </a:r>
            <a:r>
              <a:rPr lang="ru-RU" sz="22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в городе </a:t>
            </a:r>
            <a:br>
              <a:rPr lang="ru-RU" sz="22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</a:br>
            <a:r>
              <a:rPr lang="ru-RU" sz="22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Днепрорудное,</a:t>
            </a:r>
            <a:r>
              <a:rPr lang="ru-RU" sz="22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 </a:t>
            </a:r>
            <a:r>
              <a:rPr lang="ru-RU" sz="22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ул.Зелёная 2, Запорожская область, Россия</a:t>
            </a:r>
            <a:r>
              <a:rPr lang="ru-RU" sz="3600" b="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/>
            </a:r>
            <a:br>
              <a:rPr lang="ru-RU" sz="3600" b="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</a:br>
            <a:r>
              <a:rPr lang="ru-RU" sz="3600" b="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 </a:t>
            </a:r>
            <a:br>
              <a:rPr lang="ru-RU" sz="3600" b="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</a:br>
            <a:r>
              <a:rPr lang="ru-RU" sz="20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20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ru-RU" sz="20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20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ru-RU" sz="200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3861048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uk-UA" dirty="0"/>
              <a:t> </a:t>
            </a:r>
            <a:endParaRPr lang="ru-RU" dirty="0"/>
          </a:p>
        </p:txBody>
      </p:sp>
      <p:pic>
        <p:nvPicPr>
          <p:cNvPr id="3075" name="Picture 3" descr="C:\Users\1\Desktop\Фото\вагонет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32656"/>
            <a:ext cx="4318211" cy="575098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3076" name="Picture 4" descr="C:\Users\1\Desktop\Безым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492896"/>
            <a:ext cx="2515493" cy="19878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ransition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2780928"/>
            <a:ext cx="7086600" cy="5544616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>
              <a:buFont typeface="Arial" pitchFamily="34" charset="0"/>
              <a:buChar char="•"/>
            </a:pPr>
            <a:r>
              <a:rPr lang="ru-RU" sz="14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ЗАВЕДУЮЩИЙ РЕНТГЕНОВСКИМ КАБИНЕТОМ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ЗАВЕДУЮЩИЙ БАКТЕРИОЛОГИЧЕСКОЙ ЛАБОРАТОРИЕЙ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Врач-травматолог-ортопед (2)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 ультразвуковой </a:t>
            </a:r>
            <a:r>
              <a:rPr lang="ru-RU" sz="14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диагностики 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ВРАЧ-ОТОРИНОЛАРИНГОЛОГ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Врач-эндоскопист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Врач-уролог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ВРАЧ-ПСИХИАТР-НАРКОЛОГ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Врач-офтальмолог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 клинической лабораторной диагностики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Врач-бактериолог</a:t>
            </a:r>
          </a:p>
          <a:p>
            <a:pPr algn="l">
              <a:buFont typeface="Arial" pitchFamily="34" charset="0"/>
              <a:buChar char="•"/>
            </a:pPr>
            <a:r>
              <a:rPr lang="ru-RU" sz="14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Врач-статистик</a:t>
            </a:r>
          </a:p>
          <a:p>
            <a:pPr algn="l">
              <a:buFont typeface="Arial" pitchFamily="34" charset="0"/>
              <a:buChar char="•"/>
            </a:pPr>
            <a:endParaRPr lang="ru-RU" sz="18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l">
              <a:buFont typeface="Arial" pitchFamily="34" charset="0"/>
              <a:buChar char="•"/>
            </a:pPr>
            <a:endParaRPr lang="ru-RU" sz="1800" b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l">
              <a:buFont typeface="Arial" pitchFamily="34" charset="0"/>
              <a:buChar char="•"/>
            </a:pPr>
            <a:r>
              <a:rPr lang="ru-RU" sz="1800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852936"/>
            <a:ext cx="8568952" cy="3456384"/>
          </a:xfrm>
        </p:spPr>
        <p:txBody>
          <a:bodyPr>
            <a:normAutofit fontScale="25000" lnSpcReduction="2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530352" indent="-457200" algn="l">
              <a:buFont typeface="Wingdings" pitchFamily="2" charset="2"/>
              <a:buChar char="§"/>
            </a:pPr>
            <a:r>
              <a:rPr lang="ru-RU" sz="9600" spc="150" dirty="0">
                <a:ln w="11430"/>
                <a:solidFill>
                  <a:srgbClr val="00B0F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Достойная заработная плата </a:t>
            </a:r>
          </a:p>
          <a:p>
            <a:pPr marL="530352" indent="-457200" algn="l">
              <a:buFont typeface="Wingdings" pitchFamily="2" charset="2"/>
              <a:buChar char="§"/>
            </a:pPr>
            <a:endParaRPr lang="ru-RU" sz="9600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30352" indent="-457200" algn="l">
              <a:buFont typeface="Wingdings" pitchFamily="2" charset="2"/>
              <a:buChar char="§"/>
            </a:pPr>
            <a:r>
              <a:rPr lang="ru-RU" sz="9600" spc="150" dirty="0">
                <a:ln w="11430"/>
                <a:solidFill>
                  <a:srgbClr val="00B0F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Возможность расширения профессиональных возможностей</a:t>
            </a:r>
          </a:p>
          <a:p>
            <a:pPr marL="530352" indent="-457200" algn="l">
              <a:buFont typeface="Wingdings" pitchFamily="2" charset="2"/>
              <a:buChar char="§"/>
            </a:pPr>
            <a:endParaRPr lang="ru-RU" sz="9600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30352" indent="-457200" algn="l">
              <a:buFont typeface="Wingdings" pitchFamily="2" charset="2"/>
              <a:buChar char="§"/>
            </a:pPr>
            <a:r>
              <a:rPr lang="ru-RU" sz="9600" spc="150" dirty="0">
                <a:ln w="11430"/>
                <a:solidFill>
                  <a:srgbClr val="00B0F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Дружный и отзывчивый коллектив</a:t>
            </a:r>
          </a:p>
          <a:p>
            <a:pPr marL="530352" indent="-457200" algn="l">
              <a:buFont typeface="Wingdings" pitchFamily="2" charset="2"/>
              <a:buChar char="§"/>
            </a:pPr>
            <a:endParaRPr lang="ru-RU" sz="9600" spc="150" dirty="0">
              <a:ln w="11430"/>
              <a:solidFill>
                <a:srgbClr val="00B0F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30352" indent="-457200">
              <a:buFont typeface="Wingdings" pitchFamily="2" charset="2"/>
              <a:buChar char="§"/>
            </a:pPr>
            <a:r>
              <a:rPr lang="ru-RU" sz="9600" spc="150" dirty="0">
                <a:ln w="11430"/>
                <a:solidFill>
                  <a:srgbClr val="00B0F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+ 7990 1427837 </a:t>
            </a:r>
          </a:p>
          <a:p>
            <a:pPr marL="530352" indent="-457200" algn="l">
              <a:buFont typeface="Wingdings" pitchFamily="2" charset="2"/>
              <a:buChar char="§"/>
            </a:pPr>
            <a:endParaRPr lang="ru-RU" sz="9600" spc="150" dirty="0">
              <a:ln w="11430"/>
              <a:solidFill>
                <a:srgbClr val="00B0F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30352" indent="-457200">
              <a:buFont typeface="Wingdings" pitchFamily="2" charset="2"/>
              <a:buChar char="§"/>
            </a:pPr>
            <a:endParaRPr lang="ru-RU" sz="11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30352" indent="-457200">
              <a:buFont typeface="Wingdings" pitchFamily="2" charset="2"/>
              <a:buChar char="§"/>
            </a:pPr>
            <a:endParaRPr lang="ru-RU" sz="9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30352" indent="-457200">
              <a:buFont typeface="Wingdings" pitchFamily="2" charset="2"/>
              <a:buChar char="§"/>
            </a:pPr>
            <a:endParaRPr lang="ru-RU" sz="9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30352" indent="-457200">
              <a:buFont typeface="Wingdings" pitchFamily="2" charset="2"/>
              <a:buChar char="§"/>
            </a:pP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086600" cy="1828800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4000" b="0" spc="150" dirty="0">
                <a:ln w="11430"/>
                <a:solidFill>
                  <a:srgbClr val="00B0F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Главные плюсы работать в ГБУЗ «</a:t>
            </a:r>
            <a:r>
              <a:rPr lang="ru-RU" sz="4000" b="0" spc="150" dirty="0" err="1">
                <a:ln w="11430"/>
                <a:solidFill>
                  <a:srgbClr val="00B0F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Днепрорудненская</a:t>
            </a:r>
            <a:r>
              <a:rPr lang="ru-RU" sz="4000" b="0" spc="150" dirty="0">
                <a:ln w="11430"/>
                <a:solidFill>
                  <a:srgbClr val="00B0F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 городская  </a:t>
            </a:r>
            <a:r>
              <a:rPr lang="ru-RU" sz="4000" spc="150" dirty="0">
                <a:ln w="11430"/>
                <a:solidFill>
                  <a:srgbClr val="00B0F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больница</a:t>
            </a:r>
            <a:r>
              <a:rPr lang="ru-RU" sz="4000" spc="150" dirty="0">
                <a:ln w="11430"/>
                <a:solidFill>
                  <a:srgbClr val="00B0F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»</a:t>
            </a: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-1179512"/>
            <a:ext cx="8784976" cy="6597352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endParaRPr lang="ru-RU" sz="1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ru-RU" sz="1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ru-RU" sz="1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just"/>
            <a:endParaRPr lang="ru-RU" sz="1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ГБУЗ “</a:t>
            </a:r>
            <a:r>
              <a:rPr lang="ru-RU" sz="1400" spc="150" dirty="0" err="1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Днепрорудненская</a:t>
            </a:r>
            <a:r>
              <a:rPr lang="ru-RU" sz="14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городская больница» </a:t>
            </a:r>
          </a:p>
          <a:p>
            <a:endParaRPr lang="ru-RU" sz="1400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–многопрофильное лечебно-профилактическое учреждение, предназначенное для оказания основных видов стационарной и поликлинической помощи населению города, а также других населенных пунктов.</a:t>
            </a:r>
          </a:p>
          <a:p>
            <a:pPr algn="just"/>
            <a:r>
              <a:rPr lang="ru-RU" sz="14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Территория больницы занимает площадь 5,3 гектаров. Все здания и сооружения построены по типовым проектам в разные годы.</a:t>
            </a:r>
          </a:p>
        </p:txBody>
      </p:sp>
      <p:pic>
        <p:nvPicPr>
          <p:cNvPr id="1026" name="Picture 2" descr="C:\Users\1\Desktop\Фото\терр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708920"/>
            <a:ext cx="7664174" cy="344755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348880"/>
            <a:ext cx="8784976" cy="4320480"/>
          </a:xfrm>
        </p:spPr>
        <p:txBody>
          <a:bodyPr>
            <a:normAutofit fontScale="92500" lnSpcReduction="1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l"/>
            <a:r>
              <a:rPr lang="ru-RU" sz="15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•Поликлиника  - 657 посещений в смену</a:t>
            </a:r>
          </a:p>
          <a:p>
            <a:pPr algn="l"/>
            <a:r>
              <a:rPr lang="ru-RU" sz="15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•Дневной стационар                  – 30 коек </a:t>
            </a:r>
          </a:p>
          <a:p>
            <a:pPr algn="l"/>
            <a:r>
              <a:rPr lang="ru-RU" sz="15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•Стационар                                   – 145 коек</a:t>
            </a:r>
          </a:p>
          <a:p>
            <a:pPr algn="l"/>
            <a:r>
              <a:rPr lang="ru-RU" sz="15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составляет по отделениям: </a:t>
            </a:r>
          </a:p>
          <a:p>
            <a:pPr algn="l"/>
            <a:r>
              <a:rPr lang="ru-RU" sz="15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•Терапевтическое отделение   – 45 коек</a:t>
            </a:r>
          </a:p>
          <a:p>
            <a:pPr algn="l"/>
            <a:r>
              <a:rPr lang="ru-RU" sz="15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них неврологических          – 15</a:t>
            </a:r>
          </a:p>
          <a:p>
            <a:pPr algn="l"/>
            <a:r>
              <a:rPr lang="ru-RU" sz="15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кардиологических         – 15</a:t>
            </a:r>
          </a:p>
          <a:p>
            <a:pPr algn="l"/>
            <a:r>
              <a:rPr lang="ru-RU" sz="15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терапевтических            – 15</a:t>
            </a:r>
          </a:p>
          <a:p>
            <a:pPr algn="l"/>
            <a:r>
              <a:rPr lang="ru-RU" sz="15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•Хирургическое отделение       – 40 коек</a:t>
            </a:r>
          </a:p>
          <a:p>
            <a:pPr algn="l"/>
            <a:r>
              <a:rPr lang="ru-RU" sz="15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них хирургических               – 20</a:t>
            </a:r>
          </a:p>
          <a:p>
            <a:pPr algn="l"/>
            <a:r>
              <a:rPr lang="ru-RU" sz="15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отоларингологических – 5</a:t>
            </a:r>
          </a:p>
          <a:p>
            <a:pPr algn="l"/>
            <a:r>
              <a:rPr lang="uk-UA" sz="15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500" b="0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uk-UA" sz="1500" b="0" spc="150" dirty="0" err="1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урологических</a:t>
            </a:r>
            <a:r>
              <a:rPr lang="uk-UA" sz="1500" b="0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15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uk-UA" sz="15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5</a:t>
            </a:r>
            <a:endParaRPr lang="ru-RU" sz="1500" b="0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5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гинекологических          – 10</a:t>
            </a:r>
          </a:p>
          <a:p>
            <a:pPr algn="l"/>
            <a:r>
              <a:rPr lang="ru-RU" sz="15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Отделение травматологии и ортопедии   -30 коек</a:t>
            </a:r>
          </a:p>
          <a:p>
            <a:pPr algn="l"/>
            <a:r>
              <a:rPr lang="ru-RU" sz="15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Инфекционное типовое (</a:t>
            </a:r>
            <a:r>
              <a:rPr lang="ru-RU" sz="1500" b="0" spc="150" dirty="0" err="1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боксированное</a:t>
            </a:r>
            <a:r>
              <a:rPr lang="ru-RU" sz="15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отделение                   - 30 коек</a:t>
            </a:r>
          </a:p>
          <a:p>
            <a:pPr algn="l"/>
            <a:r>
              <a:rPr lang="ru-RU" sz="1500" b="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Отделение анестезиологии - реанимации                                     - 6 коек</a:t>
            </a:r>
          </a:p>
          <a:p>
            <a:pPr algn="l"/>
            <a:endParaRPr lang="ru-RU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l"/>
            <a:endParaRPr lang="ru-RU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836712"/>
            <a:ext cx="59907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Структура городской больницы</a:t>
            </a:r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4680520" cy="309634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r>
              <a:rPr lang="ru-RU" sz="1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•Операционный блок - с тремя </a:t>
            </a:r>
          </a:p>
          <a:p>
            <a:pPr algn="l"/>
            <a:r>
              <a:rPr lang="ru-RU" sz="1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операционными, где выполняется </a:t>
            </a:r>
          </a:p>
          <a:p>
            <a:pPr algn="l"/>
            <a:r>
              <a:rPr lang="ru-RU" sz="1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Широкий спектр оперативных </a:t>
            </a:r>
          </a:p>
          <a:p>
            <a:pPr algn="l"/>
            <a:r>
              <a:rPr lang="ru-RU" sz="1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Вмешательств, как </a:t>
            </a:r>
            <a:r>
              <a:rPr lang="ru-RU" sz="1000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ургентных, </a:t>
            </a:r>
            <a:r>
              <a:rPr lang="ru-RU" sz="1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так и </a:t>
            </a:r>
          </a:p>
          <a:p>
            <a:pPr algn="l"/>
            <a:r>
              <a:rPr lang="ru-RU" sz="1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плановых. </a:t>
            </a:r>
          </a:p>
          <a:p>
            <a:pPr algn="l"/>
            <a:r>
              <a:rPr lang="ru-RU" sz="1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•Клинико-диагностическая лаборатория</a:t>
            </a:r>
          </a:p>
          <a:p>
            <a:pPr algn="l"/>
            <a:r>
              <a:rPr lang="ru-RU" sz="1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•</a:t>
            </a:r>
            <a:r>
              <a:rPr lang="ru-RU" sz="1000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бактериологическая </a:t>
            </a:r>
            <a:r>
              <a:rPr lang="ru-RU" sz="1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лаборатория</a:t>
            </a:r>
          </a:p>
          <a:p>
            <a:pPr algn="l"/>
            <a:r>
              <a:rPr lang="ru-RU" sz="1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•Физиотерапевтическая служба</a:t>
            </a:r>
          </a:p>
          <a:p>
            <a:pPr algn="l"/>
            <a:r>
              <a:rPr lang="ru-RU" sz="1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•рентгенологическая служба</a:t>
            </a:r>
          </a:p>
          <a:p>
            <a:pPr algn="l"/>
            <a:r>
              <a:rPr lang="ru-RU" sz="1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•кабинет эндоскопии </a:t>
            </a:r>
          </a:p>
          <a:p>
            <a:pPr algn="l"/>
            <a:r>
              <a:rPr lang="ru-RU" sz="1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•ультразвуковая диагностика,</a:t>
            </a:r>
          </a:p>
          <a:p>
            <a:pPr algn="l"/>
            <a:r>
              <a:rPr lang="ru-RU" sz="1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•стерилизационное отделение </a:t>
            </a:r>
          </a:p>
          <a:p>
            <a:pPr algn="l"/>
            <a:r>
              <a:rPr lang="ru-RU" sz="1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•Прачечная</a:t>
            </a:r>
          </a:p>
          <a:p>
            <a:pPr algn="l"/>
            <a:r>
              <a:rPr lang="ru-RU" sz="1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•пищеблок</a:t>
            </a:r>
          </a:p>
          <a:p>
            <a:pPr algn="l"/>
            <a:r>
              <a:rPr lang="ru-RU" sz="1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 больнице имеются:</a:t>
            </a:r>
          </a:p>
          <a:p>
            <a:pPr algn="l"/>
            <a:r>
              <a:rPr lang="ru-RU" sz="1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•автоматическая автономная</a:t>
            </a:r>
          </a:p>
          <a:p>
            <a:pPr algn="l"/>
            <a:r>
              <a:rPr lang="ru-RU" sz="1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система резервного энергообеспечения.</a:t>
            </a:r>
          </a:p>
          <a:p>
            <a:pPr algn="l"/>
            <a:r>
              <a:rPr lang="ru-RU" sz="1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•централизованная система поставки </a:t>
            </a:r>
          </a:p>
          <a:p>
            <a:pPr algn="l"/>
            <a:r>
              <a:rPr lang="ru-RU" sz="1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кислорода, </a:t>
            </a:r>
          </a:p>
          <a:p>
            <a:pPr algn="l"/>
            <a:r>
              <a:rPr lang="ru-RU" sz="1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•Индивидуальная газовая котельная</a:t>
            </a:r>
          </a:p>
          <a:p>
            <a:pPr algn="l"/>
            <a:endParaRPr lang="ru-RU" sz="1000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l"/>
            <a:endParaRPr lang="ru-RU" sz="1000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l"/>
            <a:endParaRPr lang="ru-RU" sz="1000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2050" name="Picture 2" descr="C:\Users\1\Desktop\Фото\операц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548680"/>
            <a:ext cx="3622171" cy="482453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179512" y="1340768"/>
            <a:ext cx="468052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 состав городской больницы входят следующие вспомогательные службы:</a:t>
            </a:r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766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70B2534D-A4D4-4896-9474-F8C8CC2518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" y="0"/>
            <a:ext cx="9133465" cy="6858000"/>
          </a:xfrm>
          <a:prstGeom prst="rect">
            <a:avLst/>
          </a:prstGeom>
        </p:spPr>
      </p:pic>
      <p:grpSp>
        <p:nvGrpSpPr>
          <p:cNvPr id="8" name="Группа 7">
            <a:extLst>
              <a:ext uri="{FF2B5EF4-FFF2-40B4-BE49-F238E27FC236}">
                <a16:creationId xmlns="" xmlns:a16="http://schemas.microsoft.com/office/drawing/2014/main" id="{49771CC0-240C-4A87-A33A-67264AA8932F}"/>
              </a:ext>
            </a:extLst>
          </p:cNvPr>
          <p:cNvGrpSpPr/>
          <p:nvPr/>
        </p:nvGrpSpPr>
        <p:grpSpPr>
          <a:xfrm>
            <a:off x="4201" y="260648"/>
            <a:ext cx="9142755" cy="1065308"/>
            <a:chOff x="1244" y="470180"/>
            <a:chExt cx="9142755" cy="1065308"/>
          </a:xfrm>
          <a:scene3d>
            <a:camera prst="orthographicFront"/>
            <a:lightRig rig="chilly" dir="t"/>
          </a:scene3d>
        </p:grpSpPr>
        <p:sp>
          <p:nvSpPr>
            <p:cNvPr id="9" name="Прямоугольник 8">
              <a:extLst>
                <a:ext uri="{FF2B5EF4-FFF2-40B4-BE49-F238E27FC236}">
                  <a16:creationId xmlns="" xmlns:a16="http://schemas.microsoft.com/office/drawing/2014/main" id="{0E1F2D65-1357-4930-8D53-8799BD840E50}"/>
                </a:ext>
              </a:extLst>
            </p:cNvPr>
            <p:cNvSpPr/>
            <p:nvPr/>
          </p:nvSpPr>
          <p:spPr>
            <a:xfrm>
              <a:off x="1244" y="470180"/>
              <a:ext cx="9142755" cy="1065308"/>
            </a:xfrm>
            <a:prstGeom prst="rect">
              <a:avLst/>
            </a:prstGeom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DB132243-29E0-48C2-97CB-9120BAD9E9C7}"/>
                </a:ext>
              </a:extLst>
            </p:cNvPr>
            <p:cNvSpPr txBox="1"/>
            <p:nvPr/>
          </p:nvSpPr>
          <p:spPr>
            <a:xfrm>
              <a:off x="1244" y="470180"/>
              <a:ext cx="9142755" cy="106530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700" b="1" kern="1200" baseline="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Кадровая обеспеченность ГБУЗ «</a:t>
              </a:r>
              <a:r>
                <a:rPr lang="ru-RU" sz="1700" b="1" kern="1200" baseline="0" dirty="0" err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Днепрорудненская</a:t>
              </a:r>
              <a:r>
                <a:rPr lang="ru-RU" sz="1700" b="1" kern="1200" baseline="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городская больница»:</a:t>
              </a:r>
            </a:p>
          </p:txBody>
        </p:sp>
      </p:grpSp>
      <p:grpSp>
        <p:nvGrpSpPr>
          <p:cNvPr id="11" name="Группа 10">
            <a:extLst>
              <a:ext uri="{FF2B5EF4-FFF2-40B4-BE49-F238E27FC236}">
                <a16:creationId xmlns="" xmlns:a16="http://schemas.microsoft.com/office/drawing/2014/main" id="{A91D9CF6-0BE3-4298-BF33-EC5ADB095737}"/>
              </a:ext>
            </a:extLst>
          </p:cNvPr>
          <p:cNvGrpSpPr/>
          <p:nvPr/>
        </p:nvGrpSpPr>
        <p:grpSpPr>
          <a:xfrm>
            <a:off x="107504" y="1479824"/>
            <a:ext cx="8928992" cy="602304"/>
            <a:chOff x="0" y="1556794"/>
            <a:chExt cx="4135595" cy="602304"/>
          </a:xfrm>
          <a:scene3d>
            <a:camera prst="orthographicFront"/>
            <a:lightRig rig="chilly" dir="t"/>
          </a:scene3d>
        </p:grpSpPr>
        <p:sp>
          <p:nvSpPr>
            <p:cNvPr id="12" name="Прямоугольник 11">
              <a:extLst>
                <a:ext uri="{FF2B5EF4-FFF2-40B4-BE49-F238E27FC236}">
                  <a16:creationId xmlns="" xmlns:a16="http://schemas.microsoft.com/office/drawing/2014/main" id="{F61EFBA6-62F5-4A7A-B080-15161DC4B4D8}"/>
                </a:ext>
              </a:extLst>
            </p:cNvPr>
            <p:cNvSpPr/>
            <p:nvPr/>
          </p:nvSpPr>
          <p:spPr>
            <a:xfrm>
              <a:off x="0" y="1556794"/>
              <a:ext cx="4135595" cy="602304"/>
            </a:xfrm>
            <a:prstGeom prst="rect">
              <a:avLst/>
            </a:prstGeom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1A9DF8E0-65A7-41B3-A54B-53340747C690}"/>
                </a:ext>
              </a:extLst>
            </p:cNvPr>
            <p:cNvSpPr txBox="1"/>
            <p:nvPr/>
          </p:nvSpPr>
          <p:spPr>
            <a:xfrm>
              <a:off x="0" y="1556794"/>
              <a:ext cx="4135595" cy="6023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700" b="1" kern="1200" baseline="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Всего сотрудников - 209</a:t>
              </a:r>
              <a:endParaRPr lang="ru-RU" sz="17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4" name="Группа 13">
            <a:extLst>
              <a:ext uri="{FF2B5EF4-FFF2-40B4-BE49-F238E27FC236}">
                <a16:creationId xmlns="" xmlns:a16="http://schemas.microsoft.com/office/drawing/2014/main" id="{A4DECDA2-37CA-4BC2-8893-C8CF81584460}"/>
              </a:ext>
            </a:extLst>
          </p:cNvPr>
          <p:cNvGrpSpPr/>
          <p:nvPr/>
        </p:nvGrpSpPr>
        <p:grpSpPr>
          <a:xfrm>
            <a:off x="107504" y="2312931"/>
            <a:ext cx="8928992" cy="530342"/>
            <a:chOff x="0" y="2204864"/>
            <a:chExt cx="2604053" cy="530342"/>
          </a:xfrm>
          <a:scene3d>
            <a:camera prst="orthographicFront"/>
            <a:lightRig rig="chilly" dir="t"/>
          </a:scene3d>
        </p:grpSpPr>
        <p:sp>
          <p:nvSpPr>
            <p:cNvPr id="15" name="Прямоугольник 14">
              <a:extLst>
                <a:ext uri="{FF2B5EF4-FFF2-40B4-BE49-F238E27FC236}">
                  <a16:creationId xmlns="" xmlns:a16="http://schemas.microsoft.com/office/drawing/2014/main" id="{0A412C76-8255-4551-87D3-F93DB227DA3E}"/>
                </a:ext>
              </a:extLst>
            </p:cNvPr>
            <p:cNvSpPr/>
            <p:nvPr/>
          </p:nvSpPr>
          <p:spPr>
            <a:xfrm>
              <a:off x="0" y="2204864"/>
              <a:ext cx="2604053" cy="530342"/>
            </a:xfrm>
            <a:prstGeom prst="rect">
              <a:avLst/>
            </a:prstGeom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9E104D6A-98F9-4CF0-8720-BA9D10A41B1A}"/>
                </a:ext>
              </a:extLst>
            </p:cNvPr>
            <p:cNvSpPr txBox="1"/>
            <p:nvPr/>
          </p:nvSpPr>
          <p:spPr>
            <a:xfrm>
              <a:off x="0" y="2204864"/>
              <a:ext cx="2604053" cy="53034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700" b="1" kern="1200" baseline="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Врачей - 21</a:t>
              </a:r>
              <a:endParaRPr lang="ru-RU" sz="17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7" name="Группа 16">
            <a:extLst>
              <a:ext uri="{FF2B5EF4-FFF2-40B4-BE49-F238E27FC236}">
                <a16:creationId xmlns="" xmlns:a16="http://schemas.microsoft.com/office/drawing/2014/main" id="{423A38F7-CA74-4D0D-99E8-41E8875C937B}"/>
              </a:ext>
            </a:extLst>
          </p:cNvPr>
          <p:cNvGrpSpPr/>
          <p:nvPr/>
        </p:nvGrpSpPr>
        <p:grpSpPr>
          <a:xfrm>
            <a:off x="107504" y="3074881"/>
            <a:ext cx="8928992" cy="360285"/>
            <a:chOff x="5" y="2780926"/>
            <a:chExt cx="4302957" cy="360285"/>
          </a:xfrm>
          <a:scene3d>
            <a:camera prst="orthographicFront"/>
            <a:lightRig rig="chilly" dir="t"/>
          </a:scene3d>
        </p:grpSpPr>
        <p:sp>
          <p:nvSpPr>
            <p:cNvPr id="18" name="Прямоугольник 17">
              <a:extLst>
                <a:ext uri="{FF2B5EF4-FFF2-40B4-BE49-F238E27FC236}">
                  <a16:creationId xmlns="" xmlns:a16="http://schemas.microsoft.com/office/drawing/2014/main" id="{A9D0A8EB-30B3-4746-8C6F-BD6D141A7B50}"/>
                </a:ext>
              </a:extLst>
            </p:cNvPr>
            <p:cNvSpPr/>
            <p:nvPr/>
          </p:nvSpPr>
          <p:spPr>
            <a:xfrm>
              <a:off x="5" y="2780926"/>
              <a:ext cx="4302957" cy="360285"/>
            </a:xfrm>
            <a:prstGeom prst="rect">
              <a:avLst/>
            </a:prstGeom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A60D8E33-F175-487B-82A5-6BE90D493819}"/>
                </a:ext>
              </a:extLst>
            </p:cNvPr>
            <p:cNvSpPr txBox="1"/>
            <p:nvPr/>
          </p:nvSpPr>
          <p:spPr>
            <a:xfrm>
              <a:off x="5" y="2780926"/>
              <a:ext cx="4302957" cy="3602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700" b="1" kern="1200" baseline="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Среднего</a:t>
              </a:r>
              <a:r>
                <a:rPr lang="ru-RU" sz="1700" b="1" kern="1200" baseline="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700" b="1" kern="1200" baseline="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медицинского персонала - 80</a:t>
              </a:r>
              <a:endParaRPr lang="ru-RU" sz="17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Группа 19">
            <a:extLst>
              <a:ext uri="{FF2B5EF4-FFF2-40B4-BE49-F238E27FC236}">
                <a16:creationId xmlns="" xmlns:a16="http://schemas.microsoft.com/office/drawing/2014/main" id="{EA78F60C-FDA2-40E1-8547-0FDA46F12566}"/>
              </a:ext>
            </a:extLst>
          </p:cNvPr>
          <p:cNvGrpSpPr/>
          <p:nvPr/>
        </p:nvGrpSpPr>
        <p:grpSpPr>
          <a:xfrm>
            <a:off x="107504" y="3698421"/>
            <a:ext cx="8928992" cy="479193"/>
            <a:chOff x="0" y="3861056"/>
            <a:chExt cx="3335238" cy="479193"/>
          </a:xfrm>
          <a:scene3d>
            <a:camera prst="orthographicFront"/>
            <a:lightRig rig="chilly" dir="t"/>
          </a:scene3d>
        </p:grpSpPr>
        <p:sp>
          <p:nvSpPr>
            <p:cNvPr id="21" name="Прямоугольник 20">
              <a:extLst>
                <a:ext uri="{FF2B5EF4-FFF2-40B4-BE49-F238E27FC236}">
                  <a16:creationId xmlns="" xmlns:a16="http://schemas.microsoft.com/office/drawing/2014/main" id="{01354BB4-B91B-4237-B571-0B0A4AD46CBE}"/>
                </a:ext>
              </a:extLst>
            </p:cNvPr>
            <p:cNvSpPr/>
            <p:nvPr/>
          </p:nvSpPr>
          <p:spPr>
            <a:xfrm>
              <a:off x="0" y="3861056"/>
              <a:ext cx="3335238" cy="479193"/>
            </a:xfrm>
            <a:prstGeom prst="rect">
              <a:avLst/>
            </a:prstGeom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6A9E1AD7-6509-4B66-A785-BC8C01348AEE}"/>
                </a:ext>
              </a:extLst>
            </p:cNvPr>
            <p:cNvSpPr txBox="1"/>
            <p:nvPr/>
          </p:nvSpPr>
          <p:spPr>
            <a:xfrm>
              <a:off x="0" y="3861056"/>
              <a:ext cx="3335238" cy="47919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700" b="1" kern="1200" baseline="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Специалистов - 20</a:t>
              </a:r>
            </a:p>
          </p:txBody>
        </p:sp>
      </p:grpSp>
      <p:grpSp>
        <p:nvGrpSpPr>
          <p:cNvPr id="23" name="Группа 22">
            <a:extLst>
              <a:ext uri="{FF2B5EF4-FFF2-40B4-BE49-F238E27FC236}">
                <a16:creationId xmlns="" xmlns:a16="http://schemas.microsoft.com/office/drawing/2014/main" id="{AD3AE43E-79DF-41F0-B2AC-BCF2640F5EF6}"/>
              </a:ext>
            </a:extLst>
          </p:cNvPr>
          <p:cNvGrpSpPr/>
          <p:nvPr/>
        </p:nvGrpSpPr>
        <p:grpSpPr>
          <a:xfrm>
            <a:off x="96654" y="4592198"/>
            <a:ext cx="8867833" cy="451617"/>
            <a:chOff x="0" y="4437105"/>
            <a:chExt cx="3335238" cy="451617"/>
          </a:xfrm>
          <a:scene3d>
            <a:camera prst="orthographicFront"/>
            <a:lightRig rig="chilly" dir="t"/>
          </a:scene3d>
        </p:grpSpPr>
        <p:sp>
          <p:nvSpPr>
            <p:cNvPr id="24" name="Прямоугольник 23">
              <a:extLst>
                <a:ext uri="{FF2B5EF4-FFF2-40B4-BE49-F238E27FC236}">
                  <a16:creationId xmlns="" xmlns:a16="http://schemas.microsoft.com/office/drawing/2014/main" id="{07504A0C-2D06-4F47-B6A0-4D0D7275F3E2}"/>
                </a:ext>
              </a:extLst>
            </p:cNvPr>
            <p:cNvSpPr/>
            <p:nvPr/>
          </p:nvSpPr>
          <p:spPr>
            <a:xfrm>
              <a:off x="0" y="4437105"/>
              <a:ext cx="3335238" cy="451617"/>
            </a:xfrm>
            <a:prstGeom prst="rect">
              <a:avLst/>
            </a:prstGeom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A05B8635-91C2-423F-8767-B47639C10416}"/>
                </a:ext>
              </a:extLst>
            </p:cNvPr>
            <p:cNvSpPr txBox="1"/>
            <p:nvPr/>
          </p:nvSpPr>
          <p:spPr>
            <a:xfrm>
              <a:off x="0" y="4437105"/>
              <a:ext cx="3335238" cy="45161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700" b="1" kern="1200" baseline="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Прочих - 23</a:t>
              </a:r>
              <a:endParaRPr lang="ru-RU" sz="17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420888"/>
            <a:ext cx="8784976" cy="396044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r>
              <a:rPr lang="ru-RU" sz="2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•Врачи                                         - 71000,00 руб.</a:t>
            </a:r>
          </a:p>
          <a:p>
            <a:pPr algn="l"/>
            <a:r>
              <a:rPr lang="ru-RU" sz="2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•Средний </a:t>
            </a:r>
            <a:r>
              <a:rPr lang="ru-RU" sz="2000" spc="150" dirty="0" err="1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мед.персонал</a:t>
            </a:r>
            <a:r>
              <a:rPr lang="ru-RU" sz="2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- 47000,00 руб.</a:t>
            </a:r>
          </a:p>
          <a:p>
            <a:pPr algn="l"/>
            <a:r>
              <a:rPr lang="ru-RU" sz="2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 СПЕЦИАЛИСТЫ                      - 47000,00 РУБ.</a:t>
            </a:r>
          </a:p>
          <a:p>
            <a:pPr algn="l"/>
            <a:r>
              <a:rPr lang="ru-RU" sz="2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•Младший </a:t>
            </a:r>
            <a:r>
              <a:rPr lang="ru-RU" sz="2000" spc="150" dirty="0" err="1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мед.персонал</a:t>
            </a:r>
            <a:r>
              <a:rPr lang="ru-RU" sz="2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- 27000,00 руб.</a:t>
            </a:r>
          </a:p>
          <a:p>
            <a:pPr algn="l"/>
            <a:r>
              <a:rPr lang="ru-RU" sz="2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•Прочие                                     - 23000,00 руб</a:t>
            </a:r>
            <a:r>
              <a:rPr lang="ru-RU" sz="2000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</a:t>
            </a:r>
          </a:p>
          <a:p>
            <a:endParaRPr lang="ru-RU" sz="3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700808"/>
            <a:ext cx="8784976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Средняя заработная плата по учреждению составляет:</a:t>
            </a:r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vekneboley.ru/wp-content/uploads/2023/02/2020-02-12-btg-acm-ic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0"/>
            <a:ext cx="1107698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764704"/>
            <a:ext cx="8784976" cy="108012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3200" b="0" cap="none" spc="150" dirty="0">
                <a:ln w="1143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Больница обновляется</a:t>
            </a:r>
            <a:br>
              <a:rPr lang="ru-RU" sz="3200" b="0" cap="none" spc="150" dirty="0">
                <a:ln w="1143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200" b="0" cap="none" spc="150" dirty="0">
                <a:ln w="1143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современным оборудованием:</a:t>
            </a:r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2736304" cy="990600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Рентгеновский </a:t>
            </a:r>
            <a:r>
              <a:rPr lang="ru-RU" spc="150" dirty="0" err="1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маммограф</a:t>
            </a:r>
            <a:endParaRPr lang="ru-RU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b="1" dirty="0" err="1">
                <a:solidFill>
                  <a:schemeClr val="tx1"/>
                </a:solidFill>
              </a:rPr>
              <a:t>Маммограф</a:t>
            </a:r>
            <a:r>
              <a:rPr lang="ru-RU" dirty="0">
                <a:solidFill>
                  <a:schemeClr val="tx1"/>
                </a:solidFill>
              </a:rPr>
              <a:t> — это рентгеновский аппарат, который необходим для обследований молочных желез у женщин. Он необходим для профилактических обследований, а также для выявления новообразований в месте проведения обследования. Данный аппарат незаменим для обнаружения начальных стадий заболеваний, так как он позволяет обнаружить даже опухоли небольшого размера.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/>
              <a:t> </a:t>
            </a:r>
            <a:endParaRPr lang="ru-RU" dirty="0"/>
          </a:p>
        </p:txBody>
      </p:sp>
      <p:pic>
        <p:nvPicPr>
          <p:cNvPr id="1026" name="Picture 2" descr="C:\Users\1\Desktop\Фото\мамограф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548680"/>
            <a:ext cx="4379492" cy="583324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1662</TotalTime>
  <Words>602</Words>
  <Application>Microsoft Office PowerPoint</Application>
  <PresentationFormat>Экран (4:3)</PresentationFormat>
  <Paragraphs>152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Официальная</vt:lpstr>
      <vt:lpstr>Государственное бюджетное учреждение здравоохранения  «Днепрорудненская городская больница»</vt:lpstr>
      <vt:lpstr>Больница находится в городе  Днепрорудное, ул.Зелёная 2, Запорожская область, Россия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Больница обновляется современным оборудованием:</vt:lpstr>
      <vt:lpstr>Рентгеновский маммограф</vt:lpstr>
      <vt:lpstr>Рентгеновский аппарат</vt:lpstr>
      <vt:lpstr>Передвижные палатные рентген-аппараты</vt:lpstr>
      <vt:lpstr>Компьютерная томография</vt:lpstr>
      <vt:lpstr>Мобильная  С-дуга</vt:lpstr>
      <vt:lpstr>Стационарный УЗИ аппарат</vt:lpstr>
      <vt:lpstr>Население города составляет  18 468 чел</vt:lpstr>
      <vt:lpstr>Экономика города </vt:lpstr>
      <vt:lpstr>В городе Днепрорудное достаточно красивых и уютных  мест для отдыха!</vt:lpstr>
      <vt:lpstr>Презентация PowerPoint</vt:lpstr>
      <vt:lpstr>Презентация PowerPoint</vt:lpstr>
      <vt:lpstr>Презентация PowerPoint</vt:lpstr>
      <vt:lpstr>Главные плюсы работать в ГБУЗ «Днепрорудненская городская  больница»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учреждения здравоохранения  «Днепрорудненская городская больница»</dc:title>
  <dc:creator>1</dc:creator>
  <cp:lastModifiedBy>Миронова Екатерина Александровна</cp:lastModifiedBy>
  <cp:revision>215</cp:revision>
  <dcterms:created xsi:type="dcterms:W3CDTF">2023-06-16T09:56:18Z</dcterms:created>
  <dcterms:modified xsi:type="dcterms:W3CDTF">2024-05-06T11:12:49Z</dcterms:modified>
</cp:coreProperties>
</file>