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712" r:id="rId1"/>
  </p:sldMasterIdLst>
  <p:sldIdLst>
    <p:sldId id="285" r:id="rId2"/>
    <p:sldId id="256" r:id="rId3"/>
    <p:sldId id="261" r:id="rId4"/>
    <p:sldId id="262" r:id="rId5"/>
    <p:sldId id="263" r:id="rId6"/>
    <p:sldId id="264" r:id="rId7"/>
    <p:sldId id="265" r:id="rId8"/>
    <p:sldId id="266" r:id="rId9"/>
    <p:sldId id="267" r:id="rId10"/>
    <p:sldId id="268" r:id="rId11"/>
    <p:sldId id="260" r:id="rId12"/>
    <p:sldId id="269" r:id="rId13"/>
    <p:sldId id="270" r:id="rId14"/>
    <p:sldId id="271" r:id="rId15"/>
    <p:sldId id="272" r:id="rId16"/>
    <p:sldId id="273" r:id="rId17"/>
    <p:sldId id="274" r:id="rId18"/>
    <p:sldId id="275" r:id="rId19"/>
    <p:sldId id="276" r:id="rId20"/>
    <p:sldId id="277" r:id="rId21"/>
    <p:sldId id="278" r:id="rId22"/>
    <p:sldId id="279" r:id="rId23"/>
    <p:sldId id="280" r:id="rId24"/>
    <p:sldId id="281" r:id="rId25"/>
    <p:sldId id="283" r:id="rId26"/>
  </p:sldIdLst>
  <p:sldSz cx="12192000" cy="6858000"/>
  <p:notesSz cx="6808788" cy="994092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A6B3F20E-7946-4919-B8BA-177C3E29B05D}">
          <p14:sldIdLst>
            <p14:sldId id="285"/>
            <p14:sldId id="256"/>
            <p14:sldId id="261"/>
            <p14:sldId id="262"/>
            <p14:sldId id="263"/>
            <p14:sldId id="264"/>
            <p14:sldId id="265"/>
            <p14:sldId id="266"/>
            <p14:sldId id="267"/>
            <p14:sldId id="268"/>
            <p14:sldId id="260"/>
            <p14:sldId id="269"/>
            <p14:sldId id="270"/>
            <p14:sldId id="271"/>
            <p14:sldId id="272"/>
            <p14:sldId id="273"/>
            <p14:sldId id="274"/>
            <p14:sldId id="275"/>
            <p14:sldId id="276"/>
            <p14:sldId id="277"/>
            <p14:sldId id="278"/>
            <p14:sldId id="279"/>
            <p14:sldId id="280"/>
            <p14:sldId id="281"/>
            <p14:sldId id="283"/>
          </p14:sldIdLst>
        </p14:section>
      </p14:sectionLst>
    </p:ex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1"/>
    <p:restoredTop sz="94697"/>
  </p:normalViewPr>
  <p:slideViewPr>
    <p:cSldViewPr snapToGrid="0">
      <p:cViewPr varScale="1">
        <p:scale>
          <a:sx n="107" d="100"/>
          <a:sy n="107" d="100"/>
        </p:scale>
        <p:origin x="-594" y="-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sp>
          <p:nvSpPr>
            <p:cNvPr id="15" name="Freeform 14"/>
            <p:cNvSpPr/>
            <p:nvPr/>
          </p:nvSpPr>
          <p:spPr>
            <a:xfrm>
              <a:off x="0" y="-7862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19" name="Straight Connector 18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Isosceles Triangle 22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0708BF-63D4-492D-8BD6-D260201E3A06}" type="datetimeFigureOut">
              <a:rPr lang="ru-RU" smtClean="0"/>
              <a:t>06.05.2024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BD3D15-8B5D-4341-8E00-18776469337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8725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0708BF-63D4-492D-8BD6-D260201E3A06}" type="datetimeFigureOut">
              <a:rPr lang="ru-RU" smtClean="0"/>
              <a:t>06.05.2024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BD3D15-8B5D-4341-8E00-18776469337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22108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0708BF-63D4-492D-8BD6-D260201E3A06}" type="datetimeFigureOut">
              <a:rPr lang="ru-RU" smtClean="0"/>
              <a:t>06.05.2024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BD3D15-8B5D-4341-8E00-18776469337C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25071487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0708BF-63D4-492D-8BD6-D260201E3A06}" type="datetimeFigureOut">
              <a:rPr lang="ru-RU" smtClean="0"/>
              <a:t>06.05.2024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BD3D15-8B5D-4341-8E00-18776469337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2809410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0708BF-63D4-492D-8BD6-D260201E3A06}" type="datetimeFigureOut">
              <a:rPr lang="ru-RU" smtClean="0"/>
              <a:t>06.05.2024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BD3D15-8B5D-4341-8E00-18776469337C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406125655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0708BF-63D4-492D-8BD6-D260201E3A06}" type="datetimeFigureOut">
              <a:rPr lang="ru-RU" smtClean="0"/>
              <a:t>06.05.2024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BD3D15-8B5D-4341-8E00-18776469337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589099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0708BF-63D4-492D-8BD6-D260201E3A06}" type="datetimeFigureOut">
              <a:rPr lang="ru-RU" smtClean="0"/>
              <a:t>06.05.2024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BD3D15-8B5D-4341-8E00-18776469337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3561943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0708BF-63D4-492D-8BD6-D260201E3A06}" type="datetimeFigureOut">
              <a:rPr lang="ru-RU" smtClean="0"/>
              <a:t>06.05.2024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BD3D15-8B5D-4341-8E00-18776469337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844329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0708BF-63D4-492D-8BD6-D260201E3A06}" type="datetimeFigureOut">
              <a:rPr lang="ru-RU" smtClean="0"/>
              <a:t>06.05.2024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BD3D15-8B5D-4341-8E00-18776469337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102328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0708BF-63D4-492D-8BD6-D260201E3A06}" type="datetimeFigureOut">
              <a:rPr lang="ru-RU" smtClean="0"/>
              <a:t>06.05.2024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BD3D15-8B5D-4341-8E00-18776469337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600674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0708BF-63D4-492D-8BD6-D260201E3A06}" type="datetimeFigureOut">
              <a:rPr lang="ru-RU" smtClean="0"/>
              <a:t>06.05.2024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BD3D15-8B5D-4341-8E00-18776469337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706362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0708BF-63D4-492D-8BD6-D260201E3A06}" type="datetimeFigureOut">
              <a:rPr lang="ru-RU" smtClean="0"/>
              <a:t>06.05.2024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BD3D15-8B5D-4341-8E00-18776469337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439030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0708BF-63D4-492D-8BD6-D260201E3A06}" type="datetimeFigureOut">
              <a:rPr lang="ru-RU" smtClean="0"/>
              <a:t>06.05.2024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BD3D15-8B5D-4341-8E00-18776469337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533980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0708BF-63D4-492D-8BD6-D260201E3A06}" type="datetimeFigureOut">
              <a:rPr lang="ru-RU" smtClean="0"/>
              <a:t>06.05.2024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BD3D15-8B5D-4341-8E00-18776469337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611110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0708BF-63D4-492D-8BD6-D260201E3A06}" type="datetimeFigureOut">
              <a:rPr lang="ru-RU" smtClean="0"/>
              <a:t>06.05.2024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BD3D15-8B5D-4341-8E00-18776469337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632792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BD3D15-8B5D-4341-8E00-18776469337C}" type="slidenum">
              <a:rPr lang="ru-RU" smtClean="0"/>
              <a:t>‹#›</a:t>
            </a:fld>
            <a:endParaRPr lang="ru-R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0708BF-63D4-492D-8BD6-D260201E3A06}" type="datetimeFigureOut">
              <a:rPr lang="ru-RU" smtClean="0"/>
              <a:t>06.05.2024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741465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0708BF-63D4-492D-8BD6-D260201E3A06}" type="datetimeFigureOut">
              <a:rPr lang="ru-RU" smtClean="0"/>
              <a:t>06.05.2024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51BD3D15-8B5D-4341-8E00-18776469337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900912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3" r:id="rId1"/>
    <p:sldLayoutId id="2147483714" r:id="rId2"/>
    <p:sldLayoutId id="2147483715" r:id="rId3"/>
    <p:sldLayoutId id="2147483716" r:id="rId4"/>
    <p:sldLayoutId id="2147483717" r:id="rId5"/>
    <p:sldLayoutId id="2147483718" r:id="rId6"/>
    <p:sldLayoutId id="2147483719" r:id="rId7"/>
    <p:sldLayoutId id="2147483720" r:id="rId8"/>
    <p:sldLayoutId id="2147483721" r:id="rId9"/>
    <p:sldLayoutId id="2147483722" r:id="rId10"/>
    <p:sldLayoutId id="2147483723" r:id="rId11"/>
    <p:sldLayoutId id="2147483724" r:id="rId12"/>
    <p:sldLayoutId id="2147483725" r:id="rId13"/>
    <p:sldLayoutId id="2147483726" r:id="rId14"/>
    <p:sldLayoutId id="2147483727" r:id="rId15"/>
    <p:sldLayoutId id="2147483728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0FF478BC-6067-FA8E-3581-1A0B971520E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10018" y="4031420"/>
            <a:ext cx="9724040" cy="1646302"/>
          </a:xfrm>
        </p:spPr>
        <p:txBody>
          <a:bodyPr/>
          <a:lstStyle/>
          <a:p>
            <a:pPr algn="ctr"/>
            <a:r>
              <a:rPr lang="ru-RU" sz="40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Презентация Мелитопольского областного Перинатального центра в г. Мелитополь</a:t>
            </a:r>
            <a:r>
              <a:rPr lang="ru-RU" dirty="0">
                <a:solidFill>
                  <a:srgbClr val="0070C0"/>
                </a:solidFill>
                <a:effectLst/>
                <a:latin typeface="Helvetica Neue" panose="02000503000000020004" pitchFamily="2" charset="0"/>
              </a:rPr>
              <a:t/>
            </a:r>
            <a:br>
              <a:rPr lang="ru-RU" dirty="0">
                <a:solidFill>
                  <a:srgbClr val="0070C0"/>
                </a:solidFill>
                <a:effectLst/>
                <a:latin typeface="Helvetica Neue" panose="02000503000000020004" pitchFamily="2" charset="0"/>
              </a:rPr>
            </a:b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1993075B-6885-04AD-7E00-81ED5B30D73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400189" y="5462872"/>
            <a:ext cx="9750740" cy="1047219"/>
          </a:xfrm>
        </p:spPr>
        <p:txBody>
          <a:bodyPr>
            <a:normAutofit/>
          </a:bodyPr>
          <a:lstStyle/>
          <a:p>
            <a:pPr algn="ctr"/>
            <a:r>
              <a:rPr lang="ru-RU" sz="2800" dirty="0" err="1">
                <a:solidFill>
                  <a:srgbClr val="0070C0"/>
                </a:solidFill>
              </a:rPr>
              <a:t>Скиданюк</a:t>
            </a:r>
            <a:r>
              <a:rPr lang="ru-RU" sz="2800" dirty="0">
                <a:solidFill>
                  <a:srgbClr val="0070C0"/>
                </a:solidFill>
              </a:rPr>
              <a:t> А.М.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64F385D2-2225-BD50-E20F-C220FA4D393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2782" y="161368"/>
            <a:ext cx="2501113" cy="1646302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Подзаголовок 2">
            <a:extLst>
              <a:ext uri="{FF2B5EF4-FFF2-40B4-BE49-F238E27FC236}">
                <a16:creationId xmlns:a16="http://schemas.microsoft.com/office/drawing/2014/main" xmlns="" id="{714C51AC-F5F3-DE99-8DA0-A0D97BB424E0}"/>
              </a:ext>
            </a:extLst>
          </p:cNvPr>
          <p:cNvSpPr txBox="1">
            <a:spLocks/>
          </p:cNvSpPr>
          <p:nvPr/>
        </p:nvSpPr>
        <p:spPr>
          <a:xfrm>
            <a:off x="1588215" y="711352"/>
            <a:ext cx="9750740" cy="1047219"/>
          </a:xfrm>
          <a:prstGeom prst="rect">
            <a:avLst/>
          </a:prstGeom>
        </p:spPr>
        <p:txBody>
          <a:bodyPr vert="horz" lIns="91440" tIns="45720" rIns="91440" bIns="45720" rtlCol="0" anchor="t">
            <a:normAutofit lnSpcReduction="10000"/>
          </a:bodyPr>
          <a:lstStyle>
            <a:lvl1pPr marL="0" indent="0" algn="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80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2800" dirty="0">
                <a:solidFill>
                  <a:srgbClr val="0070C0"/>
                </a:solidFill>
              </a:rPr>
              <a:t>Министерство здравоохранения </a:t>
            </a:r>
          </a:p>
          <a:p>
            <a:pPr algn="ctr"/>
            <a:r>
              <a:rPr lang="ru-RU" sz="2800" dirty="0">
                <a:solidFill>
                  <a:srgbClr val="0070C0"/>
                </a:solidFill>
              </a:rPr>
              <a:t>Запорожской области</a:t>
            </a:r>
          </a:p>
        </p:txBody>
      </p:sp>
    </p:spTree>
    <p:extLst>
      <p:ext uri="{BB962C8B-B14F-4D97-AF65-F5344CB8AC3E}">
        <p14:creationId xmlns:p14="http://schemas.microsoft.com/office/powerpoint/2010/main" val="407997236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D52E2D55-6C32-4657-A37E-8EC6927F777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771" y="279700"/>
            <a:ext cx="3290818" cy="6303980"/>
          </a:xfrm>
          <a:prstGeom prst="rect">
            <a:avLst/>
          </a:prstGeom>
        </p:spPr>
      </p:pic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xmlns="" id="{273B8AA3-F158-474A-8322-C4F91FC1443A}"/>
              </a:ext>
            </a:extLst>
          </p:cNvPr>
          <p:cNvSpPr/>
          <p:nvPr/>
        </p:nvSpPr>
        <p:spPr>
          <a:xfrm>
            <a:off x="4496586" y="2408900"/>
            <a:ext cx="5853391" cy="1047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</a:t>
            </a:r>
            <a:r>
              <a:rPr lang="ru-RU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послеродовом отделении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родильницы и новорожденные находятся в </a:t>
            </a:r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одно-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 </a:t>
            </a:r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двух-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местных палатах, оснащенными санитарными узлами.</a:t>
            </a:r>
            <a:endParaRPr lang="ru-RU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0172022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0C7A141D-1CA4-4FAC-BED1-17848A55BB0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1591" y="333486"/>
            <a:ext cx="3086100" cy="6303981"/>
          </a:xfrm>
          <a:prstGeom prst="rect">
            <a:avLst/>
          </a:prstGeom>
        </p:spPr>
      </p:pic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3A01E31F-8E9D-40A6-8000-1D4793DB7EC0}"/>
              </a:ext>
            </a:extLst>
          </p:cNvPr>
          <p:cNvSpPr/>
          <p:nvPr/>
        </p:nvSpPr>
        <p:spPr>
          <a:xfrm>
            <a:off x="3968148" y="2667896"/>
            <a:ext cx="3852662" cy="13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Выписка из отделения проводится через выписную комнату, где можно провести по желанию фото-видео съемку.</a:t>
            </a:r>
            <a:endParaRPr lang="ru-RU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6A2C8243-D06A-4DFC-A902-7C6DC4FA330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11267" y="333486"/>
            <a:ext cx="3086100" cy="63039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34028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xmlns="" id="{9D94C7E0-62A0-4C7B-A60C-D83046E17787}"/>
              </a:ext>
            </a:extLst>
          </p:cNvPr>
          <p:cNvSpPr/>
          <p:nvPr/>
        </p:nvSpPr>
        <p:spPr>
          <a:xfrm>
            <a:off x="6755801" y="1484301"/>
            <a:ext cx="3334871" cy="38893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При отклонении от физиологических родов или при наличии </a:t>
            </a:r>
            <a:r>
              <a:rPr lang="ru-RU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экстрагенитальной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патологии или патологии беременности, женщина переводится в </a:t>
            </a:r>
            <a:r>
              <a:rPr lang="ru-RU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отделение </a:t>
            </a:r>
            <a:r>
              <a:rPr lang="ru-RU" b="1" i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анестезиологии-реанимации </a:t>
            </a:r>
            <a:r>
              <a:rPr lang="ru-RU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 интенсивной терапии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которая расположена рядом с операционным блоком, оснащенным современным оборудованием.</a:t>
            </a:r>
            <a:r>
              <a:rPr lang="ru-RU" sz="1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ru-RU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9D8CB40C-CA24-4671-B54B-436E737144F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9699" y="658905"/>
            <a:ext cx="6293222" cy="55401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155267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E0D18749-6F79-47A7-BC20-BFF47FDA61B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414" y="653527"/>
            <a:ext cx="5143500" cy="5550945"/>
          </a:xfrm>
          <a:prstGeom prst="rect">
            <a:avLst/>
          </a:prstGeom>
        </p:spPr>
      </p:pic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1AE408AE-7181-40F5-874E-E795ABBCC498}"/>
              </a:ext>
            </a:extLst>
          </p:cNvPr>
          <p:cNvSpPr/>
          <p:nvPr/>
        </p:nvSpPr>
        <p:spPr>
          <a:xfrm>
            <a:off x="5740643" y="961076"/>
            <a:ext cx="4317757" cy="45318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Врачи анестезиологи-реаниматологи высшей категории оказывают медицинскую помощь в полном объеме. При необходимости проводятся телемедицинские консультирования с ФГБУ 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«Национальный   медицинский   исследовательский   центр   акушерства,   гинекологии и перинатологии имени академика В.И. Кулакова» г. Москва и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Симферопольским перинатальным центром. За  2023 год проведены и успешно </a:t>
            </a:r>
            <a:r>
              <a:rPr lang="ru-RU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родоразрешены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3 беременных  в критическом акушерском состоянии (КАС).</a:t>
            </a:r>
            <a:endParaRPr lang="ru-RU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6935952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xmlns="" id="{077C227F-86A7-41CF-9E0E-7C2E5D519928}"/>
              </a:ext>
            </a:extLst>
          </p:cNvPr>
          <p:cNvSpPr/>
          <p:nvPr/>
        </p:nvSpPr>
        <p:spPr>
          <a:xfrm>
            <a:off x="6096000" y="1715212"/>
            <a:ext cx="4210274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</a:rPr>
              <a:t>Новорожденные дети находятся под наблюдением врачей неонатологов высшей и I категории. В неонатальном отделении проводится полное клиническое обследование новорожденных с взятием крови для </a:t>
            </a:r>
            <a:r>
              <a:rPr lang="ru-RU" dirty="0" err="1">
                <a:latin typeface="Times New Roman" panose="02020603050405020304" pitchFamily="18" charset="0"/>
                <a:ea typeface="Calibri" panose="020F0502020204030204" pitchFamily="34" charset="0"/>
              </a:rPr>
              <a:t>неонатологического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</a:rPr>
              <a:t> скрининга, который в последующем проводится в генетических лабораториях г. Симферополя, г. Краснодара и г. Москвы.</a:t>
            </a:r>
            <a:endParaRPr lang="ru-RU" dirty="0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6785FB8E-15EE-4480-894D-F7545763B4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771" y="590081"/>
            <a:ext cx="5569996" cy="53895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754634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xmlns="" id="{26F9E366-F2F6-46FC-94B8-15139A8C5CA8}"/>
              </a:ext>
            </a:extLst>
          </p:cNvPr>
          <p:cNvSpPr/>
          <p:nvPr/>
        </p:nvSpPr>
        <p:spPr>
          <a:xfrm>
            <a:off x="322731" y="203166"/>
            <a:ext cx="9283848" cy="10277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случае необходимости оказания новорожденным интенсивной или неотложной помощи в родильном доме открыто </a:t>
            </a:r>
            <a:r>
              <a:rPr lang="ru-RU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отделение реанимации и интенсивной терапии новорожденных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91F4AB0F-045E-4484-B55B-16086248CB7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2731" y="1302803"/>
            <a:ext cx="5486398" cy="5352031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32A45550-122B-4228-948C-51F45534F82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2873" y="1302803"/>
            <a:ext cx="5143500" cy="53520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290001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xmlns="" id="{3878A468-19A9-4723-9FB2-39207F334E93}"/>
              </a:ext>
            </a:extLst>
          </p:cNvPr>
          <p:cNvSpPr/>
          <p:nvPr/>
        </p:nvSpPr>
        <p:spPr>
          <a:xfrm>
            <a:off x="6096000" y="2101486"/>
            <a:ext cx="3802529" cy="198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Реанимационные залы обеспечены инкубаторами для новорожденных, дыхательной аппаратурой эксперт-класса, следящей аппаратурой, аппаратом УЗИ с неонатальным датчиком.</a:t>
            </a:r>
            <a:endParaRPr lang="ru-RU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DF711B2E-2744-4525-AB49-3241A439B3E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989" y="215152"/>
            <a:ext cx="5143500" cy="61695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222961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xmlns="" id="{D1AED9B7-769D-4A2E-BC1E-6B4F4B2068D1}"/>
              </a:ext>
            </a:extLst>
          </p:cNvPr>
          <p:cNvSpPr/>
          <p:nvPr/>
        </p:nvSpPr>
        <p:spPr>
          <a:xfrm>
            <a:off x="6178477" y="1764121"/>
            <a:ext cx="3759013" cy="16648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Новорожденные, нуждающиеся в дальнейших реабилитационных мероприятиях переводятся во вновь созданное </a:t>
            </a:r>
            <a:r>
              <a:rPr lang="ru-RU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отделение патологии новорожденных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(I</a:t>
            </a: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I </a:t>
            </a:r>
            <a:r>
              <a:rPr lang="en-US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</a:t>
            </a:r>
            <a:r>
              <a:rPr lang="ru-RU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ыхаживания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).</a:t>
            </a:r>
            <a:endParaRPr lang="ru-RU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469E1E8B-97E5-4DFB-BEB1-4BC3FB148618}"/>
              </a:ext>
            </a:extLst>
          </p:cNvPr>
          <p:cNvSpPr/>
          <p:nvPr/>
        </p:nvSpPr>
        <p:spPr>
          <a:xfrm>
            <a:off x="663183" y="5413280"/>
            <a:ext cx="8405513" cy="7092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Где получают необходимое лечение, находясь совместно с мамой. Уже нет необходимости транспортировки в другое лечебное учреждение.</a:t>
            </a:r>
            <a:endParaRPr lang="ru-RU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6B403D27-5BEE-4DB9-92B4-54EC3CE180B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9449" y="839096"/>
            <a:ext cx="5264076" cy="44536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758318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C04F9863-C7EE-4382-9C63-E5F3E4329D5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8472" y="301215"/>
            <a:ext cx="5143500" cy="5744583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869137ED-2C5F-4D4F-8754-D0E42172A28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505608"/>
            <a:ext cx="3791848" cy="60511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052268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xmlns="" id="{52241E1C-523D-4C1D-81AF-4CB4B9DD4124}"/>
              </a:ext>
            </a:extLst>
          </p:cNvPr>
          <p:cNvSpPr/>
          <p:nvPr/>
        </p:nvSpPr>
        <p:spPr>
          <a:xfrm>
            <a:off x="5062195" y="2118737"/>
            <a:ext cx="6457360" cy="198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 2023 год пролечено более 2000 гинекологических больных и беременных с патологией беременности в ранних сроках врачами высшей и I категории. В гинекологическом отделении проведено 694 операции. Это и классические полостные операции, лапароскопические, </a:t>
            </a:r>
            <a:r>
              <a:rPr lang="ru-RU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гистероскопические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вмешательства.</a:t>
            </a:r>
            <a:endParaRPr lang="ru-RU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AD76373C-B589-4EDC-BB8C-146204D08A0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00" y="245098"/>
            <a:ext cx="3561976" cy="63630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33149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6C633B84-AC11-40B4-88E3-69474189475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1486901"/>
            <a:ext cx="11129668" cy="540369"/>
          </a:xfrm>
        </p:spPr>
        <p:txBody>
          <a:bodyPr>
            <a:noAutofit/>
          </a:bodyPr>
          <a:lstStyle/>
          <a:p>
            <a:pPr algn="ctr"/>
            <a:r>
              <a:rPr lang="ru-RU" sz="32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Мелитопольский областной перинатальный центр</a:t>
            </a:r>
            <a:br>
              <a:rPr lang="ru-RU" sz="32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(открывается на базе ГБУЗ «Мелитопольский областной родильный дом»</a:t>
            </a: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7D8AD08C-A88C-4A94-BA5B-29ADB978241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7223" y="2226831"/>
            <a:ext cx="5406486" cy="4152453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A388C320-0C17-C3C9-07EF-D4F9720BE90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028" y="2226831"/>
            <a:ext cx="3966508" cy="41524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232489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C91D7165-DED9-4F18-8E1F-6B29456A232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8094" y="3361983"/>
            <a:ext cx="3657601" cy="3289042"/>
          </a:xfrm>
          <a:prstGeom prst="rect">
            <a:avLst/>
          </a:prstGeom>
        </p:spPr>
      </p:pic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DE617466-145D-432D-B64C-22B00C373884}"/>
              </a:ext>
            </a:extLst>
          </p:cNvPr>
          <p:cNvSpPr/>
          <p:nvPr/>
        </p:nvSpPr>
        <p:spPr>
          <a:xfrm>
            <a:off x="5700095" y="713405"/>
            <a:ext cx="4047789" cy="52971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конце 2023 года благодаря работе Министерства здравоохранения Запорожской области и региону-шефу Архангельской области родильный дом получил специализированный санитарный транспорт, для вновь открытого акушерско-дистанционного консультативного центра, обеспеченного всем необходимым оборудованием для транспортировки в тяжелом состоянии женщин и новорожденных из районов Запорожской области в реанимационное отделение.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Сотрудники центра могут проводить телемедицинское консультирование.</a:t>
            </a:r>
            <a:endParaRPr lang="ru-RU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4CA6C790-A989-41A3-9AF6-4B5E94B69AC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8094" y="206975"/>
            <a:ext cx="2667785" cy="30820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675435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B45F7FB7-21EE-417D-A5A2-BE1F1EF058F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2579" y="303903"/>
            <a:ext cx="8681421" cy="62501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882051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xmlns="" id="{D5D18ECC-E0A7-481B-B677-8A98A8E07003}"/>
              </a:ext>
            </a:extLst>
          </p:cNvPr>
          <p:cNvSpPr/>
          <p:nvPr/>
        </p:nvSpPr>
        <p:spPr>
          <a:xfrm>
            <a:off x="296208" y="257749"/>
            <a:ext cx="9159763" cy="7092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Все пациенты обеспечены 3-х разовым питанием, принимают пищу в комфортабельных столовых.</a:t>
            </a:r>
            <a:endParaRPr lang="ru-RU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4CACED9C-5A33-4EDE-9B96-3F1BF335CA3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8791" y="966982"/>
            <a:ext cx="5454127" cy="5633269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C01BC833-E565-471A-A4B2-330DE97FF0B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29084" y="789045"/>
            <a:ext cx="5143500" cy="56332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988690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xmlns="" id="{697B3F05-3329-4C0E-953C-A2FA85FA283D}"/>
              </a:ext>
            </a:extLst>
          </p:cNvPr>
          <p:cNvSpPr/>
          <p:nvPr/>
        </p:nvSpPr>
        <p:spPr>
          <a:xfrm>
            <a:off x="7381187" y="2278010"/>
            <a:ext cx="4232636" cy="198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12.01.2024 года Мелитопольский областной перинатальный центр посетил министр здравоохранения России Мурашко М.А., который осмотрел вновь открытые отделения, побеседовал с сотрудниками и пациентами.</a:t>
            </a:r>
            <a:endParaRPr lang="ru-RU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9E6CD54D-CBAE-472C-BCA0-3995D65F44A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818" y="1018094"/>
            <a:ext cx="6935393" cy="56112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209064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xmlns="" id="{1DDEC3BD-F6F9-4840-B10C-13EF606F9D43}"/>
              </a:ext>
            </a:extLst>
          </p:cNvPr>
          <p:cNvSpPr/>
          <p:nvPr/>
        </p:nvSpPr>
        <p:spPr>
          <a:xfrm>
            <a:off x="172122" y="297784"/>
            <a:ext cx="9864763" cy="13665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лечебном учреждении работает 219 </a:t>
            </a:r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сотрудников,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из них 33 врача: </a:t>
            </a:r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акушеры-гинекологи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реаниматологи, </a:t>
            </a:r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неонатологи,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из них 74% </a:t>
            </a:r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врачи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I и высшей категории. 99 медицинских сестер и акушерок со специальной медицинской подготовкой для работы в родовспомогательных учреждениях.</a:t>
            </a:r>
            <a:endParaRPr lang="ru-RU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0A6553AD-7317-440B-87BE-8F6B1DEF8F7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0580" y="1775010"/>
            <a:ext cx="8700941" cy="47012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099345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xmlns="" id="{070FCC7B-DB6D-4414-AC79-A4E43E2EF228}"/>
              </a:ext>
            </a:extLst>
          </p:cNvPr>
          <p:cNvSpPr/>
          <p:nvPr/>
        </p:nvSpPr>
        <p:spPr>
          <a:xfrm>
            <a:off x="339163" y="207468"/>
            <a:ext cx="9339227" cy="2042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Сотрудники Перинатального центра будут рады оказать медицинскую помощь всем желающим беременным, гинекологическим больным и не зависимо от места регистрации.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05498DE9-4355-4D4A-BB47-4640D34947B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3610" y="2057784"/>
            <a:ext cx="5165889" cy="41015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662948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B8CB483E-6ECE-444C-B965-C68E19BE2E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51492" y="514574"/>
            <a:ext cx="8933572" cy="562804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</a:rPr>
              <a:t>Мелитопольский родильный дом организован 1 апреля 1945 года. В структуре тогда было одно родильное отделение и работало: 2 врача и 7 акушерок.</a:t>
            </a:r>
            <a:r>
              <a:rPr lang="ru-RU" dirty="0">
                <a:latin typeface="Times New Roman" panose="02020603050405020304" pitchFamily="18" charset="0"/>
              </a:rPr>
              <a:t> </a:t>
            </a:r>
          </a:p>
          <a:p>
            <a:pPr marL="0" indent="0">
              <a:buNone/>
            </a:pPr>
            <a:endParaRPr lang="ru-RU" dirty="0">
              <a:latin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</a:rPr>
              <a:t>На сегодняшний день лечебное учреждение, имеет в своей структуре 10 отделений, обеспечивающих полный комплекс мероприятий по оказанию медицинской помощи беременным, роженицам, родильницам, новорожденным, гинекологическим больным. </a:t>
            </a:r>
            <a:r>
              <a:rPr lang="ru-RU" dirty="0">
                <a:latin typeface="Times New Roman" panose="02020603050405020304" pitchFamily="18" charset="0"/>
              </a:rPr>
              <a:t> </a:t>
            </a:r>
          </a:p>
          <a:p>
            <a:pPr marL="0" indent="0">
              <a:buNone/>
            </a:pPr>
            <a:endParaRPr lang="ru-RU" dirty="0">
              <a:latin typeface="Times New Roman" panose="02020603050405020304" pitchFamily="18" charset="0"/>
            </a:endParaRPr>
          </a:p>
          <a:p>
            <a:endParaRPr lang="ru-RU" dirty="0"/>
          </a:p>
        </p:txBody>
      </p:sp>
      <p:sp>
        <p:nvSpPr>
          <p:cNvPr id="8" name="Rectangle 3">
            <a:extLst>
              <a:ext uri="{FF2B5EF4-FFF2-40B4-BE49-F238E27FC236}">
                <a16:creationId xmlns:a16="http://schemas.microsoft.com/office/drawing/2014/main" xmlns="" id="{6DDCE659-B6A6-4141-8FB6-315422296AA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1492" y="2929579"/>
            <a:ext cx="6901214" cy="2539157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его составе:</a:t>
            </a:r>
            <a:r>
              <a:rPr kumimoji="0" lang="ru-RU" altLang="ru-RU" b="0" i="0" u="none" strike="noStrike" cap="none" normalizeH="0" baseline="0" dirty="0">
                <a:ln>
                  <a:noFill/>
                </a:ln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Диагностический консультативный центр </a:t>
            </a:r>
            <a:r>
              <a:rPr kumimoji="0" lang="ru-RU" altLang="ru-RU" b="0" i="0" u="none" strike="noStrike" cap="none" normalizeH="0" baseline="0" dirty="0">
                <a:ln>
                  <a:noFill/>
                </a:ln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осуществляет амбулаторный прием на 16 врачебных участках, где состоят на «Д» учете беременные г. Мелитополь и </a:t>
            </a:r>
            <a:r>
              <a:rPr kumimoji="0" lang="ru-RU" altLang="ru-RU" sz="2400" b="1" i="0" u="none" strike="noStrike" cap="none" normalizeH="0" baseline="0" dirty="0">
                <a:ln>
                  <a:noFill/>
                </a:ln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все желающие наблюдаться по беременности из всех районов Запорожской области</a:t>
            </a:r>
            <a:r>
              <a:rPr kumimoji="0" lang="ru-RU" altLang="ru-RU" b="0" i="0" u="none" strike="noStrike" cap="none" normalizeH="0" baseline="0" dirty="0">
                <a:ln>
                  <a:noFill/>
                </a:ln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Сейчас на учете по беременности состоит 411 </a:t>
            </a:r>
            <a:r>
              <a:rPr kumimoji="0" lang="ru-RU" altLang="ru-RU" b="0" i="0" u="none" strike="noStrike" cap="none" normalizeH="0" baseline="0" dirty="0" smtClean="0">
                <a:ln>
                  <a:noFill/>
                </a:ln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беременных. В </a:t>
            </a:r>
            <a:r>
              <a:rPr kumimoji="0" lang="ru-RU" altLang="ru-RU" b="0" i="0" u="none" strike="noStrike" cap="none" normalizeH="0" baseline="0" dirty="0">
                <a:ln>
                  <a:noFill/>
                </a:ln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отделении начал работу кабинет антенатальной охраны плода, оснащенный новым эксперт-класса аппаратом УЗИ.</a:t>
            </a:r>
            <a:endParaRPr kumimoji="0" lang="ru-RU" altLang="ru-RU" b="0" i="0" u="none" strike="noStrike" cap="none" normalizeH="0" baseline="0" dirty="0">
              <a:ln>
                <a:noFill/>
              </a:ln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xmlns="" id="{AC4DDB9B-EFE3-097C-985D-7C72E192D09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5626" y="2633789"/>
            <a:ext cx="3040919" cy="40545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735020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8C67B95A-A188-4727-A7FD-44C892133C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546" y="147021"/>
            <a:ext cx="8596668" cy="2402542"/>
          </a:xfrm>
        </p:spPr>
        <p:txBody>
          <a:bodyPr>
            <a:normAutofit/>
          </a:bodyPr>
          <a:lstStyle/>
          <a:p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Стационарные отделения расположены в здании после капитального ремонта, утепленного, имеющего горячее и холодное водоснабжение, приточно-вытяжную вентиляцию, датчики пожарной безопасности.  Все палаты обеспечены кислородными точками. Палаты одно-двухместные с отдельными санитарными узлами.</a:t>
            </a:r>
            <a:r>
              <a:rPr lang="ru-RU" sz="1800" dirty="0"/>
              <a:t/>
            </a:r>
            <a:br>
              <a:rPr lang="ru-RU" sz="1800" dirty="0"/>
            </a:br>
            <a:endParaRPr lang="ru-RU" sz="1800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8C1E8B7C-A003-4231-965B-9A0607EC89D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5810" y="1602889"/>
            <a:ext cx="6297105" cy="49485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801607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0D1B785F-E0B2-46B6-B067-D21D967479F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0519" y="355003"/>
            <a:ext cx="6693031" cy="58091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083389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ACAEAE92-2195-4E14-9A2F-70115B64074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2428" y="494852"/>
            <a:ext cx="9025666" cy="58521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318127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xmlns="" id="{3D3E1F5C-FB24-4FD5-8A68-54170E344C13}"/>
              </a:ext>
            </a:extLst>
          </p:cNvPr>
          <p:cNvSpPr/>
          <p:nvPr/>
        </p:nvSpPr>
        <p:spPr>
          <a:xfrm>
            <a:off x="6096000" y="2118737"/>
            <a:ext cx="4554350" cy="29390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Отделение патологии беременных с койками для беременных с </a:t>
            </a:r>
            <a:r>
              <a:rPr lang="ru-RU" b="1" i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экстрагенитальной</a:t>
            </a:r>
            <a:r>
              <a:rPr lang="ru-RU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патологией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находится на 1-ом этаже, что дает возможность беспрепятственно беременным делать прогулки по улице. Отделение обеспечено современным оборудованием для наблюдения и лечения патологии беременности.</a:t>
            </a:r>
            <a:endParaRPr lang="ru-RU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66277048-ED16-4B8E-A18B-30C5F0C395D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896" y="340027"/>
            <a:ext cx="5143500" cy="61779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048864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C7DBC9AB-52CE-43D9-959A-6B814B06B6C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75201" y="1331260"/>
            <a:ext cx="8946541" cy="4854388"/>
          </a:xfrm>
        </p:spPr>
        <p:txBody>
          <a:bodyPr>
            <a:normAutofit/>
          </a:bodyPr>
          <a:lstStyle/>
          <a:p>
            <a:endParaRPr lang="ru-RU" sz="1900" dirty="0"/>
          </a:p>
          <a:p>
            <a:endParaRPr lang="ru-RU" dirty="0"/>
          </a:p>
          <a:p>
            <a:endParaRPr lang="ru-RU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56F18C8E-5CB3-48E1-BD47-0FC51CC949F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4382" y="290456"/>
            <a:ext cx="5143500" cy="6185648"/>
          </a:xfrm>
          <a:prstGeom prst="rect">
            <a:avLst/>
          </a:prstGeom>
        </p:spPr>
      </p:pic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xmlns="" id="{D355ED26-CFBF-48EC-A7FE-7DD31A74BDCF}"/>
              </a:ext>
            </a:extLst>
          </p:cNvPr>
          <p:cNvSpPr/>
          <p:nvPr/>
        </p:nvSpPr>
        <p:spPr>
          <a:xfrm>
            <a:off x="6096000" y="2153498"/>
            <a:ext cx="3861996" cy="21116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Родильное отделение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расположено на двух этажах здания.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 1-этаже расположены </a:t>
            </a:r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6 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индивидуальных родильных  залов для принятия родов совместно с партнером.</a:t>
            </a:r>
            <a:endParaRPr lang="ru-RU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0663244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D6BF5683-CA1D-4A5C-99D8-178B79B948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28010" y="460786"/>
            <a:ext cx="7169318" cy="5628041"/>
          </a:xfrm>
        </p:spPr>
        <p:txBody>
          <a:bodyPr/>
          <a:lstStyle/>
          <a:p>
            <a:endParaRPr lang="ru-RU" b="1" dirty="0"/>
          </a:p>
          <a:p>
            <a:endParaRPr lang="ru-RU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64B5EDCB-F5DF-48C5-9121-1CDE272470D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0008" y="353211"/>
            <a:ext cx="3412503" cy="3949848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95307501-38BA-4CDB-AF7A-372A82A5B87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353210"/>
            <a:ext cx="4871141" cy="6044003"/>
          </a:xfrm>
          <a:prstGeom prst="rect">
            <a:avLst/>
          </a:prstGeom>
        </p:spPr>
      </p:pic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73507F16-355A-4053-BC2A-5262223A5370}"/>
              </a:ext>
            </a:extLst>
          </p:cNvPr>
          <p:cNvSpPr/>
          <p:nvPr/>
        </p:nvSpPr>
        <p:spPr>
          <a:xfrm>
            <a:off x="339986" y="4358205"/>
            <a:ext cx="5609310" cy="20036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родильном блоке работает одновременно 2 акушерки и 2 врача </a:t>
            </a:r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акушера-гинеколога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ведущих роды. Участие в родах принимают </a:t>
            </a:r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врачи-анестезиологи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которые по показаниям проводят обезболивание родов и </a:t>
            </a:r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врачи-неонатологи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Ребенок осматривается в родильном зале сразу после родов.</a:t>
            </a:r>
            <a:endParaRPr lang="ru-RU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46889887"/>
      </p:ext>
    </p:extLst>
  </p:cSld>
  <p:clrMapOvr>
    <a:masterClrMapping/>
  </p:clrMapOvr>
</p:sld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5FCBEF"/>
      </a:accent1>
      <a:accent2>
        <a:srgbClr val="2E83C3"/>
      </a:accent2>
      <a:accent3>
        <a:srgbClr val="42D0A2"/>
      </a:accent3>
      <a:accent4>
        <a:srgbClr val="2E946B"/>
      </a:accent4>
      <a:accent5>
        <a:srgbClr val="42B051"/>
      </a:accent5>
      <a:accent6>
        <a:srgbClr val="96D141"/>
      </a:accent6>
      <a:hlink>
        <a:srgbClr val="3FCDE7"/>
      </a:hlink>
      <a:folHlink>
        <a:srgbClr val="A9D3E1"/>
      </a:folHlink>
    </a:clrScheme>
    <a:fontScheme name="Аспект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Facet" id="{C0C680CD-088A-49FC-A102-D699147F32B2}" vid="{0B5AB586-D108-4FC1-8368-649FE654B89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487</TotalTime>
  <Words>692</Words>
  <Application>Microsoft Office PowerPoint</Application>
  <PresentationFormat>Произвольный</PresentationFormat>
  <Paragraphs>31</Paragraphs>
  <Slides>25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6" baseType="lpstr">
      <vt:lpstr>Аспект</vt:lpstr>
      <vt:lpstr>Презентация Мелитопольского областного Перинатального центра в г. Мелитополь </vt:lpstr>
      <vt:lpstr> Мелитопольский областной перинатальный центр (открывается на базе ГБУЗ «Мелитопольский областной родильный дом»</vt:lpstr>
      <vt:lpstr>Презентация PowerPoint</vt:lpstr>
      <vt:lpstr>Стационарные отделения расположены в здании после капитального ремонта, утепленного, имеющего горячее и холодное водоснабжение, приточно-вытяжную вентиляцию, датчики пожарной безопасности.  Все палаты обеспечены кислородными точками. Палаты одно-двухместные с отдельными санитарными узлами.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Анализ проведения вакцинации на территории Запорожской области</dc:title>
  <dc:creator>work</dc:creator>
  <cp:lastModifiedBy>Миронова Екатерина Александровна</cp:lastModifiedBy>
  <cp:revision>57</cp:revision>
  <cp:lastPrinted>2023-11-21T05:26:18Z</cp:lastPrinted>
  <dcterms:created xsi:type="dcterms:W3CDTF">2023-10-23T05:17:35Z</dcterms:created>
  <dcterms:modified xsi:type="dcterms:W3CDTF">2024-05-06T12:57:12Z</dcterms:modified>
</cp:coreProperties>
</file>