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1"/>
  </p:notesMasterIdLst>
  <p:sldIdLst>
    <p:sldId id="266" r:id="rId2"/>
    <p:sldId id="294" r:id="rId3"/>
    <p:sldId id="279" r:id="rId4"/>
    <p:sldId id="291" r:id="rId5"/>
    <p:sldId id="281" r:id="rId6"/>
    <p:sldId id="292" r:id="rId7"/>
    <p:sldId id="293" r:id="rId8"/>
    <p:sldId id="295" r:id="rId9"/>
    <p:sldId id="283" r:id="rId10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839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-1212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9C6D9D-C63E-41D5-890E-6ECA1EFC387E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7C1FF3-3430-467C-A57A-20C55731D2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749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C1FF3-3430-467C-A57A-20C55731D22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621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C1FF3-3430-467C-A57A-20C55731D2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868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C1FF3-3430-467C-A57A-20C55731D2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017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EB95D-BEE6-465C-AF7B-2B1A5DA4F4B2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CCBB3-E927-4C31-AA4A-CC499F1FD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144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EB95D-BEE6-465C-AF7B-2B1A5DA4F4B2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CCBB3-E927-4C31-AA4A-CC499F1FD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754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EB95D-BEE6-465C-AF7B-2B1A5DA4F4B2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CCBB3-E927-4C31-AA4A-CC499F1FD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9929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4/25/2025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4128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EB95D-BEE6-465C-AF7B-2B1A5DA4F4B2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CCBB3-E927-4C31-AA4A-CC499F1FD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168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EB95D-BEE6-465C-AF7B-2B1A5DA4F4B2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CCBB3-E927-4C31-AA4A-CC499F1FD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037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EB95D-BEE6-465C-AF7B-2B1A5DA4F4B2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CCBB3-E927-4C31-AA4A-CC499F1FD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679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EB95D-BEE6-465C-AF7B-2B1A5DA4F4B2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CCBB3-E927-4C31-AA4A-CC499F1FD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467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EB95D-BEE6-465C-AF7B-2B1A5DA4F4B2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CCBB3-E927-4C31-AA4A-CC499F1FD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631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EB95D-BEE6-465C-AF7B-2B1A5DA4F4B2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CCBB3-E927-4C31-AA4A-CC499F1FD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833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EB95D-BEE6-465C-AF7B-2B1A5DA4F4B2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CCBB3-E927-4C31-AA4A-CC499F1FD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245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EB95D-BEE6-465C-AF7B-2B1A5DA4F4B2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CCBB3-E927-4C31-AA4A-CC499F1FD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97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EB95D-BEE6-465C-AF7B-2B1A5DA4F4B2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CCBB3-E927-4C31-AA4A-CC499F1FD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024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bject 3"/>
          <p:cNvSpPr/>
          <p:nvPr/>
        </p:nvSpPr>
        <p:spPr>
          <a:xfrm>
            <a:off x="9441117" y="-4772"/>
            <a:ext cx="2759936" cy="68470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632"/>
          </a:p>
        </p:txBody>
      </p:sp>
      <p:grpSp>
        <p:nvGrpSpPr>
          <p:cNvPr id="2" name="object 2"/>
          <p:cNvGrpSpPr/>
          <p:nvPr/>
        </p:nvGrpSpPr>
        <p:grpSpPr>
          <a:xfrm>
            <a:off x="0" y="-4772"/>
            <a:ext cx="11065164" cy="6904113"/>
            <a:chOff x="-431921" y="3505"/>
            <a:chExt cx="11109877" cy="7585806"/>
          </a:xfrm>
        </p:grpSpPr>
        <p:sp>
          <p:nvSpPr>
            <p:cNvPr id="3" name="object 3"/>
            <p:cNvSpPr/>
            <p:nvPr/>
          </p:nvSpPr>
          <p:spPr>
            <a:xfrm>
              <a:off x="-431921" y="13488"/>
              <a:ext cx="2750120" cy="757582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632"/>
            </a:p>
          </p:txBody>
        </p:sp>
        <p:sp>
          <p:nvSpPr>
            <p:cNvPr id="5" name="object 5"/>
            <p:cNvSpPr/>
            <p:nvPr/>
          </p:nvSpPr>
          <p:spPr>
            <a:xfrm>
              <a:off x="2693022" y="2694592"/>
              <a:ext cx="7984933" cy="267572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632"/>
            </a:p>
          </p:txBody>
        </p:sp>
        <p:sp>
          <p:nvSpPr>
            <p:cNvPr id="6" name="object 6"/>
            <p:cNvSpPr/>
            <p:nvPr/>
          </p:nvSpPr>
          <p:spPr>
            <a:xfrm>
              <a:off x="2698483" y="5343448"/>
              <a:ext cx="7979473" cy="221654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632"/>
            </a:p>
          </p:txBody>
        </p:sp>
        <p:sp>
          <p:nvSpPr>
            <p:cNvPr id="7" name="object 7"/>
            <p:cNvSpPr/>
            <p:nvPr/>
          </p:nvSpPr>
          <p:spPr>
            <a:xfrm>
              <a:off x="3008627" y="9210"/>
              <a:ext cx="7460615" cy="7551420"/>
            </a:xfrm>
            <a:custGeom>
              <a:avLst/>
              <a:gdLst/>
              <a:ahLst/>
              <a:cxnLst/>
              <a:rect l="l" t="t" r="r" b="b"/>
              <a:pathLst>
                <a:path w="7460615" h="7551420">
                  <a:moveTo>
                    <a:pt x="4096981" y="0"/>
                  </a:moveTo>
                  <a:lnTo>
                    <a:pt x="0" y="0"/>
                  </a:lnTo>
                  <a:lnTo>
                    <a:pt x="4366450" y="4333494"/>
                  </a:lnTo>
                  <a:lnTo>
                    <a:pt x="1164844" y="7550797"/>
                  </a:lnTo>
                  <a:lnTo>
                    <a:pt x="4924094" y="7550797"/>
                  </a:lnTo>
                  <a:lnTo>
                    <a:pt x="7460424" y="5014455"/>
                  </a:lnTo>
                  <a:lnTo>
                    <a:pt x="6252400" y="3806444"/>
                  </a:lnTo>
                  <a:lnTo>
                    <a:pt x="7077913" y="2980931"/>
                  </a:lnTo>
                  <a:lnTo>
                    <a:pt x="4096981" y="0"/>
                  </a:lnTo>
                  <a:close/>
                </a:path>
              </a:pathLst>
            </a:custGeom>
            <a:solidFill>
              <a:srgbClr val="F5F5F5"/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  <p:sp>
          <p:nvSpPr>
            <p:cNvPr id="8" name="object 8"/>
            <p:cNvSpPr/>
            <p:nvPr/>
          </p:nvSpPr>
          <p:spPr>
            <a:xfrm>
              <a:off x="7099884" y="3505"/>
              <a:ext cx="3578072" cy="359062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632"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32274" y="3140993"/>
            <a:ext cx="7472579" cy="350183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 marR="4607" algn="ctr">
              <a:spcBef>
                <a:spcPts val="91"/>
              </a:spcBef>
            </a:pPr>
            <a:r>
              <a:rPr lang="ru-RU" sz="2200" b="1" spc="54" dirty="0" smtClean="0">
                <a:solidFill>
                  <a:srgbClr val="C00000"/>
                </a:solidFill>
                <a:latin typeface="Calibri"/>
                <a:cs typeface="Calibri"/>
              </a:rPr>
              <a:t>«НИЖНЕВАРТОВСКАЯ ГОРОДСКАЯ ПОЛИКЛИНИКА»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605564" y="6270455"/>
            <a:ext cx="6993764" cy="350183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 marR="4607" algn="ctr">
              <a:spcBef>
                <a:spcPts val="91"/>
              </a:spcBef>
            </a:pPr>
            <a:r>
              <a:rPr lang="ru-RU" sz="2200" b="1" spc="45" dirty="0" smtClean="0">
                <a:solidFill>
                  <a:srgbClr val="C83033"/>
                </a:solidFill>
                <a:latin typeface="Calibri"/>
                <a:cs typeface="Calibri"/>
              </a:rPr>
              <a:t>Нижневартовск, 2025</a:t>
            </a:r>
            <a:endParaRPr sz="2200" dirty="0">
              <a:latin typeface="Calibri"/>
              <a:cs typeface="Calibri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75" y="301050"/>
            <a:ext cx="2534531" cy="1915385"/>
          </a:xfrm>
          <a:prstGeom prst="rect">
            <a:avLst/>
          </a:prstGeom>
        </p:spPr>
      </p:pic>
      <p:sp>
        <p:nvSpPr>
          <p:cNvPr id="28" name="object 19"/>
          <p:cNvSpPr txBox="1"/>
          <p:nvPr/>
        </p:nvSpPr>
        <p:spPr>
          <a:xfrm>
            <a:off x="543890" y="5677334"/>
            <a:ext cx="6498878" cy="609228"/>
          </a:xfrm>
          <a:prstGeom prst="rect">
            <a:avLst/>
          </a:prstGeom>
        </p:spPr>
        <p:txBody>
          <a:bodyPr vert="horz" wrap="square" lIns="0" tIns="11516" rIns="0" bIns="0" rtlCol="0" anchor="ctr">
            <a:spAutoFit/>
          </a:bodyPr>
          <a:lstStyle/>
          <a:p>
            <a:pPr marL="11516" marR="4607" algn="ctr">
              <a:spcBef>
                <a:spcPts val="91"/>
              </a:spcBef>
            </a:pPr>
            <a:r>
              <a:rPr lang="ru-RU" b="1" spc="54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Главный врач </a:t>
            </a:r>
            <a:endParaRPr lang="ru-RU" b="1" spc="54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  <a:p>
            <a:pPr marL="11516" marR="4607" algn="ctr">
              <a:spcBef>
                <a:spcPts val="91"/>
              </a:spcBef>
            </a:pPr>
            <a:r>
              <a:rPr lang="ru-RU" sz="2000" b="1" spc="54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Светлана Владимировна Воронина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9868">
            <a:off x="6991644" y="514776"/>
            <a:ext cx="3429000" cy="34290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8" b="-1"/>
          <a:stretch/>
        </p:blipFill>
        <p:spPr>
          <a:xfrm rot="21407585">
            <a:off x="6034803" y="-273924"/>
            <a:ext cx="3494179" cy="340784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9868">
            <a:off x="7209761" y="723375"/>
            <a:ext cx="3461700" cy="346170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1134">
            <a:off x="8795502" y="2125054"/>
            <a:ext cx="3447304" cy="3447304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0970">
            <a:off x="6185987" y="5750625"/>
            <a:ext cx="2126008" cy="2126008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1236">
            <a:off x="7190740" y="3945847"/>
            <a:ext cx="3429000" cy="3429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886" y="2410170"/>
            <a:ext cx="761992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Бюджетное учреждение </a:t>
            </a:r>
            <a:endParaRPr lang="ru-RU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Ханты-Мансийского </a:t>
            </a:r>
            <a:r>
              <a:rPr lang="ru-RU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автономного округа – </a:t>
            </a: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Югры</a:t>
            </a:r>
            <a:endParaRPr lang="ru-RU" sz="22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bject 19"/>
          <p:cNvSpPr txBox="1"/>
          <p:nvPr/>
        </p:nvSpPr>
        <p:spPr>
          <a:xfrm>
            <a:off x="357443" y="3627225"/>
            <a:ext cx="7205398" cy="1501780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 marR="4607" algn="ctr">
              <a:spcBef>
                <a:spcPts val="91"/>
              </a:spcBef>
            </a:pPr>
            <a:r>
              <a:rPr lang="ru-RU" sz="3200" b="1" spc="54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ПАМЯТКА </a:t>
            </a:r>
          </a:p>
          <a:p>
            <a:pPr marL="11516" marR="4607" algn="ctr">
              <a:spcBef>
                <a:spcPts val="91"/>
              </a:spcBef>
            </a:pPr>
            <a:r>
              <a:rPr lang="ru-RU" sz="3200" b="1" spc="54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о мерах социальной поддержки медицинских работников</a:t>
            </a:r>
          </a:p>
        </p:txBody>
      </p:sp>
    </p:spTree>
    <p:extLst>
      <p:ext uri="{BB962C8B-B14F-4D97-AF65-F5344CB8AC3E}">
        <p14:creationId xmlns:p14="http://schemas.microsoft.com/office/powerpoint/2010/main" val="148411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839064" y="1534211"/>
            <a:ext cx="10549034" cy="1652635"/>
            <a:chOff x="761038" y="990005"/>
            <a:chExt cx="4677025" cy="1410587"/>
          </a:xfrm>
        </p:grpSpPr>
        <p:sp>
          <p:nvSpPr>
            <p:cNvPr id="4" name="object 4"/>
            <p:cNvSpPr/>
            <p:nvPr/>
          </p:nvSpPr>
          <p:spPr>
            <a:xfrm>
              <a:off x="779068" y="1010577"/>
              <a:ext cx="4658995" cy="1390015"/>
            </a:xfrm>
            <a:custGeom>
              <a:avLst/>
              <a:gdLst/>
              <a:ahLst/>
              <a:cxnLst/>
              <a:rect l="l" t="t" r="r" b="b"/>
              <a:pathLst>
                <a:path w="4658995" h="1390014">
                  <a:moveTo>
                    <a:pt x="4658868" y="0"/>
                  </a:moveTo>
                  <a:lnTo>
                    <a:pt x="0" y="0"/>
                  </a:lnTo>
                  <a:lnTo>
                    <a:pt x="0" y="1389888"/>
                  </a:lnTo>
                  <a:lnTo>
                    <a:pt x="4658868" y="1389888"/>
                  </a:lnTo>
                  <a:lnTo>
                    <a:pt x="4658868" y="0"/>
                  </a:lnTo>
                  <a:close/>
                </a:path>
              </a:pathLst>
            </a:custGeom>
            <a:solidFill>
              <a:srgbClr val="000000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  <p:sp>
          <p:nvSpPr>
            <p:cNvPr id="5" name="object 5"/>
            <p:cNvSpPr/>
            <p:nvPr/>
          </p:nvSpPr>
          <p:spPr>
            <a:xfrm>
              <a:off x="761038" y="990005"/>
              <a:ext cx="4518025" cy="1250315"/>
            </a:xfrm>
            <a:custGeom>
              <a:avLst/>
              <a:gdLst/>
              <a:ahLst/>
              <a:cxnLst/>
              <a:rect l="l" t="t" r="r" b="b"/>
              <a:pathLst>
                <a:path w="4518025" h="1250314">
                  <a:moveTo>
                    <a:pt x="4409757" y="0"/>
                  </a:moveTo>
                  <a:lnTo>
                    <a:pt x="108000" y="0"/>
                  </a:lnTo>
                  <a:lnTo>
                    <a:pt x="45562" y="1687"/>
                  </a:lnTo>
                  <a:lnTo>
                    <a:pt x="13500" y="13500"/>
                  </a:lnTo>
                  <a:lnTo>
                    <a:pt x="1687" y="45562"/>
                  </a:lnTo>
                  <a:lnTo>
                    <a:pt x="0" y="108000"/>
                  </a:lnTo>
                  <a:lnTo>
                    <a:pt x="0" y="1142301"/>
                  </a:lnTo>
                  <a:lnTo>
                    <a:pt x="1687" y="1204739"/>
                  </a:lnTo>
                  <a:lnTo>
                    <a:pt x="13500" y="1236802"/>
                  </a:lnTo>
                  <a:lnTo>
                    <a:pt x="45562" y="1248614"/>
                  </a:lnTo>
                  <a:lnTo>
                    <a:pt x="108000" y="1250302"/>
                  </a:lnTo>
                  <a:lnTo>
                    <a:pt x="4409757" y="1250302"/>
                  </a:lnTo>
                  <a:lnTo>
                    <a:pt x="4472195" y="1248614"/>
                  </a:lnTo>
                  <a:lnTo>
                    <a:pt x="4504258" y="1236802"/>
                  </a:lnTo>
                  <a:lnTo>
                    <a:pt x="4516070" y="1204739"/>
                  </a:lnTo>
                  <a:lnTo>
                    <a:pt x="4517758" y="1142301"/>
                  </a:lnTo>
                  <a:lnTo>
                    <a:pt x="4517758" y="108000"/>
                  </a:lnTo>
                  <a:lnTo>
                    <a:pt x="4516070" y="45562"/>
                  </a:lnTo>
                  <a:lnTo>
                    <a:pt x="4504258" y="13500"/>
                  </a:lnTo>
                  <a:lnTo>
                    <a:pt x="4472195" y="1687"/>
                  </a:lnTo>
                  <a:lnTo>
                    <a:pt x="4409757" y="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</p:grpSp>
      <p:sp>
        <p:nvSpPr>
          <p:cNvPr id="11" name="object 11"/>
          <p:cNvSpPr/>
          <p:nvPr/>
        </p:nvSpPr>
        <p:spPr>
          <a:xfrm>
            <a:off x="3682096" y="663466"/>
            <a:ext cx="7261073" cy="11516"/>
          </a:xfrm>
          <a:custGeom>
            <a:avLst/>
            <a:gdLst/>
            <a:ahLst/>
            <a:cxnLst/>
            <a:rect l="l" t="t" r="r" b="b"/>
            <a:pathLst>
              <a:path w="8007350" h="12700">
                <a:moveTo>
                  <a:pt x="0" y="12700"/>
                </a:moveTo>
                <a:lnTo>
                  <a:pt x="8007302" y="12700"/>
                </a:lnTo>
                <a:lnTo>
                  <a:pt x="8007302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C83033"/>
          </a:solidFill>
        </p:spPr>
        <p:txBody>
          <a:bodyPr wrap="square" lIns="0" tIns="0" rIns="0" bIns="0" rtlCol="0"/>
          <a:lstStyle/>
          <a:p>
            <a:endParaRPr sz="1632"/>
          </a:p>
        </p:txBody>
      </p:sp>
      <p:sp>
        <p:nvSpPr>
          <p:cNvPr id="20" name="object 20"/>
          <p:cNvSpPr txBox="1"/>
          <p:nvPr/>
        </p:nvSpPr>
        <p:spPr>
          <a:xfrm>
            <a:off x="5427094" y="6534212"/>
            <a:ext cx="1968148" cy="234895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>
              <a:spcBef>
                <a:spcPts val="91"/>
              </a:spcBef>
            </a:pPr>
            <a:r>
              <a:rPr lang="en-US"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MUGP-NV</a:t>
            </a:r>
            <a:r>
              <a:rPr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.</a:t>
            </a:r>
            <a:r>
              <a:rPr lang="en-US"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RU</a:t>
            </a:r>
            <a:endParaRPr sz="1451" dirty="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781348" y="3801811"/>
            <a:ext cx="2889411" cy="234895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 algn="ctr"/>
            <a:r>
              <a:rPr lang="ru-RU" sz="1400" b="1" spc="54" dirty="0" smtClean="0">
                <a:solidFill>
                  <a:srgbClr val="C83033"/>
                </a:solidFill>
                <a:latin typeface="Calibri"/>
                <a:cs typeface="Calibri"/>
              </a:rPr>
              <a:t>ПРАВОВОЕ РЕГУЛИРОВАНИЕ</a:t>
            </a:r>
            <a:r>
              <a:rPr sz="1400" b="1" spc="54" dirty="0" smtClean="0">
                <a:solidFill>
                  <a:srgbClr val="C83033"/>
                </a:solidFill>
                <a:latin typeface="Calibri"/>
                <a:cs typeface="Calibri"/>
              </a:rPr>
              <a:t>: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141731" y="1829022"/>
            <a:ext cx="9801438" cy="842625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lvl="0" algn="ctr"/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Ежемесячная денежная выплата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гражданам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заключившим с Департаментом здравоохранения Ханты-Мансийского автономного округа – Югры договоры о целевом обучении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‎ 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 образовательным программам среднего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профессионального или 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высшего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образования</a:t>
            </a:r>
            <a:endParaRPr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1935441" y="4036706"/>
            <a:ext cx="8356280" cy="0"/>
          </a:xfrm>
          <a:custGeom>
            <a:avLst/>
            <a:gdLst/>
            <a:ahLst/>
            <a:cxnLst/>
            <a:rect l="l" t="t" r="r" b="b"/>
            <a:pathLst>
              <a:path w="9215120">
                <a:moveTo>
                  <a:pt x="0" y="0"/>
                </a:moveTo>
                <a:lnTo>
                  <a:pt x="9214789" y="0"/>
                </a:lnTo>
              </a:path>
            </a:pathLst>
          </a:custGeom>
          <a:ln w="38100">
            <a:solidFill>
              <a:srgbClr val="C83033"/>
            </a:solidFill>
          </a:ln>
        </p:spPr>
        <p:txBody>
          <a:bodyPr wrap="square" lIns="0" tIns="0" rIns="0" bIns="0" rtlCol="0"/>
          <a:lstStyle/>
          <a:p>
            <a:endParaRPr sz="1632"/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74" y="125760"/>
            <a:ext cx="977989" cy="739081"/>
          </a:xfrm>
          <a:prstGeom prst="rect">
            <a:avLst/>
          </a:prstGeom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804" y="4873244"/>
            <a:ext cx="2139572" cy="15501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732" y="4875197"/>
            <a:ext cx="2322330" cy="15482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370" y="4875628"/>
            <a:ext cx="2311629" cy="154122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994" y="4879813"/>
            <a:ext cx="2058138" cy="154360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646742" y="325410"/>
            <a:ext cx="4389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solidFill>
                  <a:srgbClr val="C00000"/>
                </a:solidFill>
              </a:rPr>
              <a:t>ПОДДЕРЖКА СТУДЕНТОВ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8" name="object 28"/>
          <p:cNvSpPr txBox="1"/>
          <p:nvPr/>
        </p:nvSpPr>
        <p:spPr>
          <a:xfrm>
            <a:off x="809352" y="4083793"/>
            <a:ext cx="10833404" cy="442516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 algn="ctr"/>
            <a:r>
              <a:rPr lang="ru-RU" sz="1400" b="1" spc="54" dirty="0">
                <a:solidFill>
                  <a:srgbClr val="C00000"/>
                </a:solidFill>
                <a:cs typeface="Calibri"/>
              </a:rPr>
              <a:t>постановление Правительства </a:t>
            </a:r>
            <a:r>
              <a:rPr lang="ru-RU" sz="1400" b="1" spc="54" dirty="0" smtClean="0">
                <a:solidFill>
                  <a:srgbClr val="C00000"/>
                </a:solidFill>
                <a:cs typeface="Calibri"/>
              </a:rPr>
              <a:t>Ханты-Мансийского </a:t>
            </a:r>
            <a:r>
              <a:rPr lang="ru-RU" sz="1400" b="1" spc="54" dirty="0">
                <a:solidFill>
                  <a:srgbClr val="C00000"/>
                </a:solidFill>
                <a:cs typeface="Calibri"/>
              </a:rPr>
              <a:t>автономного округа – </a:t>
            </a:r>
            <a:r>
              <a:rPr lang="ru-RU" sz="1400" b="1" spc="54" dirty="0" smtClean="0">
                <a:solidFill>
                  <a:srgbClr val="C00000"/>
                </a:solidFill>
                <a:cs typeface="Calibri"/>
              </a:rPr>
              <a:t>Югры от </a:t>
            </a:r>
            <a:r>
              <a:rPr lang="ru-RU" sz="1400" b="1" spc="54" dirty="0">
                <a:solidFill>
                  <a:srgbClr val="C00000"/>
                </a:solidFill>
                <a:cs typeface="Calibri"/>
              </a:rPr>
              <a:t>27 декабря 2021 года № 594-п «О мерах по реализации </a:t>
            </a:r>
            <a:r>
              <a:rPr lang="ru-RU" sz="1400" b="1" spc="54" dirty="0" smtClean="0">
                <a:solidFill>
                  <a:srgbClr val="C00000"/>
                </a:solidFill>
                <a:cs typeface="Calibri"/>
              </a:rPr>
              <a:t>государственной </a:t>
            </a:r>
            <a:r>
              <a:rPr lang="ru-RU" sz="1400" b="1" spc="54" dirty="0">
                <a:solidFill>
                  <a:srgbClr val="C00000"/>
                </a:solidFill>
                <a:cs typeface="Calibri"/>
              </a:rPr>
              <a:t>программы Ханты-Мансийского </a:t>
            </a:r>
            <a:r>
              <a:rPr lang="ru-RU" sz="1400" b="1" spc="54" dirty="0" smtClean="0">
                <a:solidFill>
                  <a:srgbClr val="C00000"/>
                </a:solidFill>
                <a:cs typeface="Calibri"/>
              </a:rPr>
              <a:t>автономного </a:t>
            </a:r>
            <a:r>
              <a:rPr lang="ru-RU" sz="1400" b="1" spc="54" dirty="0">
                <a:solidFill>
                  <a:srgbClr val="C00000"/>
                </a:solidFill>
                <a:cs typeface="Calibri"/>
              </a:rPr>
              <a:t>округа – Югры «Современное здравоохранение»</a:t>
            </a:r>
            <a:endParaRPr sz="1400" dirty="0">
              <a:solidFill>
                <a:srgbClr val="C000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622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789526" y="1032797"/>
            <a:ext cx="5142995" cy="1421532"/>
            <a:chOff x="761038" y="990005"/>
            <a:chExt cx="4677025" cy="1410587"/>
          </a:xfrm>
        </p:grpSpPr>
        <p:sp>
          <p:nvSpPr>
            <p:cNvPr id="4" name="object 4"/>
            <p:cNvSpPr/>
            <p:nvPr/>
          </p:nvSpPr>
          <p:spPr>
            <a:xfrm>
              <a:off x="779068" y="1010577"/>
              <a:ext cx="4658995" cy="1390015"/>
            </a:xfrm>
            <a:custGeom>
              <a:avLst/>
              <a:gdLst/>
              <a:ahLst/>
              <a:cxnLst/>
              <a:rect l="l" t="t" r="r" b="b"/>
              <a:pathLst>
                <a:path w="4658995" h="1390014">
                  <a:moveTo>
                    <a:pt x="4658868" y="0"/>
                  </a:moveTo>
                  <a:lnTo>
                    <a:pt x="0" y="0"/>
                  </a:lnTo>
                  <a:lnTo>
                    <a:pt x="0" y="1389888"/>
                  </a:lnTo>
                  <a:lnTo>
                    <a:pt x="4658868" y="1389888"/>
                  </a:lnTo>
                  <a:lnTo>
                    <a:pt x="4658868" y="0"/>
                  </a:lnTo>
                  <a:close/>
                </a:path>
              </a:pathLst>
            </a:custGeom>
            <a:solidFill>
              <a:srgbClr val="000000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  <p:sp>
          <p:nvSpPr>
            <p:cNvPr id="5" name="object 5"/>
            <p:cNvSpPr/>
            <p:nvPr/>
          </p:nvSpPr>
          <p:spPr>
            <a:xfrm>
              <a:off x="761038" y="990005"/>
              <a:ext cx="4518025" cy="1250315"/>
            </a:xfrm>
            <a:custGeom>
              <a:avLst/>
              <a:gdLst/>
              <a:ahLst/>
              <a:cxnLst/>
              <a:rect l="l" t="t" r="r" b="b"/>
              <a:pathLst>
                <a:path w="4518025" h="1250314">
                  <a:moveTo>
                    <a:pt x="4409757" y="0"/>
                  </a:moveTo>
                  <a:lnTo>
                    <a:pt x="108000" y="0"/>
                  </a:lnTo>
                  <a:lnTo>
                    <a:pt x="45562" y="1687"/>
                  </a:lnTo>
                  <a:lnTo>
                    <a:pt x="13500" y="13500"/>
                  </a:lnTo>
                  <a:lnTo>
                    <a:pt x="1687" y="45562"/>
                  </a:lnTo>
                  <a:lnTo>
                    <a:pt x="0" y="108000"/>
                  </a:lnTo>
                  <a:lnTo>
                    <a:pt x="0" y="1142301"/>
                  </a:lnTo>
                  <a:lnTo>
                    <a:pt x="1687" y="1204739"/>
                  </a:lnTo>
                  <a:lnTo>
                    <a:pt x="13500" y="1236802"/>
                  </a:lnTo>
                  <a:lnTo>
                    <a:pt x="45562" y="1248614"/>
                  </a:lnTo>
                  <a:lnTo>
                    <a:pt x="108000" y="1250302"/>
                  </a:lnTo>
                  <a:lnTo>
                    <a:pt x="4409757" y="1250302"/>
                  </a:lnTo>
                  <a:lnTo>
                    <a:pt x="4472195" y="1248614"/>
                  </a:lnTo>
                  <a:lnTo>
                    <a:pt x="4504258" y="1236802"/>
                  </a:lnTo>
                  <a:lnTo>
                    <a:pt x="4516070" y="1204739"/>
                  </a:lnTo>
                  <a:lnTo>
                    <a:pt x="4517758" y="1142301"/>
                  </a:lnTo>
                  <a:lnTo>
                    <a:pt x="4517758" y="108000"/>
                  </a:lnTo>
                  <a:lnTo>
                    <a:pt x="4516070" y="45562"/>
                  </a:lnTo>
                  <a:lnTo>
                    <a:pt x="4504258" y="13500"/>
                  </a:lnTo>
                  <a:lnTo>
                    <a:pt x="4472195" y="1687"/>
                  </a:lnTo>
                  <a:lnTo>
                    <a:pt x="4409757" y="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</p:grpSp>
      <p:sp>
        <p:nvSpPr>
          <p:cNvPr id="11" name="object 11"/>
          <p:cNvSpPr/>
          <p:nvPr/>
        </p:nvSpPr>
        <p:spPr>
          <a:xfrm>
            <a:off x="3682096" y="663466"/>
            <a:ext cx="7261073" cy="11516"/>
          </a:xfrm>
          <a:custGeom>
            <a:avLst/>
            <a:gdLst/>
            <a:ahLst/>
            <a:cxnLst/>
            <a:rect l="l" t="t" r="r" b="b"/>
            <a:pathLst>
              <a:path w="8007350" h="12700">
                <a:moveTo>
                  <a:pt x="0" y="12700"/>
                </a:moveTo>
                <a:lnTo>
                  <a:pt x="8007302" y="12700"/>
                </a:lnTo>
                <a:lnTo>
                  <a:pt x="8007302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C83033"/>
          </a:solidFill>
        </p:spPr>
        <p:txBody>
          <a:bodyPr wrap="square" lIns="0" tIns="0" rIns="0" bIns="0" rtlCol="0"/>
          <a:lstStyle/>
          <a:p>
            <a:endParaRPr sz="1632"/>
          </a:p>
        </p:txBody>
      </p:sp>
      <p:sp>
        <p:nvSpPr>
          <p:cNvPr id="20" name="object 20"/>
          <p:cNvSpPr txBox="1"/>
          <p:nvPr/>
        </p:nvSpPr>
        <p:spPr>
          <a:xfrm>
            <a:off x="5427094" y="6534212"/>
            <a:ext cx="1968148" cy="234895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>
              <a:spcBef>
                <a:spcPts val="91"/>
              </a:spcBef>
            </a:pPr>
            <a:r>
              <a:rPr lang="en-US"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MUGP-NV</a:t>
            </a:r>
            <a:r>
              <a:rPr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.</a:t>
            </a:r>
            <a:r>
              <a:rPr lang="en-US"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RU</a:t>
            </a:r>
            <a:endParaRPr sz="1451" dirty="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781348" y="3801811"/>
            <a:ext cx="2889411" cy="234895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 algn="ctr"/>
            <a:r>
              <a:rPr lang="ru-RU" sz="1400" b="1" spc="54" dirty="0" smtClean="0">
                <a:solidFill>
                  <a:srgbClr val="C83033"/>
                </a:solidFill>
                <a:latin typeface="Calibri"/>
                <a:cs typeface="Calibri"/>
              </a:rPr>
              <a:t>ПРАВОВОЕ РЕГУЛИРОВАНИЕ</a:t>
            </a:r>
            <a:r>
              <a:rPr sz="1400" b="1" spc="54" dirty="0" smtClean="0">
                <a:solidFill>
                  <a:srgbClr val="C83033"/>
                </a:solidFill>
                <a:latin typeface="Calibri"/>
                <a:cs typeface="Calibri"/>
              </a:rPr>
              <a:t>: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145250" y="1182079"/>
            <a:ext cx="4451371" cy="1253507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accent5"/>
                </a:solidFill>
              </a:rPr>
              <a:t>Единовременное пособие в размере                        2 должностных окладов и 0,5 должностного оклада на каждого члена семьи</a:t>
            </a:r>
            <a:endParaRPr lang="ru-RU" dirty="0" smtClean="0">
              <a:solidFill>
                <a:schemeClr val="accent5"/>
              </a:solidFill>
            </a:endParaRPr>
          </a:p>
          <a:p>
            <a:pPr lvl="0" algn="just"/>
            <a:r>
              <a:rPr lang="ru-RU" sz="1400" dirty="0"/>
              <a:t/>
            </a:r>
            <a:br>
              <a:rPr lang="ru-RU" sz="1400" dirty="0"/>
            </a:br>
            <a:endParaRPr sz="1270" dirty="0">
              <a:latin typeface="Calibri"/>
              <a:cs typeface="Calibri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1935441" y="4036706"/>
            <a:ext cx="8356280" cy="0"/>
          </a:xfrm>
          <a:custGeom>
            <a:avLst/>
            <a:gdLst/>
            <a:ahLst/>
            <a:cxnLst/>
            <a:rect l="l" t="t" r="r" b="b"/>
            <a:pathLst>
              <a:path w="9215120">
                <a:moveTo>
                  <a:pt x="0" y="0"/>
                </a:moveTo>
                <a:lnTo>
                  <a:pt x="9214789" y="0"/>
                </a:lnTo>
              </a:path>
            </a:pathLst>
          </a:custGeom>
          <a:ln w="38100">
            <a:solidFill>
              <a:srgbClr val="C83033"/>
            </a:solidFill>
          </a:ln>
        </p:spPr>
        <p:txBody>
          <a:bodyPr wrap="square" lIns="0" tIns="0" rIns="0" bIns="0" rtlCol="0"/>
          <a:lstStyle/>
          <a:p>
            <a:endParaRPr sz="1632"/>
          </a:p>
        </p:txBody>
      </p:sp>
      <p:grpSp>
        <p:nvGrpSpPr>
          <p:cNvPr id="51" name="object 3"/>
          <p:cNvGrpSpPr/>
          <p:nvPr/>
        </p:nvGrpSpPr>
        <p:grpSpPr>
          <a:xfrm>
            <a:off x="6113581" y="1032797"/>
            <a:ext cx="5529175" cy="1403588"/>
            <a:chOff x="761038" y="1137576"/>
            <a:chExt cx="4677025" cy="1263016"/>
          </a:xfrm>
        </p:grpSpPr>
        <p:sp>
          <p:nvSpPr>
            <p:cNvPr id="52" name="object 4"/>
            <p:cNvSpPr/>
            <p:nvPr/>
          </p:nvSpPr>
          <p:spPr>
            <a:xfrm>
              <a:off x="779068" y="1137576"/>
              <a:ext cx="4658995" cy="1263016"/>
            </a:xfrm>
            <a:custGeom>
              <a:avLst/>
              <a:gdLst/>
              <a:ahLst/>
              <a:cxnLst/>
              <a:rect l="l" t="t" r="r" b="b"/>
              <a:pathLst>
                <a:path w="4658995" h="1390014">
                  <a:moveTo>
                    <a:pt x="4658868" y="0"/>
                  </a:moveTo>
                  <a:lnTo>
                    <a:pt x="0" y="0"/>
                  </a:lnTo>
                  <a:lnTo>
                    <a:pt x="0" y="1389888"/>
                  </a:lnTo>
                  <a:lnTo>
                    <a:pt x="4658868" y="1389888"/>
                  </a:lnTo>
                  <a:lnTo>
                    <a:pt x="4658868" y="0"/>
                  </a:lnTo>
                  <a:close/>
                </a:path>
              </a:pathLst>
            </a:custGeom>
            <a:solidFill>
              <a:srgbClr val="000000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  <p:sp>
          <p:nvSpPr>
            <p:cNvPr id="53" name="object 5"/>
            <p:cNvSpPr/>
            <p:nvPr/>
          </p:nvSpPr>
          <p:spPr>
            <a:xfrm>
              <a:off x="761038" y="1137576"/>
              <a:ext cx="4518025" cy="1102744"/>
            </a:xfrm>
            <a:custGeom>
              <a:avLst/>
              <a:gdLst/>
              <a:ahLst/>
              <a:cxnLst/>
              <a:rect l="l" t="t" r="r" b="b"/>
              <a:pathLst>
                <a:path w="4518025" h="1250314">
                  <a:moveTo>
                    <a:pt x="4409757" y="0"/>
                  </a:moveTo>
                  <a:lnTo>
                    <a:pt x="108000" y="0"/>
                  </a:lnTo>
                  <a:lnTo>
                    <a:pt x="45562" y="1687"/>
                  </a:lnTo>
                  <a:lnTo>
                    <a:pt x="13500" y="13500"/>
                  </a:lnTo>
                  <a:lnTo>
                    <a:pt x="1687" y="45562"/>
                  </a:lnTo>
                  <a:lnTo>
                    <a:pt x="0" y="108000"/>
                  </a:lnTo>
                  <a:lnTo>
                    <a:pt x="0" y="1142301"/>
                  </a:lnTo>
                  <a:lnTo>
                    <a:pt x="1687" y="1204739"/>
                  </a:lnTo>
                  <a:lnTo>
                    <a:pt x="13500" y="1236802"/>
                  </a:lnTo>
                  <a:lnTo>
                    <a:pt x="45562" y="1248614"/>
                  </a:lnTo>
                  <a:lnTo>
                    <a:pt x="108000" y="1250302"/>
                  </a:lnTo>
                  <a:lnTo>
                    <a:pt x="4409757" y="1250302"/>
                  </a:lnTo>
                  <a:lnTo>
                    <a:pt x="4472195" y="1248614"/>
                  </a:lnTo>
                  <a:lnTo>
                    <a:pt x="4504258" y="1236802"/>
                  </a:lnTo>
                  <a:lnTo>
                    <a:pt x="4516070" y="1204739"/>
                  </a:lnTo>
                  <a:lnTo>
                    <a:pt x="4517758" y="1142301"/>
                  </a:lnTo>
                  <a:lnTo>
                    <a:pt x="4517758" y="108000"/>
                  </a:lnTo>
                  <a:lnTo>
                    <a:pt x="4516070" y="45562"/>
                  </a:lnTo>
                  <a:lnTo>
                    <a:pt x="4504258" y="13500"/>
                  </a:lnTo>
                  <a:lnTo>
                    <a:pt x="4472195" y="1687"/>
                  </a:lnTo>
                  <a:lnTo>
                    <a:pt x="4409757" y="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</p:grpSp>
      <p:pic>
        <p:nvPicPr>
          <p:cNvPr id="56" name="Рисунок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74" y="125760"/>
            <a:ext cx="977989" cy="73908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197371" y="1131468"/>
            <a:ext cx="51474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accent5"/>
                </a:solidFill>
              </a:rPr>
              <a:t>Оплата стоимости переезда работника и членов его семьи в ХМАО – Югру в пределах РФ, а также стоимости провоза багажа</a:t>
            </a:r>
            <a:endParaRPr lang="ru-RU" dirty="0">
              <a:solidFill>
                <a:schemeClr val="accent5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46742" y="325410"/>
            <a:ext cx="4389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solidFill>
                  <a:srgbClr val="C00000"/>
                </a:solidFill>
              </a:rPr>
              <a:t>ПРИ ПЕРЕЕЗДЕ ИЗ ДРУГОГО СУБЪЕКТА РФ</a:t>
            </a:r>
            <a:endParaRPr lang="ru-RU" dirty="0">
              <a:solidFill>
                <a:srgbClr val="C00000"/>
              </a:solidFill>
            </a:endParaRPr>
          </a:p>
        </p:txBody>
      </p:sp>
      <p:grpSp>
        <p:nvGrpSpPr>
          <p:cNvPr id="34" name="object 3"/>
          <p:cNvGrpSpPr/>
          <p:nvPr/>
        </p:nvGrpSpPr>
        <p:grpSpPr>
          <a:xfrm>
            <a:off x="3255009" y="2477191"/>
            <a:ext cx="5443986" cy="1267919"/>
            <a:chOff x="761038" y="990005"/>
            <a:chExt cx="4677025" cy="1410587"/>
          </a:xfrm>
        </p:grpSpPr>
        <p:sp>
          <p:nvSpPr>
            <p:cNvPr id="35" name="object 4"/>
            <p:cNvSpPr/>
            <p:nvPr/>
          </p:nvSpPr>
          <p:spPr>
            <a:xfrm>
              <a:off x="779068" y="1010577"/>
              <a:ext cx="4658995" cy="1390015"/>
            </a:xfrm>
            <a:custGeom>
              <a:avLst/>
              <a:gdLst/>
              <a:ahLst/>
              <a:cxnLst/>
              <a:rect l="l" t="t" r="r" b="b"/>
              <a:pathLst>
                <a:path w="4658995" h="1390014">
                  <a:moveTo>
                    <a:pt x="4658868" y="0"/>
                  </a:moveTo>
                  <a:lnTo>
                    <a:pt x="0" y="0"/>
                  </a:lnTo>
                  <a:lnTo>
                    <a:pt x="0" y="1389888"/>
                  </a:lnTo>
                  <a:lnTo>
                    <a:pt x="4658868" y="1389888"/>
                  </a:lnTo>
                  <a:lnTo>
                    <a:pt x="4658868" y="0"/>
                  </a:lnTo>
                  <a:close/>
                </a:path>
              </a:pathLst>
            </a:custGeom>
            <a:solidFill>
              <a:srgbClr val="000000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  <p:sp>
          <p:nvSpPr>
            <p:cNvPr id="36" name="object 5"/>
            <p:cNvSpPr/>
            <p:nvPr/>
          </p:nvSpPr>
          <p:spPr>
            <a:xfrm>
              <a:off x="761038" y="990005"/>
              <a:ext cx="4518025" cy="1250315"/>
            </a:xfrm>
            <a:custGeom>
              <a:avLst/>
              <a:gdLst/>
              <a:ahLst/>
              <a:cxnLst/>
              <a:rect l="l" t="t" r="r" b="b"/>
              <a:pathLst>
                <a:path w="4518025" h="1250314">
                  <a:moveTo>
                    <a:pt x="4409757" y="0"/>
                  </a:moveTo>
                  <a:lnTo>
                    <a:pt x="108000" y="0"/>
                  </a:lnTo>
                  <a:lnTo>
                    <a:pt x="45562" y="1687"/>
                  </a:lnTo>
                  <a:lnTo>
                    <a:pt x="13500" y="13500"/>
                  </a:lnTo>
                  <a:lnTo>
                    <a:pt x="1687" y="45562"/>
                  </a:lnTo>
                  <a:lnTo>
                    <a:pt x="0" y="108000"/>
                  </a:lnTo>
                  <a:lnTo>
                    <a:pt x="0" y="1142301"/>
                  </a:lnTo>
                  <a:lnTo>
                    <a:pt x="1687" y="1204739"/>
                  </a:lnTo>
                  <a:lnTo>
                    <a:pt x="13500" y="1236802"/>
                  </a:lnTo>
                  <a:lnTo>
                    <a:pt x="45562" y="1248614"/>
                  </a:lnTo>
                  <a:lnTo>
                    <a:pt x="108000" y="1250302"/>
                  </a:lnTo>
                  <a:lnTo>
                    <a:pt x="4409757" y="1250302"/>
                  </a:lnTo>
                  <a:lnTo>
                    <a:pt x="4472195" y="1248614"/>
                  </a:lnTo>
                  <a:lnTo>
                    <a:pt x="4504258" y="1236802"/>
                  </a:lnTo>
                  <a:lnTo>
                    <a:pt x="4516070" y="1204739"/>
                  </a:lnTo>
                  <a:lnTo>
                    <a:pt x="4517758" y="1142301"/>
                  </a:lnTo>
                  <a:lnTo>
                    <a:pt x="4517758" y="108000"/>
                  </a:lnTo>
                  <a:lnTo>
                    <a:pt x="4516070" y="45562"/>
                  </a:lnTo>
                  <a:lnTo>
                    <a:pt x="4504258" y="13500"/>
                  </a:lnTo>
                  <a:lnTo>
                    <a:pt x="4472195" y="1687"/>
                  </a:lnTo>
                  <a:lnTo>
                    <a:pt x="4409757" y="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</p:grpSp>
      <p:sp>
        <p:nvSpPr>
          <p:cNvPr id="37" name="Прямоугольник 36"/>
          <p:cNvSpPr/>
          <p:nvPr/>
        </p:nvSpPr>
        <p:spPr>
          <a:xfrm>
            <a:off x="3458963" y="2552950"/>
            <a:ext cx="51474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5"/>
                </a:solidFill>
              </a:rPr>
              <a:t>Оплачиваемый отпуск продолжительностью                     7 календарных дней для обустройства на новом месте</a:t>
            </a:r>
            <a:endParaRPr lang="ru-RU" dirty="0">
              <a:solidFill>
                <a:schemeClr val="accent5"/>
              </a:solidFill>
            </a:endParaRPr>
          </a:p>
        </p:txBody>
      </p:sp>
      <p:sp>
        <p:nvSpPr>
          <p:cNvPr id="38" name="object 28"/>
          <p:cNvSpPr txBox="1"/>
          <p:nvPr/>
        </p:nvSpPr>
        <p:spPr>
          <a:xfrm>
            <a:off x="809352" y="4083793"/>
            <a:ext cx="10833404" cy="681427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 algn="ctr"/>
            <a:r>
              <a:rPr lang="ru-RU" sz="1400" b="1" spc="54" dirty="0" smtClean="0">
                <a:solidFill>
                  <a:srgbClr val="C00000"/>
                </a:solidFill>
                <a:latin typeface="Calibri"/>
                <a:cs typeface="Calibri"/>
              </a:rPr>
              <a:t>Закон Ханты-Мансийского автономного округа – Югры от 09.12.2004 №76-оз «О гарантиях и компенсациях для лиц, проживающих в Ханты-Мансийском автономном округе – Югре, работающих в организациях, финансируемых из бюджета автономного округа»</a:t>
            </a:r>
            <a:endParaRPr sz="1400" dirty="0">
              <a:solidFill>
                <a:srgbClr val="C00000"/>
              </a:solidFill>
              <a:latin typeface="Calibri"/>
              <a:cs typeface="Calibri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b="9190"/>
          <a:stretch/>
        </p:blipFill>
        <p:spPr>
          <a:xfrm>
            <a:off x="1393371" y="4797759"/>
            <a:ext cx="2065592" cy="156801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9805" y="4801697"/>
            <a:ext cx="2092716" cy="156953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/>
          <a:srcRect b="12525"/>
          <a:stretch/>
        </p:blipFill>
        <p:spPr>
          <a:xfrm>
            <a:off x="6307794" y="4804663"/>
            <a:ext cx="2058678" cy="15743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41745" y="4797759"/>
            <a:ext cx="2090925" cy="1568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89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/>
          <p:nvPr/>
        </p:nvSpPr>
        <p:spPr>
          <a:xfrm>
            <a:off x="4685211" y="275920"/>
            <a:ext cx="6257958" cy="319405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 algn="r">
              <a:spcBef>
                <a:spcPts val="91"/>
              </a:spcBef>
            </a:pPr>
            <a:r>
              <a:rPr lang="ru-RU" sz="2000" b="1" spc="9" dirty="0" smtClean="0">
                <a:solidFill>
                  <a:srgbClr val="C00000"/>
                </a:solidFill>
                <a:latin typeface="Calibri"/>
                <a:cs typeface="Calibri"/>
              </a:rPr>
              <a:t> МОЛОДЫМ СПЕЦИАЛИСТАМ</a:t>
            </a:r>
            <a:endParaRPr sz="2000" dirty="0">
              <a:solidFill>
                <a:srgbClr val="C00000"/>
              </a:solidFill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682096" y="663466"/>
            <a:ext cx="7261073" cy="11516"/>
          </a:xfrm>
          <a:custGeom>
            <a:avLst/>
            <a:gdLst/>
            <a:ahLst/>
            <a:cxnLst/>
            <a:rect l="l" t="t" r="r" b="b"/>
            <a:pathLst>
              <a:path w="8007350" h="12700">
                <a:moveTo>
                  <a:pt x="0" y="12700"/>
                </a:moveTo>
                <a:lnTo>
                  <a:pt x="8007302" y="12700"/>
                </a:lnTo>
                <a:lnTo>
                  <a:pt x="8007302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C83033"/>
          </a:solidFill>
        </p:spPr>
        <p:txBody>
          <a:bodyPr wrap="square" lIns="0" tIns="0" rIns="0" bIns="0" rtlCol="0"/>
          <a:lstStyle/>
          <a:p>
            <a:endParaRPr sz="1632"/>
          </a:p>
        </p:txBody>
      </p:sp>
      <p:sp>
        <p:nvSpPr>
          <p:cNvPr id="20" name="object 20"/>
          <p:cNvSpPr txBox="1"/>
          <p:nvPr/>
        </p:nvSpPr>
        <p:spPr>
          <a:xfrm>
            <a:off x="5488849" y="6475831"/>
            <a:ext cx="1968148" cy="234895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>
              <a:spcBef>
                <a:spcPts val="91"/>
              </a:spcBef>
            </a:pPr>
            <a:r>
              <a:rPr lang="en-US"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MUGP-NV</a:t>
            </a:r>
            <a:r>
              <a:rPr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.</a:t>
            </a:r>
            <a:r>
              <a:rPr lang="en-US"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RU</a:t>
            </a:r>
            <a:endParaRPr sz="1451" dirty="0">
              <a:latin typeface="Calibri"/>
              <a:cs typeface="Calibri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55452" y="928050"/>
            <a:ext cx="11579956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/>
            <a:endParaRPr lang="ru-RU" sz="2250" dirty="0" smtClean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/>
            <a:endParaRPr lang="ru-RU" sz="2400" b="1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/>
              <a:t> 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just"/>
            <a:endParaRPr lang="ru-RU" sz="2400" b="1" dirty="0" smtClean="0">
              <a:solidFill>
                <a:srgbClr val="FF0000"/>
              </a:solidFill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74" y="125760"/>
            <a:ext cx="977989" cy="739081"/>
          </a:xfrm>
          <a:prstGeom prst="rect">
            <a:avLst/>
          </a:prstGeom>
        </p:spPr>
      </p:pic>
      <p:sp>
        <p:nvSpPr>
          <p:cNvPr id="61" name="object 38"/>
          <p:cNvSpPr/>
          <p:nvPr/>
        </p:nvSpPr>
        <p:spPr>
          <a:xfrm>
            <a:off x="6472923" y="4325013"/>
            <a:ext cx="409983" cy="414589"/>
          </a:xfrm>
          <a:custGeom>
            <a:avLst/>
            <a:gdLst/>
            <a:ahLst/>
            <a:cxnLst/>
            <a:rect l="l" t="t" r="r" b="b"/>
            <a:pathLst>
              <a:path w="452120" h="457200">
                <a:moveTo>
                  <a:pt x="15557" y="311772"/>
                </a:moveTo>
                <a:lnTo>
                  <a:pt x="5880" y="311772"/>
                </a:lnTo>
                <a:lnTo>
                  <a:pt x="1739" y="315798"/>
                </a:lnTo>
                <a:lnTo>
                  <a:pt x="18284" y="370090"/>
                </a:lnTo>
                <a:lnTo>
                  <a:pt x="48323" y="409867"/>
                </a:lnTo>
                <a:lnTo>
                  <a:pt x="101168" y="444399"/>
                </a:lnTo>
                <a:lnTo>
                  <a:pt x="165862" y="457073"/>
                </a:lnTo>
                <a:lnTo>
                  <a:pt x="183679" y="456151"/>
                </a:lnTo>
                <a:lnTo>
                  <a:pt x="200967" y="453451"/>
                </a:lnTo>
                <a:lnTo>
                  <a:pt x="217632" y="449073"/>
                </a:lnTo>
                <a:lnTo>
                  <a:pt x="233578" y="443115"/>
                </a:lnTo>
                <a:lnTo>
                  <a:pt x="241634" y="439166"/>
                </a:lnTo>
                <a:lnTo>
                  <a:pt x="165862" y="439166"/>
                </a:lnTo>
                <a:lnTo>
                  <a:pt x="136092" y="436252"/>
                </a:lnTo>
                <a:lnTo>
                  <a:pt x="83253" y="414686"/>
                </a:lnTo>
                <a:lnTo>
                  <a:pt x="46651" y="380529"/>
                </a:lnTo>
                <a:lnTo>
                  <a:pt x="25701" y="341306"/>
                </a:lnTo>
                <a:lnTo>
                  <a:pt x="19380" y="315061"/>
                </a:lnTo>
                <a:lnTo>
                  <a:pt x="15557" y="311772"/>
                </a:lnTo>
                <a:close/>
              </a:path>
              <a:path w="452120" h="457200">
                <a:moveTo>
                  <a:pt x="190008" y="23609"/>
                </a:moveTo>
                <a:lnTo>
                  <a:pt x="165862" y="23609"/>
                </a:lnTo>
                <a:lnTo>
                  <a:pt x="182157" y="42322"/>
                </a:lnTo>
                <a:lnTo>
                  <a:pt x="197915" y="61204"/>
                </a:lnTo>
                <a:lnTo>
                  <a:pt x="227482" y="99275"/>
                </a:lnTo>
                <a:lnTo>
                  <a:pt x="251947" y="134437"/>
                </a:lnTo>
                <a:lnTo>
                  <a:pt x="273088" y="169227"/>
                </a:lnTo>
                <a:lnTo>
                  <a:pt x="268401" y="174256"/>
                </a:lnTo>
                <a:lnTo>
                  <a:pt x="265544" y="180924"/>
                </a:lnTo>
                <a:lnTo>
                  <a:pt x="265544" y="229476"/>
                </a:lnTo>
                <a:lnTo>
                  <a:pt x="214947" y="229476"/>
                </a:lnTo>
                <a:lnTo>
                  <a:pt x="207632" y="232676"/>
                </a:lnTo>
                <a:lnTo>
                  <a:pt x="197065" y="242925"/>
                </a:lnTo>
                <a:lnTo>
                  <a:pt x="193751" y="250024"/>
                </a:lnTo>
                <a:lnTo>
                  <a:pt x="193751" y="320154"/>
                </a:lnTo>
                <a:lnTo>
                  <a:pt x="197065" y="327228"/>
                </a:lnTo>
                <a:lnTo>
                  <a:pt x="207632" y="337502"/>
                </a:lnTo>
                <a:lnTo>
                  <a:pt x="214947" y="340690"/>
                </a:lnTo>
                <a:lnTo>
                  <a:pt x="265544" y="340690"/>
                </a:lnTo>
                <a:lnTo>
                  <a:pt x="265544" y="387616"/>
                </a:lnTo>
                <a:lnTo>
                  <a:pt x="267258" y="392899"/>
                </a:lnTo>
                <a:lnTo>
                  <a:pt x="270230" y="397332"/>
                </a:lnTo>
                <a:lnTo>
                  <a:pt x="260317" y="406098"/>
                </a:lnTo>
                <a:lnTo>
                  <a:pt x="226060" y="426796"/>
                </a:lnTo>
                <a:lnTo>
                  <a:pt x="181756" y="438353"/>
                </a:lnTo>
                <a:lnTo>
                  <a:pt x="165862" y="439166"/>
                </a:lnTo>
                <a:lnTo>
                  <a:pt x="241634" y="439166"/>
                </a:lnTo>
                <a:lnTo>
                  <a:pt x="247633" y="436224"/>
                </a:lnTo>
                <a:lnTo>
                  <a:pt x="260886" y="428117"/>
                </a:lnTo>
                <a:lnTo>
                  <a:pt x="273258" y="418866"/>
                </a:lnTo>
                <a:lnTo>
                  <a:pt x="284670" y="408546"/>
                </a:lnTo>
                <a:lnTo>
                  <a:pt x="363038" y="408546"/>
                </a:lnTo>
                <a:lnTo>
                  <a:pt x="366318" y="407111"/>
                </a:lnTo>
                <a:lnTo>
                  <a:pt x="376885" y="396862"/>
                </a:lnTo>
                <a:lnTo>
                  <a:pt x="378964" y="392391"/>
                </a:lnTo>
                <a:lnTo>
                  <a:pt x="291807" y="392391"/>
                </a:lnTo>
                <a:lnTo>
                  <a:pt x="289128" y="391198"/>
                </a:lnTo>
                <a:lnTo>
                  <a:pt x="285216" y="387413"/>
                </a:lnTo>
                <a:lnTo>
                  <a:pt x="284022" y="384810"/>
                </a:lnTo>
                <a:lnTo>
                  <a:pt x="284022" y="326771"/>
                </a:lnTo>
                <a:lnTo>
                  <a:pt x="279882" y="322757"/>
                </a:lnTo>
                <a:lnTo>
                  <a:pt x="220052" y="322757"/>
                </a:lnTo>
                <a:lnTo>
                  <a:pt x="217373" y="321602"/>
                </a:lnTo>
                <a:lnTo>
                  <a:pt x="213461" y="317804"/>
                </a:lnTo>
                <a:lnTo>
                  <a:pt x="212242" y="315214"/>
                </a:lnTo>
                <a:lnTo>
                  <a:pt x="212242" y="254977"/>
                </a:lnTo>
                <a:lnTo>
                  <a:pt x="213461" y="252374"/>
                </a:lnTo>
                <a:lnTo>
                  <a:pt x="217373" y="248589"/>
                </a:lnTo>
                <a:lnTo>
                  <a:pt x="220052" y="247396"/>
                </a:lnTo>
                <a:lnTo>
                  <a:pt x="279882" y="247396"/>
                </a:lnTo>
                <a:lnTo>
                  <a:pt x="284022" y="243382"/>
                </a:lnTo>
                <a:lnTo>
                  <a:pt x="284022" y="185343"/>
                </a:lnTo>
                <a:lnTo>
                  <a:pt x="285216" y="182740"/>
                </a:lnTo>
                <a:lnTo>
                  <a:pt x="289128" y="178955"/>
                </a:lnTo>
                <a:lnTo>
                  <a:pt x="291807" y="177761"/>
                </a:lnTo>
                <a:lnTo>
                  <a:pt x="378957" y="177761"/>
                </a:lnTo>
                <a:lnTo>
                  <a:pt x="376885" y="173329"/>
                </a:lnTo>
                <a:lnTo>
                  <a:pt x="366318" y="163042"/>
                </a:lnTo>
                <a:lnTo>
                  <a:pt x="360232" y="160401"/>
                </a:lnTo>
                <a:lnTo>
                  <a:pt x="289102" y="160401"/>
                </a:lnTo>
                <a:lnTo>
                  <a:pt x="278699" y="142606"/>
                </a:lnTo>
                <a:lnTo>
                  <a:pt x="255312" y="106822"/>
                </a:lnTo>
                <a:lnTo>
                  <a:pt x="226255" y="67536"/>
                </a:lnTo>
                <a:lnTo>
                  <a:pt x="191328" y="25104"/>
                </a:lnTo>
                <a:lnTo>
                  <a:pt x="190008" y="23609"/>
                </a:lnTo>
                <a:close/>
              </a:path>
              <a:path w="452120" h="457200">
                <a:moveTo>
                  <a:pt x="363038" y="408546"/>
                </a:moveTo>
                <a:lnTo>
                  <a:pt x="284670" y="408546"/>
                </a:lnTo>
                <a:lnTo>
                  <a:pt x="287820" y="409689"/>
                </a:lnTo>
                <a:lnTo>
                  <a:pt x="291211" y="410311"/>
                </a:lnTo>
                <a:lnTo>
                  <a:pt x="359003" y="410311"/>
                </a:lnTo>
                <a:lnTo>
                  <a:pt x="363038" y="408546"/>
                </a:lnTo>
                <a:close/>
              </a:path>
              <a:path w="452120" h="457200">
                <a:moveTo>
                  <a:pt x="378957" y="177761"/>
                </a:moveTo>
                <a:lnTo>
                  <a:pt x="353898" y="177761"/>
                </a:lnTo>
                <a:lnTo>
                  <a:pt x="356577" y="178955"/>
                </a:lnTo>
                <a:lnTo>
                  <a:pt x="360489" y="182740"/>
                </a:lnTo>
                <a:lnTo>
                  <a:pt x="361708" y="185343"/>
                </a:lnTo>
                <a:lnTo>
                  <a:pt x="361708" y="243382"/>
                </a:lnTo>
                <a:lnTo>
                  <a:pt x="365848" y="247396"/>
                </a:lnTo>
                <a:lnTo>
                  <a:pt x="425678" y="247396"/>
                </a:lnTo>
                <a:lnTo>
                  <a:pt x="428358" y="248589"/>
                </a:lnTo>
                <a:lnTo>
                  <a:pt x="432269" y="252374"/>
                </a:lnTo>
                <a:lnTo>
                  <a:pt x="433489" y="254977"/>
                </a:lnTo>
                <a:lnTo>
                  <a:pt x="433489" y="315214"/>
                </a:lnTo>
                <a:lnTo>
                  <a:pt x="432269" y="317804"/>
                </a:lnTo>
                <a:lnTo>
                  <a:pt x="428358" y="321602"/>
                </a:lnTo>
                <a:lnTo>
                  <a:pt x="425678" y="322757"/>
                </a:lnTo>
                <a:lnTo>
                  <a:pt x="365848" y="322757"/>
                </a:lnTo>
                <a:lnTo>
                  <a:pt x="361708" y="326771"/>
                </a:lnTo>
                <a:lnTo>
                  <a:pt x="361708" y="384810"/>
                </a:lnTo>
                <a:lnTo>
                  <a:pt x="360489" y="387413"/>
                </a:lnTo>
                <a:lnTo>
                  <a:pt x="356577" y="391198"/>
                </a:lnTo>
                <a:lnTo>
                  <a:pt x="353898" y="392391"/>
                </a:lnTo>
                <a:lnTo>
                  <a:pt x="378964" y="392391"/>
                </a:lnTo>
                <a:lnTo>
                  <a:pt x="380187" y="389763"/>
                </a:lnTo>
                <a:lnTo>
                  <a:pt x="380187" y="340690"/>
                </a:lnTo>
                <a:lnTo>
                  <a:pt x="430784" y="340690"/>
                </a:lnTo>
                <a:lnTo>
                  <a:pt x="438073" y="337502"/>
                </a:lnTo>
                <a:lnTo>
                  <a:pt x="448665" y="327228"/>
                </a:lnTo>
                <a:lnTo>
                  <a:pt x="451942" y="320154"/>
                </a:lnTo>
                <a:lnTo>
                  <a:pt x="451942" y="250024"/>
                </a:lnTo>
                <a:lnTo>
                  <a:pt x="448665" y="242925"/>
                </a:lnTo>
                <a:lnTo>
                  <a:pt x="438073" y="232676"/>
                </a:lnTo>
                <a:lnTo>
                  <a:pt x="430784" y="229476"/>
                </a:lnTo>
                <a:lnTo>
                  <a:pt x="380187" y="229476"/>
                </a:lnTo>
                <a:lnTo>
                  <a:pt x="380187" y="180390"/>
                </a:lnTo>
                <a:lnTo>
                  <a:pt x="378957" y="177761"/>
                </a:lnTo>
                <a:close/>
              </a:path>
              <a:path w="452120" h="457200">
                <a:moveTo>
                  <a:pt x="14338" y="276123"/>
                </a:moveTo>
                <a:lnTo>
                  <a:pt x="4127" y="276123"/>
                </a:lnTo>
                <a:lnTo>
                  <a:pt x="0" y="280149"/>
                </a:lnTo>
                <a:lnTo>
                  <a:pt x="0" y="290042"/>
                </a:lnTo>
                <a:lnTo>
                  <a:pt x="4127" y="294055"/>
                </a:lnTo>
                <a:lnTo>
                  <a:pt x="14338" y="294055"/>
                </a:lnTo>
                <a:lnTo>
                  <a:pt x="18478" y="290042"/>
                </a:lnTo>
                <a:lnTo>
                  <a:pt x="18478" y="280149"/>
                </a:lnTo>
                <a:lnTo>
                  <a:pt x="14338" y="276123"/>
                </a:lnTo>
                <a:close/>
              </a:path>
              <a:path w="452120" h="457200">
                <a:moveTo>
                  <a:pt x="162636" y="0"/>
                </a:moveTo>
                <a:lnTo>
                  <a:pt x="124687" y="43680"/>
                </a:lnTo>
                <a:lnTo>
                  <a:pt x="93002" y="83859"/>
                </a:lnTo>
                <a:lnTo>
                  <a:pt x="64678" y="124203"/>
                </a:lnTo>
                <a:lnTo>
                  <a:pt x="40513" y="164261"/>
                </a:lnTo>
                <a:lnTo>
                  <a:pt x="20137" y="206262"/>
                </a:lnTo>
                <a:lnTo>
                  <a:pt x="6007" y="247827"/>
                </a:lnTo>
                <a:lnTo>
                  <a:pt x="5854" y="254673"/>
                </a:lnTo>
                <a:lnTo>
                  <a:pt x="9982" y="258686"/>
                </a:lnTo>
                <a:lnTo>
                  <a:pt x="19202" y="258686"/>
                </a:lnTo>
                <a:lnTo>
                  <a:pt x="22669" y="256082"/>
                </a:lnTo>
                <a:lnTo>
                  <a:pt x="23863" y="252476"/>
                </a:lnTo>
                <a:lnTo>
                  <a:pt x="24015" y="252069"/>
                </a:lnTo>
                <a:lnTo>
                  <a:pt x="24168" y="251282"/>
                </a:lnTo>
                <a:lnTo>
                  <a:pt x="29877" y="232217"/>
                </a:lnTo>
                <a:lnTo>
                  <a:pt x="46278" y="192830"/>
                </a:lnTo>
                <a:lnTo>
                  <a:pt x="79051" y="135523"/>
                </a:lnTo>
                <a:lnTo>
                  <a:pt x="105124" y="98050"/>
                </a:lnTo>
                <a:lnTo>
                  <a:pt x="134283" y="60615"/>
                </a:lnTo>
                <a:lnTo>
                  <a:pt x="165862" y="23609"/>
                </a:lnTo>
                <a:lnTo>
                  <a:pt x="190008" y="23609"/>
                </a:lnTo>
                <a:lnTo>
                  <a:pt x="169240" y="76"/>
                </a:lnTo>
                <a:lnTo>
                  <a:pt x="162636" y="0"/>
                </a:lnTo>
                <a:close/>
              </a:path>
              <a:path w="452120" h="457200">
                <a:moveTo>
                  <a:pt x="359003" y="159867"/>
                </a:moveTo>
                <a:lnTo>
                  <a:pt x="292823" y="159867"/>
                </a:lnTo>
                <a:lnTo>
                  <a:pt x="290918" y="160045"/>
                </a:lnTo>
                <a:lnTo>
                  <a:pt x="289102" y="160401"/>
                </a:lnTo>
                <a:lnTo>
                  <a:pt x="360232" y="160401"/>
                </a:lnTo>
                <a:lnTo>
                  <a:pt x="359003" y="15986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632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33"/>
          <a:stretch/>
        </p:blipFill>
        <p:spPr>
          <a:xfrm>
            <a:off x="7811128" y="4089420"/>
            <a:ext cx="3884942" cy="23732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8" t="2983" b="6811"/>
          <a:stretch/>
        </p:blipFill>
        <p:spPr>
          <a:xfrm>
            <a:off x="631295" y="4089420"/>
            <a:ext cx="3737506" cy="23732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548" y="4089420"/>
            <a:ext cx="3561239" cy="2373232"/>
          </a:xfrm>
          <a:prstGeom prst="rect">
            <a:avLst/>
          </a:prstGeom>
        </p:spPr>
      </p:pic>
      <p:sp>
        <p:nvSpPr>
          <p:cNvPr id="24" name="object 28"/>
          <p:cNvSpPr txBox="1"/>
          <p:nvPr/>
        </p:nvSpPr>
        <p:spPr>
          <a:xfrm>
            <a:off x="4774757" y="2676600"/>
            <a:ext cx="2889411" cy="234895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 algn="ctr"/>
            <a:r>
              <a:rPr lang="ru-RU" sz="1400" b="1" spc="54" dirty="0" smtClean="0">
                <a:solidFill>
                  <a:srgbClr val="C83033"/>
                </a:solidFill>
                <a:latin typeface="Calibri"/>
                <a:cs typeface="Calibri"/>
              </a:rPr>
              <a:t>ПРАВОВОЕ РЕГУЛИРОВАНИЕ</a:t>
            </a:r>
            <a:r>
              <a:rPr sz="1400" b="1" spc="54" dirty="0" smtClean="0">
                <a:solidFill>
                  <a:srgbClr val="C83033"/>
                </a:solidFill>
                <a:latin typeface="Calibri"/>
                <a:cs typeface="Calibri"/>
              </a:rPr>
              <a:t>: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32" name="object 28"/>
          <p:cNvSpPr txBox="1"/>
          <p:nvPr/>
        </p:nvSpPr>
        <p:spPr>
          <a:xfrm>
            <a:off x="802760" y="2984338"/>
            <a:ext cx="10833404" cy="657959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 algn="ctr"/>
            <a:r>
              <a:rPr lang="ru-RU" sz="1400" b="1" spc="54" dirty="0" smtClean="0">
                <a:solidFill>
                  <a:srgbClr val="C83033"/>
                </a:solidFill>
                <a:latin typeface="Calibri"/>
                <a:cs typeface="Calibri"/>
              </a:rPr>
              <a:t>Приказ Департамента здравоохранения Ханты-Мансийского автономного округа – Югры от 29.10.2015 №13-нп                                     «Об утверждении примерного Положения об оплате труда работников медицинских организаций, подведомственных Департаменту здравоохранения Ханты-Мансийского автономного округа – Югры»</a:t>
            </a:r>
            <a:endParaRPr sz="1400" dirty="0">
              <a:latin typeface="Calibri"/>
              <a:cs typeface="Calibri"/>
            </a:endParaRPr>
          </a:p>
        </p:txBody>
      </p:sp>
      <p:grpSp>
        <p:nvGrpSpPr>
          <p:cNvPr id="33" name="object 3"/>
          <p:cNvGrpSpPr/>
          <p:nvPr/>
        </p:nvGrpSpPr>
        <p:grpSpPr>
          <a:xfrm>
            <a:off x="858898" y="1043348"/>
            <a:ext cx="10488372" cy="1370326"/>
            <a:chOff x="791360" y="447384"/>
            <a:chExt cx="4593124" cy="1410587"/>
          </a:xfrm>
        </p:grpSpPr>
        <p:sp>
          <p:nvSpPr>
            <p:cNvPr id="34" name="object 4"/>
            <p:cNvSpPr/>
            <p:nvPr/>
          </p:nvSpPr>
          <p:spPr>
            <a:xfrm>
              <a:off x="809390" y="467956"/>
              <a:ext cx="4575094" cy="1390015"/>
            </a:xfrm>
            <a:custGeom>
              <a:avLst/>
              <a:gdLst/>
              <a:ahLst/>
              <a:cxnLst/>
              <a:rect l="l" t="t" r="r" b="b"/>
              <a:pathLst>
                <a:path w="4658995" h="1390014">
                  <a:moveTo>
                    <a:pt x="4658868" y="0"/>
                  </a:moveTo>
                  <a:lnTo>
                    <a:pt x="0" y="0"/>
                  </a:lnTo>
                  <a:lnTo>
                    <a:pt x="0" y="1389888"/>
                  </a:lnTo>
                  <a:lnTo>
                    <a:pt x="4658868" y="1389888"/>
                  </a:lnTo>
                  <a:lnTo>
                    <a:pt x="4658868" y="0"/>
                  </a:lnTo>
                  <a:close/>
                </a:path>
              </a:pathLst>
            </a:custGeom>
            <a:solidFill>
              <a:srgbClr val="000000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  <p:sp>
          <p:nvSpPr>
            <p:cNvPr id="35" name="object 5"/>
            <p:cNvSpPr/>
            <p:nvPr/>
          </p:nvSpPr>
          <p:spPr>
            <a:xfrm>
              <a:off x="791360" y="447384"/>
              <a:ext cx="4518025" cy="1250315"/>
            </a:xfrm>
            <a:custGeom>
              <a:avLst/>
              <a:gdLst/>
              <a:ahLst/>
              <a:cxnLst/>
              <a:rect l="l" t="t" r="r" b="b"/>
              <a:pathLst>
                <a:path w="4518025" h="1250314">
                  <a:moveTo>
                    <a:pt x="4409757" y="0"/>
                  </a:moveTo>
                  <a:lnTo>
                    <a:pt x="108000" y="0"/>
                  </a:lnTo>
                  <a:lnTo>
                    <a:pt x="45562" y="1687"/>
                  </a:lnTo>
                  <a:lnTo>
                    <a:pt x="13500" y="13500"/>
                  </a:lnTo>
                  <a:lnTo>
                    <a:pt x="1687" y="45562"/>
                  </a:lnTo>
                  <a:lnTo>
                    <a:pt x="0" y="108000"/>
                  </a:lnTo>
                  <a:lnTo>
                    <a:pt x="0" y="1142301"/>
                  </a:lnTo>
                  <a:lnTo>
                    <a:pt x="1687" y="1204739"/>
                  </a:lnTo>
                  <a:lnTo>
                    <a:pt x="13500" y="1236802"/>
                  </a:lnTo>
                  <a:lnTo>
                    <a:pt x="45562" y="1248614"/>
                  </a:lnTo>
                  <a:lnTo>
                    <a:pt x="108000" y="1250302"/>
                  </a:lnTo>
                  <a:lnTo>
                    <a:pt x="4409757" y="1250302"/>
                  </a:lnTo>
                  <a:lnTo>
                    <a:pt x="4472195" y="1248614"/>
                  </a:lnTo>
                  <a:lnTo>
                    <a:pt x="4504258" y="1236802"/>
                  </a:lnTo>
                  <a:lnTo>
                    <a:pt x="4516070" y="1204739"/>
                  </a:lnTo>
                  <a:lnTo>
                    <a:pt x="4517758" y="1142301"/>
                  </a:lnTo>
                  <a:lnTo>
                    <a:pt x="4517758" y="108000"/>
                  </a:lnTo>
                  <a:lnTo>
                    <a:pt x="4516070" y="45562"/>
                  </a:lnTo>
                  <a:lnTo>
                    <a:pt x="4504258" y="13500"/>
                  </a:lnTo>
                  <a:lnTo>
                    <a:pt x="4472195" y="1687"/>
                  </a:lnTo>
                  <a:lnTo>
                    <a:pt x="4409757" y="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</p:grpSp>
      <p:sp>
        <p:nvSpPr>
          <p:cNvPr id="36" name="object 29"/>
          <p:cNvSpPr txBox="1"/>
          <p:nvPr/>
        </p:nvSpPr>
        <p:spPr>
          <a:xfrm>
            <a:off x="1145250" y="1182079"/>
            <a:ext cx="9846469" cy="1253507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Единовременная выплата до 2 должностных окладов по основной занимаемой должности молодым специалистам – выпускникам среднего и высшего профессионального образования </a:t>
            </a:r>
          </a:p>
          <a:p>
            <a:pPr algn="just"/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 возрасте до 30 лет.</a:t>
            </a: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0" algn="just"/>
            <a:r>
              <a:rPr lang="ru-RU" sz="1400" dirty="0"/>
              <a:t/>
            </a:r>
            <a:br>
              <a:rPr lang="ru-RU" sz="1400" dirty="0"/>
            </a:br>
            <a:endParaRPr sz="1270" dirty="0">
              <a:latin typeface="Calibri"/>
              <a:cs typeface="Calibri"/>
            </a:endParaRPr>
          </a:p>
        </p:txBody>
      </p:sp>
      <p:sp>
        <p:nvSpPr>
          <p:cNvPr id="19" name="object 43"/>
          <p:cNvSpPr/>
          <p:nvPr/>
        </p:nvSpPr>
        <p:spPr>
          <a:xfrm>
            <a:off x="1983727" y="2907722"/>
            <a:ext cx="8356280" cy="0"/>
          </a:xfrm>
          <a:custGeom>
            <a:avLst/>
            <a:gdLst/>
            <a:ahLst/>
            <a:cxnLst/>
            <a:rect l="l" t="t" r="r" b="b"/>
            <a:pathLst>
              <a:path w="9215120">
                <a:moveTo>
                  <a:pt x="0" y="0"/>
                </a:moveTo>
                <a:lnTo>
                  <a:pt x="9214789" y="0"/>
                </a:lnTo>
              </a:path>
            </a:pathLst>
          </a:custGeom>
          <a:ln w="38100">
            <a:solidFill>
              <a:srgbClr val="C83033"/>
            </a:solidFill>
          </a:ln>
        </p:spPr>
        <p:txBody>
          <a:bodyPr wrap="square" lIns="0" tIns="0" rIns="0" bIns="0" rtlCol="0"/>
          <a:lstStyle/>
          <a:p>
            <a:endParaRPr sz="1632"/>
          </a:p>
        </p:txBody>
      </p:sp>
    </p:spTree>
    <p:extLst>
      <p:ext uri="{BB962C8B-B14F-4D97-AF65-F5344CB8AC3E}">
        <p14:creationId xmlns:p14="http://schemas.microsoft.com/office/powerpoint/2010/main" val="324053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/>
          <p:nvPr/>
        </p:nvSpPr>
        <p:spPr>
          <a:xfrm>
            <a:off x="7442858" y="300427"/>
            <a:ext cx="3500311" cy="319405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 algn="r">
              <a:spcBef>
                <a:spcPts val="91"/>
              </a:spcBef>
            </a:pPr>
            <a:r>
              <a:rPr lang="ru-RU" sz="2000" b="1" spc="9" dirty="0" smtClean="0">
                <a:solidFill>
                  <a:srgbClr val="C00000"/>
                </a:solidFill>
                <a:latin typeface="Calibri"/>
                <a:cs typeface="Calibri"/>
              </a:rPr>
              <a:t>ЖИЛЬЕ</a:t>
            </a:r>
            <a:endParaRPr sz="2000" dirty="0">
              <a:solidFill>
                <a:srgbClr val="C00000"/>
              </a:solidFill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682096" y="663466"/>
            <a:ext cx="7261073" cy="11516"/>
          </a:xfrm>
          <a:custGeom>
            <a:avLst/>
            <a:gdLst/>
            <a:ahLst/>
            <a:cxnLst/>
            <a:rect l="l" t="t" r="r" b="b"/>
            <a:pathLst>
              <a:path w="8007350" h="12700">
                <a:moveTo>
                  <a:pt x="0" y="12700"/>
                </a:moveTo>
                <a:lnTo>
                  <a:pt x="8007302" y="12700"/>
                </a:lnTo>
                <a:lnTo>
                  <a:pt x="8007302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C83033"/>
          </a:solidFill>
        </p:spPr>
        <p:txBody>
          <a:bodyPr wrap="square" lIns="0" tIns="0" rIns="0" bIns="0" rtlCol="0"/>
          <a:lstStyle/>
          <a:p>
            <a:endParaRPr sz="1632"/>
          </a:p>
        </p:txBody>
      </p:sp>
      <p:sp>
        <p:nvSpPr>
          <p:cNvPr id="20" name="object 20"/>
          <p:cNvSpPr txBox="1"/>
          <p:nvPr/>
        </p:nvSpPr>
        <p:spPr>
          <a:xfrm>
            <a:off x="5474710" y="6574926"/>
            <a:ext cx="1968148" cy="234895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>
              <a:spcBef>
                <a:spcPts val="91"/>
              </a:spcBef>
            </a:pPr>
            <a:r>
              <a:rPr lang="en-US"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MUGP-NV</a:t>
            </a:r>
            <a:r>
              <a:rPr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.</a:t>
            </a:r>
            <a:r>
              <a:rPr lang="en-US"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RU</a:t>
            </a:r>
            <a:endParaRPr sz="1451" dirty="0">
              <a:latin typeface="Calibri"/>
              <a:cs typeface="Calibri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74" y="125760"/>
            <a:ext cx="977989" cy="7390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3374" y="4161803"/>
            <a:ext cx="3438626" cy="22924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0249"/>
            <a:ext cx="3425959" cy="22839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017" y="4161804"/>
            <a:ext cx="4847534" cy="229241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55452" y="928050"/>
            <a:ext cx="11579956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/>
            <a:endParaRPr lang="ru-RU" sz="2250" dirty="0" smtClean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/>
            <a:endParaRPr lang="ru-RU" sz="2400" b="1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/>
              <a:t> 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just"/>
            <a:endParaRPr lang="ru-RU" sz="2400" b="1" dirty="0" smtClean="0">
              <a:solidFill>
                <a:srgbClr val="FF0000"/>
              </a:solidFill>
            </a:endParaRPr>
          </a:p>
        </p:txBody>
      </p:sp>
      <p:sp>
        <p:nvSpPr>
          <p:cNvPr id="13" name="object 28"/>
          <p:cNvSpPr txBox="1"/>
          <p:nvPr/>
        </p:nvSpPr>
        <p:spPr>
          <a:xfrm>
            <a:off x="4752665" y="2727695"/>
            <a:ext cx="2889411" cy="234895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 algn="ctr"/>
            <a:r>
              <a:rPr lang="ru-RU" sz="1400" b="1" spc="54" dirty="0" smtClean="0">
                <a:solidFill>
                  <a:srgbClr val="C83033"/>
                </a:solidFill>
                <a:latin typeface="Calibri"/>
                <a:cs typeface="Calibri"/>
              </a:rPr>
              <a:t>ПРАВОВОЕ РЕГУЛИРОВАНИЕ</a:t>
            </a:r>
            <a:r>
              <a:rPr sz="1400" b="1" spc="54" dirty="0" smtClean="0">
                <a:solidFill>
                  <a:srgbClr val="C83033"/>
                </a:solidFill>
                <a:latin typeface="Calibri"/>
                <a:cs typeface="Calibri"/>
              </a:rPr>
              <a:t>: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14" name="object 43"/>
          <p:cNvSpPr/>
          <p:nvPr/>
        </p:nvSpPr>
        <p:spPr>
          <a:xfrm>
            <a:off x="1971027" y="2996622"/>
            <a:ext cx="8356280" cy="0"/>
          </a:xfrm>
          <a:custGeom>
            <a:avLst/>
            <a:gdLst/>
            <a:ahLst/>
            <a:cxnLst/>
            <a:rect l="l" t="t" r="r" b="b"/>
            <a:pathLst>
              <a:path w="9215120">
                <a:moveTo>
                  <a:pt x="0" y="0"/>
                </a:moveTo>
                <a:lnTo>
                  <a:pt x="9214789" y="0"/>
                </a:lnTo>
              </a:path>
            </a:pathLst>
          </a:custGeom>
          <a:ln w="38100">
            <a:solidFill>
              <a:srgbClr val="C83033"/>
            </a:solidFill>
          </a:ln>
        </p:spPr>
        <p:txBody>
          <a:bodyPr wrap="square" lIns="0" tIns="0" rIns="0" bIns="0" rtlCol="0"/>
          <a:lstStyle/>
          <a:p>
            <a:endParaRPr sz="1632"/>
          </a:p>
        </p:txBody>
      </p:sp>
      <p:sp>
        <p:nvSpPr>
          <p:cNvPr id="15" name="object 28"/>
          <p:cNvSpPr txBox="1"/>
          <p:nvPr/>
        </p:nvSpPr>
        <p:spPr>
          <a:xfrm>
            <a:off x="780668" y="3114512"/>
            <a:ext cx="10833404" cy="657959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 algn="ctr"/>
            <a:r>
              <a:rPr lang="ru-RU" sz="1400" b="1" spc="54" dirty="0">
                <a:solidFill>
                  <a:srgbClr val="C83033"/>
                </a:solidFill>
                <a:cs typeface="Calibri"/>
              </a:rPr>
              <a:t>Закон Ханты-Мансийского автономного округа – Югры от 09.12.2004 №76-оз «О гарантиях и компенсациях для лиц, проживающих в Ханты-Мансийском автономном округе – Югре, работающих в организациях, финансируемых из бюджета автономного округа»</a:t>
            </a:r>
            <a:endParaRPr lang="ru-RU" sz="1400" dirty="0">
              <a:cs typeface="Calibri"/>
            </a:endParaRPr>
          </a:p>
        </p:txBody>
      </p:sp>
      <p:grpSp>
        <p:nvGrpSpPr>
          <p:cNvPr id="16" name="object 3"/>
          <p:cNvGrpSpPr/>
          <p:nvPr/>
        </p:nvGrpSpPr>
        <p:grpSpPr>
          <a:xfrm>
            <a:off x="780670" y="1038770"/>
            <a:ext cx="10746268" cy="1435857"/>
            <a:chOff x="779068" y="990006"/>
            <a:chExt cx="4658995" cy="1255645"/>
          </a:xfrm>
        </p:grpSpPr>
        <p:sp>
          <p:nvSpPr>
            <p:cNvPr id="17" name="object 4"/>
            <p:cNvSpPr/>
            <p:nvPr/>
          </p:nvSpPr>
          <p:spPr>
            <a:xfrm>
              <a:off x="779068" y="1010577"/>
              <a:ext cx="4658995" cy="1235074"/>
            </a:xfrm>
            <a:custGeom>
              <a:avLst/>
              <a:gdLst/>
              <a:ahLst/>
              <a:cxnLst/>
              <a:rect l="l" t="t" r="r" b="b"/>
              <a:pathLst>
                <a:path w="4658995" h="1390014">
                  <a:moveTo>
                    <a:pt x="4658868" y="0"/>
                  </a:moveTo>
                  <a:lnTo>
                    <a:pt x="0" y="0"/>
                  </a:lnTo>
                  <a:lnTo>
                    <a:pt x="0" y="1389888"/>
                  </a:lnTo>
                  <a:lnTo>
                    <a:pt x="4658868" y="1389888"/>
                  </a:lnTo>
                  <a:lnTo>
                    <a:pt x="4658868" y="0"/>
                  </a:lnTo>
                  <a:close/>
                </a:path>
              </a:pathLst>
            </a:custGeom>
            <a:solidFill>
              <a:srgbClr val="000000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  <p:sp>
          <p:nvSpPr>
            <p:cNvPr id="18" name="object 5"/>
            <p:cNvSpPr/>
            <p:nvPr/>
          </p:nvSpPr>
          <p:spPr>
            <a:xfrm>
              <a:off x="779068" y="990006"/>
              <a:ext cx="4592191" cy="1109064"/>
            </a:xfrm>
            <a:custGeom>
              <a:avLst/>
              <a:gdLst/>
              <a:ahLst/>
              <a:cxnLst/>
              <a:rect l="l" t="t" r="r" b="b"/>
              <a:pathLst>
                <a:path w="4518025" h="1250314">
                  <a:moveTo>
                    <a:pt x="4409757" y="0"/>
                  </a:moveTo>
                  <a:lnTo>
                    <a:pt x="108000" y="0"/>
                  </a:lnTo>
                  <a:lnTo>
                    <a:pt x="45562" y="1687"/>
                  </a:lnTo>
                  <a:lnTo>
                    <a:pt x="13500" y="13500"/>
                  </a:lnTo>
                  <a:lnTo>
                    <a:pt x="1687" y="45562"/>
                  </a:lnTo>
                  <a:lnTo>
                    <a:pt x="0" y="108000"/>
                  </a:lnTo>
                  <a:lnTo>
                    <a:pt x="0" y="1142301"/>
                  </a:lnTo>
                  <a:lnTo>
                    <a:pt x="1687" y="1204739"/>
                  </a:lnTo>
                  <a:lnTo>
                    <a:pt x="13500" y="1236802"/>
                  </a:lnTo>
                  <a:lnTo>
                    <a:pt x="45562" y="1248614"/>
                  </a:lnTo>
                  <a:lnTo>
                    <a:pt x="108000" y="1250302"/>
                  </a:lnTo>
                  <a:lnTo>
                    <a:pt x="4409757" y="1250302"/>
                  </a:lnTo>
                  <a:lnTo>
                    <a:pt x="4472195" y="1248614"/>
                  </a:lnTo>
                  <a:lnTo>
                    <a:pt x="4504258" y="1236802"/>
                  </a:lnTo>
                  <a:lnTo>
                    <a:pt x="4516070" y="1204739"/>
                  </a:lnTo>
                  <a:lnTo>
                    <a:pt x="4517758" y="1142301"/>
                  </a:lnTo>
                  <a:lnTo>
                    <a:pt x="4517758" y="108000"/>
                  </a:lnTo>
                  <a:lnTo>
                    <a:pt x="4516070" y="45562"/>
                  </a:lnTo>
                  <a:lnTo>
                    <a:pt x="4504258" y="13500"/>
                  </a:lnTo>
                  <a:lnTo>
                    <a:pt x="4472195" y="1687"/>
                  </a:lnTo>
                  <a:lnTo>
                    <a:pt x="4409757" y="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</p:grpSp>
      <p:sp>
        <p:nvSpPr>
          <p:cNvPr id="19" name="object 29"/>
          <p:cNvSpPr txBox="1"/>
          <p:nvPr/>
        </p:nvSpPr>
        <p:spPr>
          <a:xfrm>
            <a:off x="1145250" y="1182079"/>
            <a:ext cx="9846469" cy="1161174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5"/>
                </a:solidFill>
              </a:rPr>
              <a:t>Возмещение расходов по найму жилого помещения приглашенным специалистам в размере до 50% стоимости найма</a:t>
            </a:r>
            <a:endParaRPr lang="ru-RU" sz="2400" dirty="0" smtClean="0">
              <a:solidFill>
                <a:schemeClr val="accent5"/>
              </a:solidFill>
            </a:endParaRPr>
          </a:p>
          <a:p>
            <a:pPr lvl="0" algn="just"/>
            <a:r>
              <a:rPr lang="ru-RU" sz="1400" dirty="0"/>
              <a:t/>
            </a:r>
            <a:br>
              <a:rPr lang="ru-RU" sz="1400" dirty="0"/>
            </a:br>
            <a:endParaRPr sz="127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7560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/>
          <p:nvPr/>
        </p:nvSpPr>
        <p:spPr>
          <a:xfrm>
            <a:off x="7442858" y="300427"/>
            <a:ext cx="3500311" cy="319405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 algn="r">
              <a:spcBef>
                <a:spcPts val="91"/>
              </a:spcBef>
            </a:pPr>
            <a:r>
              <a:rPr lang="ru-RU" sz="2000" b="1" spc="9" dirty="0" smtClean="0">
                <a:solidFill>
                  <a:srgbClr val="C00000"/>
                </a:solidFill>
                <a:latin typeface="Calibri"/>
                <a:cs typeface="Calibri"/>
              </a:rPr>
              <a:t>ЖИЛЬЕ</a:t>
            </a:r>
            <a:endParaRPr sz="2000" dirty="0">
              <a:solidFill>
                <a:srgbClr val="C00000"/>
              </a:solidFill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682096" y="663466"/>
            <a:ext cx="7261073" cy="11516"/>
          </a:xfrm>
          <a:custGeom>
            <a:avLst/>
            <a:gdLst/>
            <a:ahLst/>
            <a:cxnLst/>
            <a:rect l="l" t="t" r="r" b="b"/>
            <a:pathLst>
              <a:path w="8007350" h="12700">
                <a:moveTo>
                  <a:pt x="0" y="12700"/>
                </a:moveTo>
                <a:lnTo>
                  <a:pt x="8007302" y="12700"/>
                </a:lnTo>
                <a:lnTo>
                  <a:pt x="8007302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C83033"/>
          </a:solidFill>
        </p:spPr>
        <p:txBody>
          <a:bodyPr wrap="square" lIns="0" tIns="0" rIns="0" bIns="0" rtlCol="0"/>
          <a:lstStyle/>
          <a:p>
            <a:endParaRPr sz="1632"/>
          </a:p>
        </p:txBody>
      </p:sp>
      <p:sp>
        <p:nvSpPr>
          <p:cNvPr id="20" name="object 20"/>
          <p:cNvSpPr txBox="1"/>
          <p:nvPr/>
        </p:nvSpPr>
        <p:spPr>
          <a:xfrm>
            <a:off x="5474710" y="6574926"/>
            <a:ext cx="1968148" cy="234895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>
              <a:spcBef>
                <a:spcPts val="91"/>
              </a:spcBef>
            </a:pPr>
            <a:r>
              <a:rPr lang="en-US"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MUGP-NV</a:t>
            </a:r>
            <a:r>
              <a:rPr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.</a:t>
            </a:r>
            <a:r>
              <a:rPr lang="en-US"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RU</a:t>
            </a:r>
            <a:endParaRPr sz="1451" dirty="0">
              <a:latin typeface="Calibri"/>
              <a:cs typeface="Calibri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74" y="125760"/>
            <a:ext cx="977989" cy="73908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55452" y="928050"/>
            <a:ext cx="11579956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/>
            <a:endParaRPr lang="ru-RU" sz="2250" dirty="0" smtClean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/>
            <a:endParaRPr lang="ru-RU" sz="2400" b="1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/>
              <a:t> 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just"/>
            <a:endParaRPr lang="ru-RU" sz="2400" b="1" dirty="0" smtClean="0">
              <a:solidFill>
                <a:srgbClr val="FF0000"/>
              </a:solidFill>
            </a:endParaRPr>
          </a:p>
        </p:txBody>
      </p:sp>
      <p:sp>
        <p:nvSpPr>
          <p:cNvPr id="13" name="object 28"/>
          <p:cNvSpPr txBox="1"/>
          <p:nvPr/>
        </p:nvSpPr>
        <p:spPr>
          <a:xfrm>
            <a:off x="4773288" y="2788797"/>
            <a:ext cx="2889411" cy="234895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 algn="ctr"/>
            <a:r>
              <a:rPr lang="ru-RU" sz="1400" b="1" spc="54" dirty="0" smtClean="0">
                <a:solidFill>
                  <a:srgbClr val="C83033"/>
                </a:solidFill>
                <a:latin typeface="Calibri"/>
                <a:cs typeface="Calibri"/>
              </a:rPr>
              <a:t>ПРАВОВОЕ РЕГУЛИРОВАНИЕ</a:t>
            </a:r>
            <a:r>
              <a:rPr sz="1400" b="1" spc="54" dirty="0" smtClean="0">
                <a:solidFill>
                  <a:srgbClr val="C83033"/>
                </a:solidFill>
                <a:latin typeface="Calibri"/>
                <a:cs typeface="Calibri"/>
              </a:rPr>
              <a:t>: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14" name="object 43"/>
          <p:cNvSpPr/>
          <p:nvPr/>
        </p:nvSpPr>
        <p:spPr>
          <a:xfrm>
            <a:off x="1945627" y="3048514"/>
            <a:ext cx="8356280" cy="0"/>
          </a:xfrm>
          <a:custGeom>
            <a:avLst/>
            <a:gdLst/>
            <a:ahLst/>
            <a:cxnLst/>
            <a:rect l="l" t="t" r="r" b="b"/>
            <a:pathLst>
              <a:path w="9215120">
                <a:moveTo>
                  <a:pt x="0" y="0"/>
                </a:moveTo>
                <a:lnTo>
                  <a:pt x="9214789" y="0"/>
                </a:lnTo>
              </a:path>
            </a:pathLst>
          </a:custGeom>
          <a:ln w="38100">
            <a:solidFill>
              <a:srgbClr val="C83033"/>
            </a:solidFill>
          </a:ln>
        </p:spPr>
        <p:txBody>
          <a:bodyPr wrap="square" lIns="0" tIns="0" rIns="0" bIns="0" rtlCol="0"/>
          <a:lstStyle/>
          <a:p>
            <a:endParaRPr sz="1632"/>
          </a:p>
        </p:txBody>
      </p:sp>
      <p:sp>
        <p:nvSpPr>
          <p:cNvPr id="15" name="object 28"/>
          <p:cNvSpPr txBox="1"/>
          <p:nvPr/>
        </p:nvSpPr>
        <p:spPr>
          <a:xfrm>
            <a:off x="780669" y="3187601"/>
            <a:ext cx="10833404" cy="873403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 algn="ctr"/>
            <a:r>
              <a:rPr lang="ru-RU" sz="1400" b="1" spc="54" dirty="0" smtClean="0">
                <a:solidFill>
                  <a:srgbClr val="C83033"/>
                </a:solidFill>
                <a:cs typeface="Calibri"/>
              </a:rPr>
              <a:t>Постановления Правительства Ханты-Мансийского автономного округа – Югры от 30.12.2005 №262-п «О порядке предоставления служебных и жилых помещений в общежитиях специализированного жилищного фонда Ханты-Мансийского автономного округа – Югры», от 08.06.2011 №209-п  «О порядке предоставления жилых помещений жилищного фонда коммерческого использования Ханты-Мансийского автономного округа – Югры»</a:t>
            </a:r>
            <a:endParaRPr lang="ru-RU" sz="1400" dirty="0">
              <a:cs typeface="Calibri"/>
            </a:endParaRPr>
          </a:p>
        </p:txBody>
      </p:sp>
      <p:grpSp>
        <p:nvGrpSpPr>
          <p:cNvPr id="16" name="object 3"/>
          <p:cNvGrpSpPr/>
          <p:nvPr/>
        </p:nvGrpSpPr>
        <p:grpSpPr>
          <a:xfrm>
            <a:off x="847178" y="1001758"/>
            <a:ext cx="10700383" cy="1593364"/>
            <a:chOff x="761038" y="990005"/>
            <a:chExt cx="4677025" cy="1410587"/>
          </a:xfrm>
        </p:grpSpPr>
        <p:sp>
          <p:nvSpPr>
            <p:cNvPr id="17" name="object 4"/>
            <p:cNvSpPr/>
            <p:nvPr/>
          </p:nvSpPr>
          <p:spPr>
            <a:xfrm>
              <a:off x="779068" y="1010577"/>
              <a:ext cx="4658995" cy="1390015"/>
            </a:xfrm>
            <a:custGeom>
              <a:avLst/>
              <a:gdLst/>
              <a:ahLst/>
              <a:cxnLst/>
              <a:rect l="l" t="t" r="r" b="b"/>
              <a:pathLst>
                <a:path w="4658995" h="1390014">
                  <a:moveTo>
                    <a:pt x="4658868" y="0"/>
                  </a:moveTo>
                  <a:lnTo>
                    <a:pt x="0" y="0"/>
                  </a:lnTo>
                  <a:lnTo>
                    <a:pt x="0" y="1389888"/>
                  </a:lnTo>
                  <a:lnTo>
                    <a:pt x="4658868" y="1389888"/>
                  </a:lnTo>
                  <a:lnTo>
                    <a:pt x="4658868" y="0"/>
                  </a:lnTo>
                  <a:close/>
                </a:path>
              </a:pathLst>
            </a:custGeom>
            <a:solidFill>
              <a:srgbClr val="000000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  <p:sp>
          <p:nvSpPr>
            <p:cNvPr id="18" name="object 5"/>
            <p:cNvSpPr/>
            <p:nvPr/>
          </p:nvSpPr>
          <p:spPr>
            <a:xfrm>
              <a:off x="761038" y="990005"/>
              <a:ext cx="4589778" cy="1250315"/>
            </a:xfrm>
            <a:custGeom>
              <a:avLst/>
              <a:gdLst/>
              <a:ahLst/>
              <a:cxnLst/>
              <a:rect l="l" t="t" r="r" b="b"/>
              <a:pathLst>
                <a:path w="4518025" h="1250314">
                  <a:moveTo>
                    <a:pt x="4409757" y="0"/>
                  </a:moveTo>
                  <a:lnTo>
                    <a:pt x="108000" y="0"/>
                  </a:lnTo>
                  <a:lnTo>
                    <a:pt x="45562" y="1687"/>
                  </a:lnTo>
                  <a:lnTo>
                    <a:pt x="13500" y="13500"/>
                  </a:lnTo>
                  <a:lnTo>
                    <a:pt x="1687" y="45562"/>
                  </a:lnTo>
                  <a:lnTo>
                    <a:pt x="0" y="108000"/>
                  </a:lnTo>
                  <a:lnTo>
                    <a:pt x="0" y="1142301"/>
                  </a:lnTo>
                  <a:lnTo>
                    <a:pt x="1687" y="1204739"/>
                  </a:lnTo>
                  <a:lnTo>
                    <a:pt x="13500" y="1236802"/>
                  </a:lnTo>
                  <a:lnTo>
                    <a:pt x="45562" y="1248614"/>
                  </a:lnTo>
                  <a:lnTo>
                    <a:pt x="108000" y="1250302"/>
                  </a:lnTo>
                  <a:lnTo>
                    <a:pt x="4409757" y="1250302"/>
                  </a:lnTo>
                  <a:lnTo>
                    <a:pt x="4472195" y="1248614"/>
                  </a:lnTo>
                  <a:lnTo>
                    <a:pt x="4504258" y="1236802"/>
                  </a:lnTo>
                  <a:lnTo>
                    <a:pt x="4516070" y="1204739"/>
                  </a:lnTo>
                  <a:lnTo>
                    <a:pt x="4517758" y="1142301"/>
                  </a:lnTo>
                  <a:lnTo>
                    <a:pt x="4517758" y="108000"/>
                  </a:lnTo>
                  <a:lnTo>
                    <a:pt x="4516070" y="45562"/>
                  </a:lnTo>
                  <a:lnTo>
                    <a:pt x="4504258" y="13500"/>
                  </a:lnTo>
                  <a:lnTo>
                    <a:pt x="4472195" y="1687"/>
                  </a:lnTo>
                  <a:lnTo>
                    <a:pt x="4409757" y="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</p:grpSp>
      <p:sp>
        <p:nvSpPr>
          <p:cNvPr id="19" name="object 29"/>
          <p:cNvSpPr txBox="1"/>
          <p:nvPr/>
        </p:nvSpPr>
        <p:spPr>
          <a:xfrm>
            <a:off x="1145250" y="1182079"/>
            <a:ext cx="9846469" cy="1161174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5"/>
                </a:solidFill>
              </a:rPr>
              <a:t>Предоставление жилья из фонда коммерческого использования и из специализированного жилищного фонда автономного округа</a:t>
            </a:r>
            <a:endParaRPr lang="ru-RU" sz="2400" dirty="0" smtClean="0">
              <a:solidFill>
                <a:schemeClr val="accent5"/>
              </a:solidFill>
            </a:endParaRPr>
          </a:p>
          <a:p>
            <a:pPr lvl="0" algn="just"/>
            <a:r>
              <a:rPr lang="ru-RU" sz="1400" dirty="0"/>
              <a:t/>
            </a:r>
            <a:br>
              <a:rPr lang="ru-RU" sz="1400" dirty="0"/>
            </a:br>
            <a:endParaRPr sz="1270" dirty="0">
              <a:latin typeface="Calibri"/>
              <a:cs typeface="Calibri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446" y="4183437"/>
            <a:ext cx="3184723" cy="2123149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368" y="4172504"/>
            <a:ext cx="3183106" cy="2122070"/>
          </a:xfrm>
          <a:prstGeom prst="rect">
            <a:avLst/>
          </a:prstGeom>
        </p:spPr>
      </p:pic>
      <p:pic>
        <p:nvPicPr>
          <p:cNvPr id="2050" name="Picture 2" descr="https://sun9-45.userapi.com/impg/5ekP_bbwFkrxMPtOOPIoazPyFgQD46hVK08w-g/87sOHZT0CQE.jpg?size=2446x2446&amp;quality=95&amp;sign=4a5671e2dea11af907d19e898533bc8c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61"/>
          <a:stretch/>
        </p:blipFill>
        <p:spPr bwMode="auto">
          <a:xfrm>
            <a:off x="4955100" y="4195448"/>
            <a:ext cx="2357532" cy="2099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093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/>
          <p:nvPr/>
        </p:nvSpPr>
        <p:spPr>
          <a:xfrm>
            <a:off x="6520618" y="300427"/>
            <a:ext cx="4422551" cy="319405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 algn="r">
              <a:spcBef>
                <a:spcPts val="91"/>
              </a:spcBef>
            </a:pPr>
            <a:r>
              <a:rPr lang="ru-RU" sz="2000" b="1" spc="9" dirty="0" smtClean="0">
                <a:solidFill>
                  <a:srgbClr val="C00000"/>
                </a:solidFill>
                <a:latin typeface="Calibri"/>
                <a:cs typeface="Calibri"/>
              </a:rPr>
              <a:t>КОМПЕНСАЦИЯ ОПЛАТЫ ПРОЕЗДА</a:t>
            </a:r>
            <a:endParaRPr sz="2000" dirty="0">
              <a:solidFill>
                <a:srgbClr val="C00000"/>
              </a:solidFill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682096" y="663466"/>
            <a:ext cx="7261073" cy="11516"/>
          </a:xfrm>
          <a:custGeom>
            <a:avLst/>
            <a:gdLst/>
            <a:ahLst/>
            <a:cxnLst/>
            <a:rect l="l" t="t" r="r" b="b"/>
            <a:pathLst>
              <a:path w="8007350" h="12700">
                <a:moveTo>
                  <a:pt x="0" y="12700"/>
                </a:moveTo>
                <a:lnTo>
                  <a:pt x="8007302" y="12700"/>
                </a:lnTo>
                <a:lnTo>
                  <a:pt x="8007302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C83033"/>
          </a:solidFill>
        </p:spPr>
        <p:txBody>
          <a:bodyPr wrap="square" lIns="0" tIns="0" rIns="0" bIns="0" rtlCol="0"/>
          <a:lstStyle/>
          <a:p>
            <a:endParaRPr sz="1632"/>
          </a:p>
        </p:txBody>
      </p:sp>
      <p:sp>
        <p:nvSpPr>
          <p:cNvPr id="20" name="object 20"/>
          <p:cNvSpPr txBox="1"/>
          <p:nvPr/>
        </p:nvSpPr>
        <p:spPr>
          <a:xfrm>
            <a:off x="5474710" y="6574926"/>
            <a:ext cx="1968148" cy="234895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>
              <a:spcBef>
                <a:spcPts val="91"/>
              </a:spcBef>
            </a:pPr>
            <a:r>
              <a:rPr lang="en-US"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MUGP-NV</a:t>
            </a:r>
            <a:r>
              <a:rPr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.</a:t>
            </a:r>
            <a:r>
              <a:rPr lang="en-US"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RU</a:t>
            </a:r>
            <a:endParaRPr sz="1451" dirty="0">
              <a:latin typeface="Calibri"/>
              <a:cs typeface="Calibri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74" y="125760"/>
            <a:ext cx="977989" cy="73908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55452" y="928050"/>
            <a:ext cx="11579956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/>
            <a:endParaRPr lang="ru-RU" sz="2250" dirty="0" smtClean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/>
            <a:endParaRPr lang="ru-RU" sz="2400" b="1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/>
              <a:t> 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just"/>
            <a:endParaRPr lang="ru-RU" sz="2400" b="1" dirty="0" smtClean="0">
              <a:solidFill>
                <a:srgbClr val="FF0000"/>
              </a:solidFill>
            </a:endParaRPr>
          </a:p>
        </p:txBody>
      </p:sp>
      <p:sp>
        <p:nvSpPr>
          <p:cNvPr id="13" name="object 28"/>
          <p:cNvSpPr txBox="1"/>
          <p:nvPr/>
        </p:nvSpPr>
        <p:spPr>
          <a:xfrm>
            <a:off x="4852509" y="2939527"/>
            <a:ext cx="2889411" cy="234895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 algn="ctr"/>
            <a:r>
              <a:rPr lang="ru-RU" sz="1400" b="1" spc="54" dirty="0" smtClean="0">
                <a:solidFill>
                  <a:srgbClr val="C83033"/>
                </a:solidFill>
                <a:latin typeface="Calibri"/>
                <a:cs typeface="Calibri"/>
              </a:rPr>
              <a:t>ПРАВОВОЕ РЕГУЛИРОВАНИЕ</a:t>
            </a:r>
            <a:r>
              <a:rPr sz="1400" b="1" spc="54" dirty="0" smtClean="0">
                <a:solidFill>
                  <a:srgbClr val="C83033"/>
                </a:solidFill>
                <a:latin typeface="Calibri"/>
                <a:cs typeface="Calibri"/>
              </a:rPr>
              <a:t>: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14" name="object 43"/>
          <p:cNvSpPr/>
          <p:nvPr/>
        </p:nvSpPr>
        <p:spPr>
          <a:xfrm>
            <a:off x="1971027" y="3174422"/>
            <a:ext cx="8356280" cy="0"/>
          </a:xfrm>
          <a:custGeom>
            <a:avLst/>
            <a:gdLst/>
            <a:ahLst/>
            <a:cxnLst/>
            <a:rect l="l" t="t" r="r" b="b"/>
            <a:pathLst>
              <a:path w="9215120">
                <a:moveTo>
                  <a:pt x="0" y="0"/>
                </a:moveTo>
                <a:lnTo>
                  <a:pt x="9214789" y="0"/>
                </a:lnTo>
              </a:path>
            </a:pathLst>
          </a:custGeom>
          <a:ln w="38100">
            <a:solidFill>
              <a:srgbClr val="C83033"/>
            </a:solidFill>
          </a:ln>
        </p:spPr>
        <p:txBody>
          <a:bodyPr wrap="square" lIns="0" tIns="0" rIns="0" bIns="0" rtlCol="0"/>
          <a:lstStyle/>
          <a:p>
            <a:endParaRPr sz="1632"/>
          </a:p>
        </p:txBody>
      </p:sp>
      <p:sp>
        <p:nvSpPr>
          <p:cNvPr id="15" name="object 28"/>
          <p:cNvSpPr txBox="1"/>
          <p:nvPr/>
        </p:nvSpPr>
        <p:spPr>
          <a:xfrm>
            <a:off x="780669" y="3187601"/>
            <a:ext cx="10833404" cy="873403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 algn="ctr"/>
            <a:r>
              <a:rPr lang="ru-RU" sz="1400" b="1" spc="54" dirty="0">
                <a:solidFill>
                  <a:srgbClr val="C83033"/>
                </a:solidFill>
                <a:cs typeface="Calibri"/>
              </a:rPr>
              <a:t>Закон ХМАО - Югры от 09.12.2004 </a:t>
            </a:r>
            <a:r>
              <a:rPr lang="ru-RU" sz="1400" b="1" spc="54" dirty="0" smtClean="0">
                <a:solidFill>
                  <a:srgbClr val="C83033"/>
                </a:solidFill>
                <a:cs typeface="Calibri"/>
              </a:rPr>
              <a:t>№76-оз «О </a:t>
            </a:r>
            <a:r>
              <a:rPr lang="ru-RU" sz="1400" b="1" spc="54" dirty="0">
                <a:solidFill>
                  <a:srgbClr val="C83033"/>
                </a:solidFill>
                <a:cs typeface="Calibri"/>
              </a:rPr>
              <a:t>гарантиях и компенсациях для лиц, проживающих в Ханты-Мансийском автономном округе - Югре, работающих в государственных органах и государственных учреждениях Ханты-Мансийского автономного округа - Югры, территориальном фонде обязательного медицинского страхования Ханты-Мансийского автономного округа </a:t>
            </a:r>
            <a:r>
              <a:rPr lang="ru-RU" sz="1400" b="1" spc="54" dirty="0" smtClean="0">
                <a:solidFill>
                  <a:srgbClr val="C83033"/>
                </a:solidFill>
                <a:cs typeface="Calibri"/>
              </a:rPr>
              <a:t>– Югры»</a:t>
            </a:r>
            <a:endParaRPr lang="ru-RU" sz="1400" b="1" spc="54" dirty="0">
              <a:solidFill>
                <a:srgbClr val="C83033"/>
              </a:solidFill>
              <a:cs typeface="Calibri"/>
            </a:endParaRPr>
          </a:p>
        </p:txBody>
      </p:sp>
      <p:grpSp>
        <p:nvGrpSpPr>
          <p:cNvPr id="16" name="object 3"/>
          <p:cNvGrpSpPr/>
          <p:nvPr/>
        </p:nvGrpSpPr>
        <p:grpSpPr>
          <a:xfrm>
            <a:off x="847179" y="1048681"/>
            <a:ext cx="10700383" cy="1489155"/>
            <a:chOff x="761038" y="990005"/>
            <a:chExt cx="4677025" cy="1410587"/>
          </a:xfrm>
        </p:grpSpPr>
        <p:sp>
          <p:nvSpPr>
            <p:cNvPr id="17" name="object 4"/>
            <p:cNvSpPr/>
            <p:nvPr/>
          </p:nvSpPr>
          <p:spPr>
            <a:xfrm>
              <a:off x="779068" y="1010577"/>
              <a:ext cx="4658995" cy="1390015"/>
            </a:xfrm>
            <a:custGeom>
              <a:avLst/>
              <a:gdLst/>
              <a:ahLst/>
              <a:cxnLst/>
              <a:rect l="l" t="t" r="r" b="b"/>
              <a:pathLst>
                <a:path w="4658995" h="1390014">
                  <a:moveTo>
                    <a:pt x="4658868" y="0"/>
                  </a:moveTo>
                  <a:lnTo>
                    <a:pt x="0" y="0"/>
                  </a:lnTo>
                  <a:lnTo>
                    <a:pt x="0" y="1389888"/>
                  </a:lnTo>
                  <a:lnTo>
                    <a:pt x="4658868" y="1389888"/>
                  </a:lnTo>
                  <a:lnTo>
                    <a:pt x="4658868" y="0"/>
                  </a:lnTo>
                  <a:close/>
                </a:path>
              </a:pathLst>
            </a:custGeom>
            <a:solidFill>
              <a:srgbClr val="000000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  <p:sp>
          <p:nvSpPr>
            <p:cNvPr id="18" name="object 5"/>
            <p:cNvSpPr/>
            <p:nvPr/>
          </p:nvSpPr>
          <p:spPr>
            <a:xfrm>
              <a:off x="761038" y="990005"/>
              <a:ext cx="4518025" cy="1250315"/>
            </a:xfrm>
            <a:custGeom>
              <a:avLst/>
              <a:gdLst/>
              <a:ahLst/>
              <a:cxnLst/>
              <a:rect l="l" t="t" r="r" b="b"/>
              <a:pathLst>
                <a:path w="4518025" h="1250314">
                  <a:moveTo>
                    <a:pt x="4409757" y="0"/>
                  </a:moveTo>
                  <a:lnTo>
                    <a:pt x="108000" y="0"/>
                  </a:lnTo>
                  <a:lnTo>
                    <a:pt x="45562" y="1687"/>
                  </a:lnTo>
                  <a:lnTo>
                    <a:pt x="13500" y="13500"/>
                  </a:lnTo>
                  <a:lnTo>
                    <a:pt x="1687" y="45562"/>
                  </a:lnTo>
                  <a:lnTo>
                    <a:pt x="0" y="108000"/>
                  </a:lnTo>
                  <a:lnTo>
                    <a:pt x="0" y="1142301"/>
                  </a:lnTo>
                  <a:lnTo>
                    <a:pt x="1687" y="1204739"/>
                  </a:lnTo>
                  <a:lnTo>
                    <a:pt x="13500" y="1236802"/>
                  </a:lnTo>
                  <a:lnTo>
                    <a:pt x="45562" y="1248614"/>
                  </a:lnTo>
                  <a:lnTo>
                    <a:pt x="108000" y="1250302"/>
                  </a:lnTo>
                  <a:lnTo>
                    <a:pt x="4409757" y="1250302"/>
                  </a:lnTo>
                  <a:lnTo>
                    <a:pt x="4472195" y="1248614"/>
                  </a:lnTo>
                  <a:lnTo>
                    <a:pt x="4504258" y="1236802"/>
                  </a:lnTo>
                  <a:lnTo>
                    <a:pt x="4516070" y="1204739"/>
                  </a:lnTo>
                  <a:lnTo>
                    <a:pt x="4517758" y="1142301"/>
                  </a:lnTo>
                  <a:lnTo>
                    <a:pt x="4517758" y="108000"/>
                  </a:lnTo>
                  <a:lnTo>
                    <a:pt x="4516070" y="45562"/>
                  </a:lnTo>
                  <a:lnTo>
                    <a:pt x="4504258" y="13500"/>
                  </a:lnTo>
                  <a:lnTo>
                    <a:pt x="4472195" y="1687"/>
                  </a:lnTo>
                  <a:lnTo>
                    <a:pt x="4409757" y="0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</p:grpSp>
      <p:sp>
        <p:nvSpPr>
          <p:cNvPr id="19" name="object 29"/>
          <p:cNvSpPr txBox="1"/>
          <p:nvPr/>
        </p:nvSpPr>
        <p:spPr>
          <a:xfrm>
            <a:off x="1122195" y="1273784"/>
            <a:ext cx="9679155" cy="1161174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Компенсация расходов на оплату стоимости проезда и провоза багажа к месту использования отпуска 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обратно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1400" dirty="0"/>
              <a:t/>
            </a:r>
            <a:br>
              <a:rPr lang="ru-RU" sz="1400" dirty="0"/>
            </a:br>
            <a:endParaRPr sz="1270" dirty="0">
              <a:latin typeface="Calibri"/>
              <a:cs typeface="Calibri"/>
            </a:endParaRPr>
          </a:p>
        </p:txBody>
      </p:sp>
      <p:pic>
        <p:nvPicPr>
          <p:cNvPr id="1026" name="Picture 2" descr="https://sun9-29.userapi.com/impg/aLbxq45WkxDkIl2APeNimohvNoKVaS_sBdH5fg/p2ByjgrsFAs.jpg?size=2560x1705&amp;quality=95&amp;sign=c7ce4addce8a72eb2727978c1619876a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664" y="4131704"/>
            <a:ext cx="3221945" cy="2145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37.userapi.com/impg/WyDlYqyVYlIgbkqNHE_k4fsrUhr7tkF9B_b2AA/MS-DRIFiBME.jpg?size=1258x945&amp;quality=95&amp;sign=211f930832cc9f3d74857e5f71b1e867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693" y="4146864"/>
            <a:ext cx="2921382" cy="219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77.userapi.com/impg/A56GB2dlSjkYr2G09NS42RYoR_UfnVKEZGPEng/VczJgCckZFY.jpg?size=2560x1886&amp;quality=95&amp;sign=a7b8b80fd2df2c39fc32f434ef904a7e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159" y="4146864"/>
            <a:ext cx="2966331" cy="2185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71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/>
          <p:nvPr/>
        </p:nvSpPr>
        <p:spPr>
          <a:xfrm>
            <a:off x="6520618" y="300427"/>
            <a:ext cx="4422551" cy="319405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 algn="r">
              <a:spcBef>
                <a:spcPts val="91"/>
              </a:spcBef>
            </a:pPr>
            <a:r>
              <a:rPr lang="ru-RU" sz="2000" b="1" spc="9" dirty="0" smtClean="0">
                <a:solidFill>
                  <a:srgbClr val="C00000"/>
                </a:solidFill>
                <a:latin typeface="Calibri"/>
                <a:cs typeface="Calibri"/>
              </a:rPr>
              <a:t>ВАКАНСИИ</a:t>
            </a:r>
            <a:endParaRPr sz="2000" dirty="0">
              <a:solidFill>
                <a:srgbClr val="C00000"/>
              </a:solidFill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682096" y="663466"/>
            <a:ext cx="7261073" cy="11516"/>
          </a:xfrm>
          <a:custGeom>
            <a:avLst/>
            <a:gdLst/>
            <a:ahLst/>
            <a:cxnLst/>
            <a:rect l="l" t="t" r="r" b="b"/>
            <a:pathLst>
              <a:path w="8007350" h="12700">
                <a:moveTo>
                  <a:pt x="0" y="12700"/>
                </a:moveTo>
                <a:lnTo>
                  <a:pt x="8007302" y="12700"/>
                </a:lnTo>
                <a:lnTo>
                  <a:pt x="8007302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C83033"/>
          </a:solidFill>
        </p:spPr>
        <p:txBody>
          <a:bodyPr wrap="square" lIns="0" tIns="0" rIns="0" bIns="0" rtlCol="0"/>
          <a:lstStyle/>
          <a:p>
            <a:endParaRPr sz="1632"/>
          </a:p>
        </p:txBody>
      </p:sp>
      <p:sp>
        <p:nvSpPr>
          <p:cNvPr id="20" name="object 20"/>
          <p:cNvSpPr txBox="1"/>
          <p:nvPr/>
        </p:nvSpPr>
        <p:spPr>
          <a:xfrm>
            <a:off x="5474710" y="6574926"/>
            <a:ext cx="1968148" cy="234895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>
              <a:spcBef>
                <a:spcPts val="91"/>
              </a:spcBef>
            </a:pPr>
            <a:r>
              <a:rPr lang="en-US"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MUGP-NV</a:t>
            </a:r>
            <a:r>
              <a:rPr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.</a:t>
            </a:r>
            <a:r>
              <a:rPr lang="en-US"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RU</a:t>
            </a:r>
            <a:endParaRPr sz="1451" dirty="0">
              <a:latin typeface="Calibri"/>
              <a:cs typeface="Calibri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74" y="125760"/>
            <a:ext cx="977989" cy="73908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27443" y="674982"/>
            <a:ext cx="8992408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Актуальные вакансии в БУ «Нижневартовская городская поликлиника»:</a:t>
            </a:r>
          </a:p>
          <a:p>
            <a:pPr algn="just"/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/>
              <a:t>Врач-терапевт участковый;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Врач-акушер-гинеколог;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Врач-гематолог;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Врач-гериатр;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Врач-невролог;</a:t>
            </a:r>
            <a:endParaRPr lang="ru-RU" sz="1400" dirty="0" smtClean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Врач по паллиативной помощи;</a:t>
            </a:r>
            <a:endParaRPr lang="ru-RU" sz="1400" dirty="0" smtClean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Врач-травматолог-ортопед;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Врач-хирург;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/>
              <a:t>Врач по физической и реабилитационной медицине;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/>
              <a:t>Врач функциональной </a:t>
            </a:r>
            <a:r>
              <a:rPr lang="ru-RU" sz="1400" dirty="0" smtClean="0"/>
              <a:t>диагностики;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/>
              <a:t>Врач </a:t>
            </a:r>
            <a:r>
              <a:rPr lang="ru-RU" sz="1400" dirty="0" smtClean="0"/>
              <a:t>ультразвуковой </a:t>
            </a:r>
            <a:r>
              <a:rPr lang="ru-RU" sz="1400" dirty="0" smtClean="0"/>
              <a:t>диагностики;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/>
              <a:t>Врач по спортивной медицине</a:t>
            </a:r>
          </a:p>
          <a:p>
            <a:endParaRPr lang="ru-RU" sz="1400" dirty="0" smtClean="0"/>
          </a:p>
          <a:p>
            <a:r>
              <a:rPr lang="ru-RU" sz="1600" dirty="0" smtClean="0">
                <a:solidFill>
                  <a:srgbClr val="FF0000"/>
                </a:solidFill>
              </a:rPr>
              <a:t>Заработная плата (молодого специалиста) по состоянию на 01.04.2025 г. </a:t>
            </a:r>
          </a:p>
          <a:p>
            <a:r>
              <a:rPr lang="ru-RU" sz="1600" dirty="0" smtClean="0"/>
              <a:t>-врач-терапевт участковый от 140 272 до 186 472 руб.</a:t>
            </a:r>
          </a:p>
          <a:p>
            <a:r>
              <a:rPr lang="ru-RU" sz="1600" dirty="0" smtClean="0"/>
              <a:t>-</a:t>
            </a:r>
            <a:r>
              <a:rPr lang="ru-RU" sz="1600" dirty="0"/>
              <a:t>врач-специалист от 130 240 до 174 240 руб.</a:t>
            </a:r>
          </a:p>
          <a:p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вопросу трудоустройства, обращаться к начальнику отдела кадров 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Шестаковой Алёне Евгеньевне,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Тел.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(3466)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41-52-92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Эл. почта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ShestakovaAE@mugp-nv.ru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b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60" y="2559205"/>
            <a:ext cx="2698596" cy="2023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26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3682096" y="663466"/>
            <a:ext cx="7261073" cy="11516"/>
          </a:xfrm>
          <a:custGeom>
            <a:avLst/>
            <a:gdLst/>
            <a:ahLst/>
            <a:cxnLst/>
            <a:rect l="l" t="t" r="r" b="b"/>
            <a:pathLst>
              <a:path w="8007350" h="12700">
                <a:moveTo>
                  <a:pt x="0" y="12700"/>
                </a:moveTo>
                <a:lnTo>
                  <a:pt x="8007302" y="12700"/>
                </a:lnTo>
                <a:lnTo>
                  <a:pt x="8007302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C83033"/>
          </a:solidFill>
        </p:spPr>
        <p:txBody>
          <a:bodyPr wrap="square" lIns="0" tIns="0" rIns="0" bIns="0" rtlCol="0"/>
          <a:lstStyle/>
          <a:p>
            <a:endParaRPr sz="1632"/>
          </a:p>
        </p:txBody>
      </p:sp>
      <p:sp>
        <p:nvSpPr>
          <p:cNvPr id="20" name="object 20"/>
          <p:cNvSpPr txBox="1"/>
          <p:nvPr/>
        </p:nvSpPr>
        <p:spPr>
          <a:xfrm>
            <a:off x="5093710" y="6496502"/>
            <a:ext cx="1968148" cy="234895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>
              <a:spcBef>
                <a:spcPts val="91"/>
              </a:spcBef>
            </a:pPr>
            <a:r>
              <a:rPr lang="en-US"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MUGP-NV</a:t>
            </a:r>
            <a:r>
              <a:rPr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.</a:t>
            </a:r>
            <a:r>
              <a:rPr lang="en-US" sz="1451" b="1" spc="41" dirty="0" smtClean="0">
                <a:solidFill>
                  <a:srgbClr val="C83033"/>
                </a:solidFill>
                <a:latin typeface="Calibri"/>
                <a:cs typeface="Calibri"/>
              </a:rPr>
              <a:t>RU</a:t>
            </a:r>
            <a:endParaRPr sz="1451" dirty="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056751" y="1232313"/>
            <a:ext cx="10065795" cy="1488956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Подписывайтесь на нас в социальных сетях «ВКонтакте», «Одноклассники» и </a:t>
            </a:r>
            <a:r>
              <a:rPr lang="en-US" sz="4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Telegram</a:t>
            </a:r>
            <a:endParaRPr lang="ru-RU" sz="4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/>
            <a:endParaRPr lang="ru-RU" sz="1600" dirty="0"/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307" y="158063"/>
            <a:ext cx="977989" cy="739081"/>
          </a:xfrm>
          <a:prstGeom prst="rect">
            <a:avLst/>
          </a:prstGeom>
        </p:spPr>
      </p:pic>
      <p:sp>
        <p:nvSpPr>
          <p:cNvPr id="61" name="object 38"/>
          <p:cNvSpPr/>
          <p:nvPr/>
        </p:nvSpPr>
        <p:spPr>
          <a:xfrm>
            <a:off x="6472923" y="4325013"/>
            <a:ext cx="409983" cy="414589"/>
          </a:xfrm>
          <a:custGeom>
            <a:avLst/>
            <a:gdLst/>
            <a:ahLst/>
            <a:cxnLst/>
            <a:rect l="l" t="t" r="r" b="b"/>
            <a:pathLst>
              <a:path w="452120" h="457200">
                <a:moveTo>
                  <a:pt x="15557" y="311772"/>
                </a:moveTo>
                <a:lnTo>
                  <a:pt x="5880" y="311772"/>
                </a:lnTo>
                <a:lnTo>
                  <a:pt x="1739" y="315798"/>
                </a:lnTo>
                <a:lnTo>
                  <a:pt x="18284" y="370090"/>
                </a:lnTo>
                <a:lnTo>
                  <a:pt x="48323" y="409867"/>
                </a:lnTo>
                <a:lnTo>
                  <a:pt x="101168" y="444399"/>
                </a:lnTo>
                <a:lnTo>
                  <a:pt x="165862" y="457073"/>
                </a:lnTo>
                <a:lnTo>
                  <a:pt x="183679" y="456151"/>
                </a:lnTo>
                <a:lnTo>
                  <a:pt x="200967" y="453451"/>
                </a:lnTo>
                <a:lnTo>
                  <a:pt x="217632" y="449073"/>
                </a:lnTo>
                <a:lnTo>
                  <a:pt x="233578" y="443115"/>
                </a:lnTo>
                <a:lnTo>
                  <a:pt x="241634" y="439166"/>
                </a:lnTo>
                <a:lnTo>
                  <a:pt x="165862" y="439166"/>
                </a:lnTo>
                <a:lnTo>
                  <a:pt x="136092" y="436252"/>
                </a:lnTo>
                <a:lnTo>
                  <a:pt x="83253" y="414686"/>
                </a:lnTo>
                <a:lnTo>
                  <a:pt x="46651" y="380529"/>
                </a:lnTo>
                <a:lnTo>
                  <a:pt x="25701" y="341306"/>
                </a:lnTo>
                <a:lnTo>
                  <a:pt x="19380" y="315061"/>
                </a:lnTo>
                <a:lnTo>
                  <a:pt x="15557" y="311772"/>
                </a:lnTo>
                <a:close/>
              </a:path>
              <a:path w="452120" h="457200">
                <a:moveTo>
                  <a:pt x="190008" y="23609"/>
                </a:moveTo>
                <a:lnTo>
                  <a:pt x="165862" y="23609"/>
                </a:lnTo>
                <a:lnTo>
                  <a:pt x="182157" y="42322"/>
                </a:lnTo>
                <a:lnTo>
                  <a:pt x="197915" y="61204"/>
                </a:lnTo>
                <a:lnTo>
                  <a:pt x="227482" y="99275"/>
                </a:lnTo>
                <a:lnTo>
                  <a:pt x="251947" y="134437"/>
                </a:lnTo>
                <a:lnTo>
                  <a:pt x="273088" y="169227"/>
                </a:lnTo>
                <a:lnTo>
                  <a:pt x="268401" y="174256"/>
                </a:lnTo>
                <a:lnTo>
                  <a:pt x="265544" y="180924"/>
                </a:lnTo>
                <a:lnTo>
                  <a:pt x="265544" y="229476"/>
                </a:lnTo>
                <a:lnTo>
                  <a:pt x="214947" y="229476"/>
                </a:lnTo>
                <a:lnTo>
                  <a:pt x="207632" y="232676"/>
                </a:lnTo>
                <a:lnTo>
                  <a:pt x="197065" y="242925"/>
                </a:lnTo>
                <a:lnTo>
                  <a:pt x="193751" y="250024"/>
                </a:lnTo>
                <a:lnTo>
                  <a:pt x="193751" y="320154"/>
                </a:lnTo>
                <a:lnTo>
                  <a:pt x="197065" y="327228"/>
                </a:lnTo>
                <a:lnTo>
                  <a:pt x="207632" y="337502"/>
                </a:lnTo>
                <a:lnTo>
                  <a:pt x="214947" y="340690"/>
                </a:lnTo>
                <a:lnTo>
                  <a:pt x="265544" y="340690"/>
                </a:lnTo>
                <a:lnTo>
                  <a:pt x="265544" y="387616"/>
                </a:lnTo>
                <a:lnTo>
                  <a:pt x="267258" y="392899"/>
                </a:lnTo>
                <a:lnTo>
                  <a:pt x="270230" y="397332"/>
                </a:lnTo>
                <a:lnTo>
                  <a:pt x="260317" y="406098"/>
                </a:lnTo>
                <a:lnTo>
                  <a:pt x="226060" y="426796"/>
                </a:lnTo>
                <a:lnTo>
                  <a:pt x="181756" y="438353"/>
                </a:lnTo>
                <a:lnTo>
                  <a:pt x="165862" y="439166"/>
                </a:lnTo>
                <a:lnTo>
                  <a:pt x="241634" y="439166"/>
                </a:lnTo>
                <a:lnTo>
                  <a:pt x="247633" y="436224"/>
                </a:lnTo>
                <a:lnTo>
                  <a:pt x="260886" y="428117"/>
                </a:lnTo>
                <a:lnTo>
                  <a:pt x="273258" y="418866"/>
                </a:lnTo>
                <a:lnTo>
                  <a:pt x="284670" y="408546"/>
                </a:lnTo>
                <a:lnTo>
                  <a:pt x="363038" y="408546"/>
                </a:lnTo>
                <a:lnTo>
                  <a:pt x="366318" y="407111"/>
                </a:lnTo>
                <a:lnTo>
                  <a:pt x="376885" y="396862"/>
                </a:lnTo>
                <a:lnTo>
                  <a:pt x="378964" y="392391"/>
                </a:lnTo>
                <a:lnTo>
                  <a:pt x="291807" y="392391"/>
                </a:lnTo>
                <a:lnTo>
                  <a:pt x="289128" y="391198"/>
                </a:lnTo>
                <a:lnTo>
                  <a:pt x="285216" y="387413"/>
                </a:lnTo>
                <a:lnTo>
                  <a:pt x="284022" y="384810"/>
                </a:lnTo>
                <a:lnTo>
                  <a:pt x="284022" y="326771"/>
                </a:lnTo>
                <a:lnTo>
                  <a:pt x="279882" y="322757"/>
                </a:lnTo>
                <a:lnTo>
                  <a:pt x="220052" y="322757"/>
                </a:lnTo>
                <a:lnTo>
                  <a:pt x="217373" y="321602"/>
                </a:lnTo>
                <a:lnTo>
                  <a:pt x="213461" y="317804"/>
                </a:lnTo>
                <a:lnTo>
                  <a:pt x="212242" y="315214"/>
                </a:lnTo>
                <a:lnTo>
                  <a:pt x="212242" y="254977"/>
                </a:lnTo>
                <a:lnTo>
                  <a:pt x="213461" y="252374"/>
                </a:lnTo>
                <a:lnTo>
                  <a:pt x="217373" y="248589"/>
                </a:lnTo>
                <a:lnTo>
                  <a:pt x="220052" y="247396"/>
                </a:lnTo>
                <a:lnTo>
                  <a:pt x="279882" y="247396"/>
                </a:lnTo>
                <a:lnTo>
                  <a:pt x="284022" y="243382"/>
                </a:lnTo>
                <a:lnTo>
                  <a:pt x="284022" y="185343"/>
                </a:lnTo>
                <a:lnTo>
                  <a:pt x="285216" y="182740"/>
                </a:lnTo>
                <a:lnTo>
                  <a:pt x="289128" y="178955"/>
                </a:lnTo>
                <a:lnTo>
                  <a:pt x="291807" y="177761"/>
                </a:lnTo>
                <a:lnTo>
                  <a:pt x="378957" y="177761"/>
                </a:lnTo>
                <a:lnTo>
                  <a:pt x="376885" y="173329"/>
                </a:lnTo>
                <a:lnTo>
                  <a:pt x="366318" y="163042"/>
                </a:lnTo>
                <a:lnTo>
                  <a:pt x="360232" y="160401"/>
                </a:lnTo>
                <a:lnTo>
                  <a:pt x="289102" y="160401"/>
                </a:lnTo>
                <a:lnTo>
                  <a:pt x="278699" y="142606"/>
                </a:lnTo>
                <a:lnTo>
                  <a:pt x="255312" y="106822"/>
                </a:lnTo>
                <a:lnTo>
                  <a:pt x="226255" y="67536"/>
                </a:lnTo>
                <a:lnTo>
                  <a:pt x="191328" y="25104"/>
                </a:lnTo>
                <a:lnTo>
                  <a:pt x="190008" y="23609"/>
                </a:lnTo>
                <a:close/>
              </a:path>
              <a:path w="452120" h="457200">
                <a:moveTo>
                  <a:pt x="363038" y="408546"/>
                </a:moveTo>
                <a:lnTo>
                  <a:pt x="284670" y="408546"/>
                </a:lnTo>
                <a:lnTo>
                  <a:pt x="287820" y="409689"/>
                </a:lnTo>
                <a:lnTo>
                  <a:pt x="291211" y="410311"/>
                </a:lnTo>
                <a:lnTo>
                  <a:pt x="359003" y="410311"/>
                </a:lnTo>
                <a:lnTo>
                  <a:pt x="363038" y="408546"/>
                </a:lnTo>
                <a:close/>
              </a:path>
              <a:path w="452120" h="457200">
                <a:moveTo>
                  <a:pt x="378957" y="177761"/>
                </a:moveTo>
                <a:lnTo>
                  <a:pt x="353898" y="177761"/>
                </a:lnTo>
                <a:lnTo>
                  <a:pt x="356577" y="178955"/>
                </a:lnTo>
                <a:lnTo>
                  <a:pt x="360489" y="182740"/>
                </a:lnTo>
                <a:lnTo>
                  <a:pt x="361708" y="185343"/>
                </a:lnTo>
                <a:lnTo>
                  <a:pt x="361708" y="243382"/>
                </a:lnTo>
                <a:lnTo>
                  <a:pt x="365848" y="247396"/>
                </a:lnTo>
                <a:lnTo>
                  <a:pt x="425678" y="247396"/>
                </a:lnTo>
                <a:lnTo>
                  <a:pt x="428358" y="248589"/>
                </a:lnTo>
                <a:lnTo>
                  <a:pt x="432269" y="252374"/>
                </a:lnTo>
                <a:lnTo>
                  <a:pt x="433489" y="254977"/>
                </a:lnTo>
                <a:lnTo>
                  <a:pt x="433489" y="315214"/>
                </a:lnTo>
                <a:lnTo>
                  <a:pt x="432269" y="317804"/>
                </a:lnTo>
                <a:lnTo>
                  <a:pt x="428358" y="321602"/>
                </a:lnTo>
                <a:lnTo>
                  <a:pt x="425678" y="322757"/>
                </a:lnTo>
                <a:lnTo>
                  <a:pt x="365848" y="322757"/>
                </a:lnTo>
                <a:lnTo>
                  <a:pt x="361708" y="326771"/>
                </a:lnTo>
                <a:lnTo>
                  <a:pt x="361708" y="384810"/>
                </a:lnTo>
                <a:lnTo>
                  <a:pt x="360489" y="387413"/>
                </a:lnTo>
                <a:lnTo>
                  <a:pt x="356577" y="391198"/>
                </a:lnTo>
                <a:lnTo>
                  <a:pt x="353898" y="392391"/>
                </a:lnTo>
                <a:lnTo>
                  <a:pt x="378964" y="392391"/>
                </a:lnTo>
                <a:lnTo>
                  <a:pt x="380187" y="389763"/>
                </a:lnTo>
                <a:lnTo>
                  <a:pt x="380187" y="340690"/>
                </a:lnTo>
                <a:lnTo>
                  <a:pt x="430784" y="340690"/>
                </a:lnTo>
                <a:lnTo>
                  <a:pt x="438073" y="337502"/>
                </a:lnTo>
                <a:lnTo>
                  <a:pt x="448665" y="327228"/>
                </a:lnTo>
                <a:lnTo>
                  <a:pt x="451942" y="320154"/>
                </a:lnTo>
                <a:lnTo>
                  <a:pt x="451942" y="250024"/>
                </a:lnTo>
                <a:lnTo>
                  <a:pt x="448665" y="242925"/>
                </a:lnTo>
                <a:lnTo>
                  <a:pt x="438073" y="232676"/>
                </a:lnTo>
                <a:lnTo>
                  <a:pt x="430784" y="229476"/>
                </a:lnTo>
                <a:lnTo>
                  <a:pt x="380187" y="229476"/>
                </a:lnTo>
                <a:lnTo>
                  <a:pt x="380187" y="180390"/>
                </a:lnTo>
                <a:lnTo>
                  <a:pt x="378957" y="177761"/>
                </a:lnTo>
                <a:close/>
              </a:path>
              <a:path w="452120" h="457200">
                <a:moveTo>
                  <a:pt x="14338" y="276123"/>
                </a:moveTo>
                <a:lnTo>
                  <a:pt x="4127" y="276123"/>
                </a:lnTo>
                <a:lnTo>
                  <a:pt x="0" y="280149"/>
                </a:lnTo>
                <a:lnTo>
                  <a:pt x="0" y="290042"/>
                </a:lnTo>
                <a:lnTo>
                  <a:pt x="4127" y="294055"/>
                </a:lnTo>
                <a:lnTo>
                  <a:pt x="14338" y="294055"/>
                </a:lnTo>
                <a:lnTo>
                  <a:pt x="18478" y="290042"/>
                </a:lnTo>
                <a:lnTo>
                  <a:pt x="18478" y="280149"/>
                </a:lnTo>
                <a:lnTo>
                  <a:pt x="14338" y="276123"/>
                </a:lnTo>
                <a:close/>
              </a:path>
              <a:path w="452120" h="457200">
                <a:moveTo>
                  <a:pt x="162636" y="0"/>
                </a:moveTo>
                <a:lnTo>
                  <a:pt x="124687" y="43680"/>
                </a:lnTo>
                <a:lnTo>
                  <a:pt x="93002" y="83859"/>
                </a:lnTo>
                <a:lnTo>
                  <a:pt x="64678" y="124203"/>
                </a:lnTo>
                <a:lnTo>
                  <a:pt x="40513" y="164261"/>
                </a:lnTo>
                <a:lnTo>
                  <a:pt x="20137" y="206262"/>
                </a:lnTo>
                <a:lnTo>
                  <a:pt x="6007" y="247827"/>
                </a:lnTo>
                <a:lnTo>
                  <a:pt x="5854" y="254673"/>
                </a:lnTo>
                <a:lnTo>
                  <a:pt x="9982" y="258686"/>
                </a:lnTo>
                <a:lnTo>
                  <a:pt x="19202" y="258686"/>
                </a:lnTo>
                <a:lnTo>
                  <a:pt x="22669" y="256082"/>
                </a:lnTo>
                <a:lnTo>
                  <a:pt x="23863" y="252476"/>
                </a:lnTo>
                <a:lnTo>
                  <a:pt x="24015" y="252069"/>
                </a:lnTo>
                <a:lnTo>
                  <a:pt x="24168" y="251282"/>
                </a:lnTo>
                <a:lnTo>
                  <a:pt x="29877" y="232217"/>
                </a:lnTo>
                <a:lnTo>
                  <a:pt x="46278" y="192830"/>
                </a:lnTo>
                <a:lnTo>
                  <a:pt x="79051" y="135523"/>
                </a:lnTo>
                <a:lnTo>
                  <a:pt x="105124" y="98050"/>
                </a:lnTo>
                <a:lnTo>
                  <a:pt x="134283" y="60615"/>
                </a:lnTo>
                <a:lnTo>
                  <a:pt x="165862" y="23609"/>
                </a:lnTo>
                <a:lnTo>
                  <a:pt x="190008" y="23609"/>
                </a:lnTo>
                <a:lnTo>
                  <a:pt x="169240" y="76"/>
                </a:lnTo>
                <a:lnTo>
                  <a:pt x="162636" y="0"/>
                </a:lnTo>
                <a:close/>
              </a:path>
              <a:path w="452120" h="457200">
                <a:moveTo>
                  <a:pt x="359003" y="159867"/>
                </a:moveTo>
                <a:lnTo>
                  <a:pt x="292823" y="159867"/>
                </a:lnTo>
                <a:lnTo>
                  <a:pt x="290918" y="160045"/>
                </a:lnTo>
                <a:lnTo>
                  <a:pt x="289102" y="160401"/>
                </a:lnTo>
                <a:lnTo>
                  <a:pt x="360232" y="160401"/>
                </a:lnTo>
                <a:lnTo>
                  <a:pt x="359003" y="15986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632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300" y="2903622"/>
            <a:ext cx="2552699" cy="3400932"/>
          </a:xfrm>
          <a:prstGeom prst="rect">
            <a:avLst/>
          </a:prstGeom>
        </p:spPr>
      </p:pic>
      <p:pic>
        <p:nvPicPr>
          <p:cNvPr id="13" name="Рисунок 12" descr="C:\Users\pastuhovaea\Desktop\ВЕРИФИКАЦИЯ\qr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533" y="2903622"/>
            <a:ext cx="2538163" cy="34009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pastuhovaea\Desktop\ВЕРИФИКАЦИЯ\ТЕЛЕГА\QR-КОД ТЕЛЕГА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910" y="2903622"/>
            <a:ext cx="2777490" cy="34009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114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4836</TotalTime>
  <Words>583</Words>
  <Application>Microsoft Office PowerPoint</Application>
  <PresentationFormat>Произвольный</PresentationFormat>
  <Paragraphs>89</Paragraphs>
  <Slides>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Виктория</dc:creator>
  <cp:lastModifiedBy>Миронова Екатерина Александровна</cp:lastModifiedBy>
  <cp:revision>230</cp:revision>
  <cp:lastPrinted>2023-06-08T08:53:12Z</cp:lastPrinted>
  <dcterms:created xsi:type="dcterms:W3CDTF">2021-05-24T18:03:58Z</dcterms:created>
  <dcterms:modified xsi:type="dcterms:W3CDTF">2025-04-25T12:20:26Z</dcterms:modified>
</cp:coreProperties>
</file>