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57" r:id="rId3"/>
    <p:sldId id="279" r:id="rId4"/>
    <p:sldId id="274" r:id="rId5"/>
    <p:sldId id="275" r:id="rId6"/>
    <p:sldId id="280" r:id="rId7"/>
    <p:sldId id="281" r:id="rId8"/>
    <p:sldId id="310" r:id="rId9"/>
    <p:sldId id="282" r:id="rId10"/>
    <p:sldId id="283" r:id="rId11"/>
    <p:sldId id="284" r:id="rId12"/>
    <p:sldId id="285" r:id="rId13"/>
    <p:sldId id="311" r:id="rId14"/>
    <p:sldId id="287" r:id="rId15"/>
    <p:sldId id="308" r:id="rId16"/>
    <p:sldId id="309" r:id="rId17"/>
    <p:sldId id="291" r:id="rId18"/>
    <p:sldId id="292" r:id="rId19"/>
    <p:sldId id="307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9A092-61CB-4772-8E3E-66712207D53C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5B82D-2924-450F-B004-790A8C249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0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9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ksana.Lebedko@szgmu.ru" TargetMode="External"/><Relationship Id="rId4" Type="http://schemas.openxmlformats.org/officeDocument/2006/relationships/hyperlink" Target="mailto:Lyudmila.Kirvas@szgmu.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zgmu.ru/rus/m/6256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ana.Potapova@szgmu.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zgmu.ru/rus/s/152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zgmu.ru/sveden/educa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ot.szgmu.ru/index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do.szgm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ts@szgmu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o.szgm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6" name="Подзаголовок 2"/>
          <p:cNvSpPr txBox="1">
            <a:spLocks noGrp="1"/>
          </p:cNvSpPr>
          <p:nvPr>
            <p:ph idx="1"/>
          </p:nvPr>
        </p:nvSpPr>
        <p:spPr>
          <a:xfrm>
            <a:off x="448784" y="1995686"/>
            <a:ext cx="8229600" cy="229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000"/>
              </a:lnSpc>
              <a:spcBef>
                <a:spcPts val="0"/>
              </a:spcBef>
              <a:buNone/>
            </a:pPr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Обучение по программам  ординатуры в </a:t>
            </a:r>
          </a:p>
          <a:p>
            <a:pPr marL="0" indent="0" algn="ctr">
              <a:lnSpc>
                <a:spcPts val="4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2025/2026 </a:t>
            </a:r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уч. гг.</a:t>
            </a:r>
            <a:b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Медицинские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В срок с</a:t>
            </a:r>
            <a:r>
              <a:rPr lang="ru-RU" sz="22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01.09.2025 - 12.09.2025 </a:t>
            </a: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(включительно) необходимо </a:t>
            </a: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предоставить медицинскую документацию для прохождения медицинского осмотра в поликлинику Университета </a:t>
            </a:r>
            <a:endParaRPr lang="ru-RU" sz="22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1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Адрес:</a:t>
            </a: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Пискарёвский </a:t>
            </a: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пр., 47 пав. 26 (регистратура</a:t>
            </a: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).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05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105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200" b="1" dirty="0">
                <a:latin typeface="Century Gothic" panose="020B0502020202020204" pitchFamily="34" charset="0"/>
                <a:cs typeface="Arial" panose="020B0604020202020204" pitchFamily="34" charset="0"/>
              </a:rPr>
              <a:t>Часы работы поликлиники:  </a:t>
            </a:r>
            <a:endParaRPr lang="ru-RU" sz="22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понедельник-пятница  </a:t>
            </a: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с </a:t>
            </a: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9:00-15:30</a:t>
            </a: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ru-RU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99267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Медицинские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9108" y="1109309"/>
            <a:ext cx="8568952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Перечень медицинских документов: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Century Gothic" panose="020B0502020202020204" pitchFamily="34" charset="0"/>
              </a:rPr>
              <a:t>1. паспорт </a:t>
            </a:r>
            <a:r>
              <a:rPr lang="ru-RU" sz="1400" dirty="0">
                <a:latin typeface="Century Gothic" panose="020B0502020202020204" pitchFamily="34" charset="0"/>
              </a:rPr>
              <a:t>(или другой документ, удостоверяющий личность), полис ОМС (для иностранных граждан - полис ДМС), при наличии - документ, подтверждающий регистрацию в системе индивидуального (персонифицированного) </a:t>
            </a:r>
            <a:r>
              <a:rPr lang="ru-RU" sz="1400" dirty="0" smtClean="0">
                <a:latin typeface="Century Gothic" panose="020B0502020202020204" pitchFamily="34" charset="0"/>
              </a:rPr>
              <a:t>учета;</a:t>
            </a:r>
            <a:endParaRPr lang="ru-RU" sz="1400" dirty="0">
              <a:latin typeface="Century Gothic" panose="020B0502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2. сертификат о профилактических прививках (форма № 2 156/у-931 или справка по форме № 063/у) – </a:t>
            </a:r>
            <a:r>
              <a:rPr lang="ru-RU" sz="1400" b="1" dirty="0">
                <a:latin typeface="Century Gothic" panose="020B0502020202020204" pitchFamily="34" charset="0"/>
              </a:rPr>
              <a:t>оригинал и копия</a:t>
            </a:r>
            <a:r>
              <a:rPr lang="ru-RU" sz="1400" dirty="0">
                <a:latin typeface="Century Gothic" panose="020B0502020202020204" pitchFamily="34" charset="0"/>
              </a:rPr>
              <a:t>, при необходимости - справка о наличии обоснованных медицинских отводов от вакцинации. Представленные документы должны содержать сведения о проведенной вакцинации от следующих инфекций: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- двукратная вакцинация от кори (любой возраст);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- двукратная вакцинация от краснухи (до 25 лет включительно);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- вакцинация от дифтерии и столбняка с ревакцинацией каждые 10 лет (любой возраст);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- трехкратная вакцинация от гепатита В (любой возраст);</a:t>
            </a:r>
          </a:p>
          <a:p>
            <a:pPr>
              <a:spcAft>
                <a:spcPts val="300"/>
              </a:spcAft>
            </a:pPr>
            <a:r>
              <a:rPr lang="ru-RU" sz="1300" dirty="0">
                <a:latin typeface="Century Gothic" panose="020B0502020202020204" pitchFamily="34" charset="0"/>
              </a:rPr>
              <a:t>При отсутствии данных о вакцинации предоставляются результаты лабораторного исследования на напряженность иммунитета к кори, краснухе (до 25 лет включительно), гепатиту В, дифтерии, столбняку выполненного не позднее 1 года на момент </a:t>
            </a:r>
            <a:r>
              <a:rPr lang="ru-RU" sz="1300" dirty="0" smtClean="0">
                <a:latin typeface="Century Gothic" panose="020B0502020202020204" pitchFamily="34" charset="0"/>
              </a:rPr>
              <a:t>предоставления - </a:t>
            </a:r>
            <a:r>
              <a:rPr lang="ru-RU" sz="1300" b="1" dirty="0" smtClean="0">
                <a:latin typeface="Century Gothic" panose="020B0502020202020204" pitchFamily="34" charset="0"/>
              </a:rPr>
              <a:t>оригинал </a:t>
            </a:r>
            <a:r>
              <a:rPr lang="ru-RU" sz="1300" b="1" dirty="0">
                <a:latin typeface="Century Gothic" panose="020B0502020202020204" pitchFamily="34" charset="0"/>
              </a:rPr>
              <a:t>и копия</a:t>
            </a:r>
            <a:r>
              <a:rPr lang="ru-RU" sz="1300" dirty="0">
                <a:latin typeface="Century Gothic" panose="020B0502020202020204" pitchFamily="34" charset="0"/>
              </a:rPr>
              <a:t>.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endParaRPr lang="ru-RU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19453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Медицинские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3. медицинская справка по форме 086/у (справка действительна 6 месяцев) или паспорт здоровья с результатами прохождения медицинского осмотра (полученный не позднее 12 месяцев до даты предоставления в Университет) или заключение о прохождении предварительного (периодического) медицинского осмотра- </a:t>
            </a:r>
            <a:r>
              <a:rPr lang="ru-RU" sz="1400" b="1" dirty="0">
                <a:latin typeface="Century Gothic" panose="020B0502020202020204" pitchFamily="34" charset="0"/>
              </a:rPr>
              <a:t>оригинал и копия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4. документ о результатах флюорографического исследования (полученный не позднее 12 месяцев до даты предоставления в Университет) – </a:t>
            </a:r>
            <a:r>
              <a:rPr lang="ru-RU" sz="1400" b="1" dirty="0">
                <a:latin typeface="Century Gothic" panose="020B0502020202020204" pitchFamily="34" charset="0"/>
              </a:rPr>
              <a:t>оригинал и копия</a:t>
            </a:r>
            <a:r>
              <a:rPr lang="ru-RU" sz="1400" dirty="0">
                <a:latin typeface="Century Gothic" panose="020B0502020202020204" pitchFamily="34" charset="0"/>
              </a:rPr>
              <a:t>; </a:t>
            </a:r>
          </a:p>
          <a:p>
            <a:r>
              <a:rPr lang="ru-RU" sz="1400" b="1" dirty="0" smtClean="0">
                <a:latin typeface="Century Gothic" panose="020B0502020202020204" pitchFamily="34" charset="0"/>
              </a:rPr>
              <a:t>(Для </a:t>
            </a:r>
            <a:r>
              <a:rPr lang="ru-RU" sz="1400" b="1" dirty="0">
                <a:latin typeface="Century Gothic" panose="020B0502020202020204" pitchFamily="34" charset="0"/>
              </a:rPr>
              <a:t>иностранных ординаторов – ФЛГ должно быть проведено на территории </a:t>
            </a:r>
            <a:r>
              <a:rPr lang="ru-RU" sz="1400" b="1" dirty="0" smtClean="0">
                <a:latin typeface="Century Gothic" panose="020B0502020202020204" pitchFamily="34" charset="0"/>
              </a:rPr>
              <a:t>РФ).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5. для лиц женского пола – справку от гинеколога- </a:t>
            </a:r>
            <a:r>
              <a:rPr lang="ru-RU" sz="1400" b="1" dirty="0">
                <a:latin typeface="Century Gothic" panose="020B0502020202020204" pitchFamily="34" charset="0"/>
              </a:rPr>
              <a:t>оригинал и копия </a:t>
            </a:r>
            <a:r>
              <a:rPr lang="ru-RU" sz="1400" dirty="0">
                <a:latin typeface="Century Gothic" panose="020B0502020202020204" pitchFamily="34" charset="0"/>
              </a:rPr>
              <a:t>(в случае, если нет отметки в форме 086/у);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6. данные лабораторного исследования на гепатиты В и С- </a:t>
            </a:r>
            <a:r>
              <a:rPr lang="ru-RU" sz="1400" b="1" dirty="0">
                <a:latin typeface="Century Gothic" panose="020B0502020202020204" pitchFamily="34" charset="0"/>
              </a:rPr>
              <a:t>оригинал и копия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7. данные лабораторного исследования на RW – </a:t>
            </a:r>
            <a:r>
              <a:rPr lang="ru-RU" sz="1400" b="1" dirty="0">
                <a:latin typeface="Century Gothic" panose="020B0502020202020204" pitchFamily="34" charset="0"/>
              </a:rPr>
              <a:t>оригинал и копия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8. данные лабораторного исследования на ВИЧ – инфекцию- </a:t>
            </a:r>
            <a:r>
              <a:rPr lang="ru-RU" sz="1400" b="1" dirty="0">
                <a:latin typeface="Century Gothic" panose="020B0502020202020204" pitchFamily="34" charset="0"/>
              </a:rPr>
              <a:t>оригинал и копия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 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Информация для иностранных ординаторов- все документы должны быть на русском языке или должен быть перевод, заверенный нотариусом. 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endParaRPr lang="ru-RU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endParaRPr lang="ru-RU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25089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Медицинские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06585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Список специальностей программ ординатуры, в обязательном порядке предоставляющие данные лабораторного исследования на </a:t>
            </a:r>
            <a:r>
              <a:rPr lang="ru-RU" sz="1400" b="1" dirty="0" smtClean="0">
                <a:latin typeface="Century Gothic" panose="020B0502020202020204" pitchFamily="34" charset="0"/>
              </a:rPr>
              <a:t>ВИЧ-инфекцию:</a:t>
            </a:r>
          </a:p>
          <a:p>
            <a:endParaRPr lang="ru-RU" sz="1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endParaRPr lang="ru-RU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681835"/>
            <a:ext cx="2466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1600" dirty="0">
                <a:solidFill>
                  <a:srgbClr val="073D7F"/>
                </a:solidFill>
                <a:latin typeface="Century Gothic" panose="020B0502020202020204" pitchFamily="34" charset="0"/>
              </a:rPr>
              <a:t>г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62072"/>
              </p:ext>
            </p:extLst>
          </p:nvPr>
        </p:nvGraphicFramePr>
        <p:xfrm>
          <a:off x="395536" y="1691360"/>
          <a:ext cx="7272808" cy="3028188"/>
        </p:xfrm>
        <a:graphic>
          <a:graphicData uri="http://schemas.openxmlformats.org/drawingml/2006/table">
            <a:tbl>
              <a:tblPr firstRow="1" firstCol="1" bandRow="1"/>
              <a:tblGrid>
                <a:gridCol w="3672408"/>
                <a:gridCol w="3600400"/>
              </a:tblGrid>
              <a:tr h="3024337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31.08.01)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Акушерство и гинекология;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31.08.02) Анестезиология-реаниматология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31.08.15) Детская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урология-андрология;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31.08.16) Детская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хирургия;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31.08.35) Инфекционные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болезни;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31.08.05)Клиническая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лабораторная диагностика;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31.08.55)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spc="0" dirty="0" err="1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Колопроктология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8.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32.08.15) Медицинская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микробиология;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9.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31.08.56) Нейрохирургия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10.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31.08.18) Неонатология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31.08.57) Онкология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31.08.58) Оториноларингология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31.08.59) Офтальмология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14.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31.08.07) Патологическая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анатомия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9729" marR="49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15.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31.08.60)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Пластическая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хирургия;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16.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31.08.62) </a:t>
                      </a:r>
                      <a:r>
                        <a:rPr lang="ru-RU" sz="1100" spc="0" dirty="0" err="1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Рентгенэндоваскулярные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диагностика и лечение;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17.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31.08.63) Сердечно-сосудистая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хирургия;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18.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31.08.48) Скорая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медицинская помощь;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19.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31.08.74) Стоматология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хирургическая;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31.08.10) Судебно-медицинская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экспертиза;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21.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31.08.65) Торакальная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хирургия;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22.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31.08.66) Травматология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и ортопедия;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23.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31.08.04)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Трансфузиология;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24.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31.08.68)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Урология;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25.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31.08.67)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Хирургия;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26.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31.08.69)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Челюстно-лицевая хирургия;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27.</a:t>
                      </a:r>
                      <a:r>
                        <a:rPr lang="ru-RU" sz="1100" spc="0" baseline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spc="0" dirty="0" smtClean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31.08.70) </a:t>
                      </a:r>
                      <a:r>
                        <a:rPr lang="ru-RU" sz="1100" spc="0" dirty="0">
                          <a:solidFill>
                            <a:srgbClr val="1F1E24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Эндоскопия.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9729" marR="49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46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0180"/>
            <a:ext cx="84249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08.09.202 - 12.09.2025 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(включительно) </a:t>
            </a:r>
            <a:r>
              <a:rPr lang="ru-RU" sz="2000" smtClean="0">
                <a:latin typeface="Century Gothic" panose="020B0502020202020204" pitchFamily="34" charset="0"/>
                <a:cs typeface="Arial" panose="020B0604020202020204" pitchFamily="34" charset="0"/>
              </a:rPr>
              <a:t>ординаторам необходимо 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предоставить в отдел ординатуры 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4 фотографии размером 3х4 см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, для оформления удостоверения ординатора и зачетной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книжки</a:t>
            </a:r>
          </a:p>
          <a:p>
            <a:pPr lvl="0" indent="363538" algn="just">
              <a:tabLst>
                <a:tab pos="628650" algn="l"/>
              </a:tabLst>
            </a:pP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Пискарёвский 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пр., 47, павильон 2/4 (кабинеты 3</a:t>
            </a: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6)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Выдача удостоверений ординатора будет производиться с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08.09.2025</a:t>
            </a:r>
            <a:endParaRPr lang="ru-RU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tabLst>
                <a:tab pos="628650" algn="l"/>
              </a:tabLst>
            </a:pP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Режим работы с 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9:00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- 17:30 (перерыв 13:00-14:00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endParaRPr lang="ru-RU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76401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75606"/>
            <a:ext cx="864096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Вам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необходимо предоставить 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 31 августа 2025 года </a:t>
            </a:r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в военно-учетный стол следующие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документы:</a:t>
            </a:r>
          </a:p>
          <a:p>
            <a:pPr lvl="0">
              <a:spcAft>
                <a:spcPts val="300"/>
              </a:spcAft>
              <a:tabLst>
                <a:tab pos="628650" algn="l"/>
              </a:tabLs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1.	Паспорт (1 стр. + стр. с местом жительства) ;</a:t>
            </a:r>
          </a:p>
          <a:p>
            <a:pPr lvl="0">
              <a:spcAft>
                <a:spcPts val="300"/>
              </a:spcAft>
              <a:tabLst>
                <a:tab pos="628650" algn="l"/>
              </a:tabLs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2.	Военный билет или удостоверение, гражданина подлежащего воинскому учету (все заполненные страницы);</a:t>
            </a:r>
          </a:p>
          <a:p>
            <a:pPr lvl="0">
              <a:spcAft>
                <a:spcPts val="300"/>
              </a:spcAft>
              <a:tabLst>
                <a:tab pos="628650" algn="l"/>
              </a:tabLs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3.	Временная регистрация (при наличии);</a:t>
            </a:r>
          </a:p>
          <a:p>
            <a:pPr lvl="0">
              <a:spcAft>
                <a:spcPts val="300"/>
              </a:spcAft>
              <a:tabLst>
                <a:tab pos="628650" algn="l"/>
              </a:tabLs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4.	Водительское удостоверение (при наличии);</a:t>
            </a:r>
          </a:p>
          <a:p>
            <a:pPr marL="228600" lvl="0" indent="-228600">
              <a:spcAft>
                <a:spcPts val="300"/>
              </a:spcAft>
              <a:buAutoNum type="arabicPeriod" startAt="5"/>
              <a:tabLst>
                <a:tab pos="628650" algn="l"/>
              </a:tabLst>
            </a:pPr>
            <a:r>
              <a:rPr lang="ru-RU" sz="1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Свидетельство 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о браке и о рождении детей (при наличии</a:t>
            </a:r>
            <a:r>
              <a:rPr lang="ru-RU" sz="1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);</a:t>
            </a:r>
          </a:p>
          <a:p>
            <a:pPr lvl="0">
              <a:spcAft>
                <a:spcPts val="300"/>
              </a:spcAft>
              <a:tabLst>
                <a:tab pos="628650" algn="l"/>
              </a:tabLst>
            </a:pP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А также сообщить:</a:t>
            </a:r>
          </a:p>
          <a:p>
            <a:pPr lvl="0">
              <a:spcAft>
                <a:spcPts val="300"/>
              </a:spcAft>
              <a:tabLst>
                <a:tab pos="628650" algn="l"/>
              </a:tabLs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6.	Телефон;</a:t>
            </a:r>
          </a:p>
          <a:p>
            <a:pPr lvl="0">
              <a:spcAft>
                <a:spcPts val="300"/>
              </a:spcAft>
              <a:tabLst>
                <a:tab pos="628650" algn="l"/>
              </a:tabLs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7.	Семейное положение + ФИО и дату рождения (для состоящих в браке – супруга и детей, не состоящих в браке мамы, либо др. ближайшего родственника);</a:t>
            </a:r>
          </a:p>
          <a:p>
            <a:pPr lvl="0">
              <a:spcAft>
                <a:spcPts val="300"/>
              </a:spcAft>
              <a:tabLst>
                <a:tab pos="628650" algn="l"/>
              </a:tabLs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8.	Иностранный язык или языки, которые изучали + степень владения (всего три критерия: 1. читает и переводит со словарем; 2. читает и может объясняться; 3. владеет свободно) ;</a:t>
            </a:r>
          </a:p>
          <a:p>
            <a:pPr lvl="0">
              <a:spcAft>
                <a:spcPts val="300"/>
              </a:spcAft>
              <a:tabLst>
                <a:tab pos="628650" algn="l"/>
              </a:tabLst>
            </a:pP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9.	Образовательное учреждение + специальность.</a:t>
            </a:r>
          </a:p>
          <a:p>
            <a:pPr lvl="0">
              <a:spcAft>
                <a:spcPts val="600"/>
              </a:spcAft>
              <a:tabLst>
                <a:tab pos="628650" algn="l"/>
              </a:tabLst>
            </a:pPr>
            <a:endParaRPr lang="ru-RU" sz="12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Century Gothic" panose="020B0502020202020204" pitchFamily="34" charset="0"/>
              </a:rPr>
              <a:t> </a:t>
            </a:r>
            <a:endParaRPr lang="ru-RU" sz="1600" dirty="0">
              <a:latin typeface="Century Gothic" panose="020B0502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ru-RU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spcAft>
                <a:spcPts val="600"/>
              </a:spcAft>
              <a:tabLst>
                <a:tab pos="62865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    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ru-RU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711508"/>
            <a:ext cx="257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0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Постановка на учет </a:t>
            </a:r>
            <a:r>
              <a:rPr lang="ru-RU" sz="2000" b="1" dirty="0" smtClean="0"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в </a:t>
            </a:r>
            <a:r>
              <a:rPr lang="ru-RU" sz="2000" b="1" dirty="0">
                <a:latin typeface="Century Gothic" panose="020B0502020202020204" pitchFamily="34" charset="0"/>
              </a:rPr>
              <a:t>военно-учетном столе</a:t>
            </a:r>
          </a:p>
        </p:txBody>
      </p:sp>
    </p:spTree>
    <p:extLst>
      <p:ext uri="{BB962C8B-B14F-4D97-AF65-F5344CB8AC3E}">
        <p14:creationId xmlns:p14="http://schemas.microsoft.com/office/powerpoint/2010/main" val="4107323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0180"/>
            <a:ext cx="86409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300" dirty="0">
                <a:latin typeface="Century Gothic" panose="020B0502020202020204" pitchFamily="34" charset="0"/>
              </a:rPr>
              <a:t>Информацию можно выслать на адрес электронной почты:</a:t>
            </a:r>
          </a:p>
          <a:p>
            <a:pPr lvl="0">
              <a:spcAft>
                <a:spcPts val="300"/>
              </a:spcAft>
            </a:pPr>
            <a:r>
              <a:rPr lang="ru-RU" sz="1300" b="1" dirty="0">
                <a:latin typeface="Century Gothic" panose="020B0502020202020204" pitchFamily="34" charset="0"/>
              </a:rPr>
              <a:t>Кирвас Людмила Григорьевна </a:t>
            </a:r>
            <a:r>
              <a:rPr lang="ru-RU" sz="1300" b="1" dirty="0" smtClean="0">
                <a:latin typeface="Century Gothic" panose="020B0502020202020204" pitchFamily="34" charset="0"/>
                <a:hlinkClick r:id="rId4"/>
              </a:rPr>
              <a:t>Lyudmila.Kirvas@szgmu.ru</a:t>
            </a:r>
            <a:r>
              <a:rPr lang="ru-RU" sz="1300" b="1" dirty="0" smtClean="0">
                <a:latin typeface="Century Gothic" panose="020B0502020202020204" pitchFamily="34" charset="0"/>
              </a:rPr>
              <a:t> ;</a:t>
            </a:r>
            <a:endParaRPr lang="ru-RU" sz="1300" b="1" dirty="0">
              <a:latin typeface="Century Gothic" panose="020B0502020202020204" pitchFamily="34" charset="0"/>
            </a:endParaRPr>
          </a:p>
          <a:p>
            <a:pPr lvl="0">
              <a:spcAft>
                <a:spcPts val="300"/>
              </a:spcAft>
            </a:pPr>
            <a:r>
              <a:rPr lang="ru-RU" sz="1300" b="1" dirty="0">
                <a:latin typeface="Century Gothic" panose="020B0502020202020204" pitchFamily="34" charset="0"/>
              </a:rPr>
              <a:t>Лебедко Оксана Георгиевна </a:t>
            </a:r>
            <a:r>
              <a:rPr lang="ru-RU" sz="1300" b="1" dirty="0" smtClean="0">
                <a:latin typeface="Century Gothic" panose="020B0502020202020204" pitchFamily="34" charset="0"/>
                <a:hlinkClick r:id="rId5"/>
              </a:rPr>
              <a:t>Oksana.Lebedko@szgmu.ru</a:t>
            </a:r>
            <a:r>
              <a:rPr lang="ru-RU" sz="1300" b="1" dirty="0" smtClean="0">
                <a:latin typeface="Century Gothic" panose="020B0502020202020204" pitchFamily="34" charset="0"/>
              </a:rPr>
              <a:t> </a:t>
            </a:r>
          </a:p>
          <a:p>
            <a:pPr lvl="0">
              <a:spcAft>
                <a:spcPts val="300"/>
              </a:spcAft>
            </a:pPr>
            <a:endParaRPr lang="ru-RU" sz="1300" b="1" dirty="0">
              <a:latin typeface="Century Gothic" panose="020B0502020202020204" pitchFamily="34" charset="0"/>
            </a:endParaRPr>
          </a:p>
          <a:p>
            <a:pPr lvl="0">
              <a:spcAft>
                <a:spcPts val="300"/>
              </a:spcAft>
            </a:pPr>
            <a:r>
              <a:rPr lang="ru-RU" sz="1300" dirty="0">
                <a:latin typeface="Century Gothic" panose="020B0502020202020204" pitchFamily="34" charset="0"/>
              </a:rPr>
              <a:t>Либо предоставить лично по адресу: СПб, Пискаревский, дом 47, 25 корпус, 2 этаж, военно-учетный стол.</a:t>
            </a:r>
          </a:p>
          <a:p>
            <a:pPr lvl="0">
              <a:spcAft>
                <a:spcPts val="300"/>
              </a:spcAft>
            </a:pPr>
            <a:r>
              <a:rPr lang="ru-RU" sz="1300" b="1" dirty="0">
                <a:latin typeface="Century Gothic" panose="020B0502020202020204" pitchFamily="34" charset="0"/>
              </a:rPr>
              <a:t>Часы приема:   с 25.08.2025 до 29.08.2025 с 09:00 до 16:30, с 13:00 до 14:00 перерыв;</a:t>
            </a:r>
          </a:p>
          <a:p>
            <a:pPr lvl="0">
              <a:spcAft>
                <a:spcPts val="300"/>
              </a:spcAft>
            </a:pPr>
            <a:r>
              <a:rPr lang="ru-RU" sz="1300" b="1" dirty="0">
                <a:latin typeface="Century Gothic" panose="020B0502020202020204" pitchFamily="34" charset="0"/>
              </a:rPr>
              <a:t>                              с 30.08.2025 до 31.08.2025 с 10:00 до 14:00.</a:t>
            </a:r>
          </a:p>
          <a:p>
            <a:pPr lvl="0">
              <a:spcAft>
                <a:spcPts val="300"/>
              </a:spcAft>
            </a:pPr>
            <a:r>
              <a:rPr lang="ru-RU" sz="1300" b="1" dirty="0">
                <a:latin typeface="Century Gothic" panose="020B0502020202020204" pitchFamily="34" charset="0"/>
              </a:rPr>
              <a:t>Телефон для связи: 303-50-75</a:t>
            </a:r>
            <a:r>
              <a:rPr lang="ru-RU" sz="1300" b="1" dirty="0" smtClean="0">
                <a:latin typeface="Century Gothic" panose="020B0502020202020204" pitchFamily="34" charset="0"/>
              </a:rPr>
              <a:t>.</a:t>
            </a:r>
          </a:p>
          <a:p>
            <a:pPr lvl="0">
              <a:spcAft>
                <a:spcPts val="300"/>
              </a:spcAft>
            </a:pPr>
            <a:endParaRPr lang="ru-RU" sz="1300" b="1" dirty="0">
              <a:latin typeface="Century Gothic" panose="020B0502020202020204" pitchFamily="34" charset="0"/>
            </a:endParaRPr>
          </a:p>
          <a:p>
            <a:pPr lvl="0">
              <a:spcAft>
                <a:spcPts val="300"/>
              </a:spcAft>
            </a:pPr>
            <a:r>
              <a:rPr lang="ru-RU" sz="1300" dirty="0">
                <a:latin typeface="Century Gothic" panose="020B0502020202020204" pitchFamily="34" charset="0"/>
              </a:rPr>
              <a:t>Эти данные необходимы для оформления сведений о зачислении в университет: </a:t>
            </a:r>
          </a:p>
          <a:p>
            <a:pPr marL="285750" lvl="0" indent="-285750">
              <a:spcAft>
                <a:spcPts val="300"/>
              </a:spcAft>
              <a:buFontTx/>
              <a:buChar char="-"/>
            </a:pPr>
            <a:r>
              <a:rPr lang="ru-RU" sz="1300" dirty="0" smtClean="0">
                <a:latin typeface="Century Gothic" panose="020B0502020202020204" pitchFamily="34" charset="0"/>
              </a:rPr>
              <a:t>военнообязанным </a:t>
            </a:r>
            <a:r>
              <a:rPr lang="ru-RU" sz="1300" dirty="0">
                <a:latin typeface="Century Gothic" panose="020B0502020202020204" pitchFamily="34" charset="0"/>
              </a:rPr>
              <a:t>для освобождения от сборов, </a:t>
            </a:r>
            <a:endParaRPr lang="ru-RU" sz="1300" dirty="0" smtClean="0">
              <a:latin typeface="Century Gothic" panose="020B0502020202020204" pitchFamily="34" charset="0"/>
            </a:endParaRPr>
          </a:p>
          <a:p>
            <a:pPr marL="285750" lvl="0" indent="-285750">
              <a:spcAft>
                <a:spcPts val="300"/>
              </a:spcAft>
              <a:buFontTx/>
              <a:buChar char="-"/>
            </a:pPr>
            <a:r>
              <a:rPr lang="ru-RU" sz="1300" dirty="0" smtClean="0">
                <a:latin typeface="Century Gothic" panose="020B0502020202020204" pitchFamily="34" charset="0"/>
              </a:rPr>
              <a:t>призывникам </a:t>
            </a:r>
            <a:r>
              <a:rPr lang="ru-RU" sz="1300" dirty="0">
                <a:latin typeface="Century Gothic" panose="020B0502020202020204" pitchFamily="34" charset="0"/>
              </a:rPr>
              <a:t>для оформления отсрочки от призыва.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ru-RU" sz="13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spcAft>
                <a:spcPts val="600"/>
              </a:spcAft>
              <a:tabLst>
                <a:tab pos="628650" algn="l"/>
              </a:tabLst>
            </a:pPr>
            <a:r>
              <a:rPr lang="ru-RU" sz="13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     </a:t>
            </a:r>
            <a:endParaRPr lang="ru-RU" sz="13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Постановка на учет </a:t>
            </a:r>
            <a:r>
              <a:rPr lang="ru-RU" sz="2000" b="1" dirty="0" smtClean="0"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в </a:t>
            </a:r>
            <a:r>
              <a:rPr lang="ru-RU" sz="2000" b="1" dirty="0">
                <a:latin typeface="Century Gothic" panose="020B0502020202020204" pitchFamily="34" charset="0"/>
              </a:rPr>
              <a:t>военно-учетном столе</a:t>
            </a:r>
          </a:p>
        </p:txBody>
      </p:sp>
    </p:spTree>
    <p:extLst>
      <p:ext uri="{BB962C8B-B14F-4D97-AF65-F5344CB8AC3E}">
        <p14:creationId xmlns:p14="http://schemas.microsoft.com/office/powerpoint/2010/main" val="2829062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0180"/>
            <a:ext cx="864096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Оформление проездного</a:t>
            </a: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Бесконтактная смарт-карта (БСК)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База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данных для изготовления именной БСК «Учащегося с фото»  будет загружена в систему метрополитена </a:t>
            </a: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16.09.2025 г</a:t>
            </a:r>
            <a:r>
              <a:rPr lang="ru-RU" sz="14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8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 16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сентября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2025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года </a:t>
            </a: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Вы можете оформлять именной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БСК</a:t>
            </a: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400" b="1" dirty="0" smtClean="0">
                <a:latin typeface="Century Gothic" panose="020B0502020202020204" pitchFamily="34" charset="0"/>
              </a:rPr>
              <a:t>ИНСТРУКЦИЯ </a:t>
            </a:r>
            <a:r>
              <a:rPr lang="ru-RU" sz="1400" dirty="0" smtClean="0">
                <a:latin typeface="Century Gothic" panose="020B0502020202020204" pitchFamily="34" charset="0"/>
              </a:rPr>
              <a:t>по приобретению именных проездных билетов «БСК Учащегося с фото»</a:t>
            </a:r>
            <a:br>
              <a:rPr lang="ru-RU" sz="1400" dirty="0" smtClean="0">
                <a:latin typeface="Century Gothic" panose="020B0502020202020204" pitchFamily="34" charset="0"/>
              </a:rPr>
            </a:br>
            <a:r>
              <a:rPr lang="ru-RU" sz="1400" dirty="0" smtClean="0">
                <a:latin typeface="Century Gothic" panose="020B0502020202020204" pitchFamily="34" charset="0"/>
              </a:rPr>
              <a:t> для ординаторов 1 года обучения: 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4"/>
              </a:rPr>
              <a:t>https://szgmu.ru/rus/m/6256</a:t>
            </a:r>
            <a:r>
              <a:rPr lang="en-US" sz="14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ru-RU" sz="1400" dirty="0" smtClean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При 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возникновении проблем с оформлением именного БСК обращаться в ОДОС – </a:t>
            </a:r>
            <a:endParaRPr lang="ru-RU" sz="14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33 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пав., 1 этаж, 105 кабинет</a:t>
            </a:r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, Пупышева 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Елена Валентиновна.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г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39331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Бесконтактная смарт-карта </a:t>
            </a:r>
            <a:r>
              <a:rPr lang="ru-RU" sz="2000" b="1" dirty="0" smtClean="0"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(</a:t>
            </a:r>
            <a:r>
              <a:rPr lang="ru-RU" sz="2000" b="1" dirty="0">
                <a:latin typeface="Century Gothic" panose="020B0502020202020204" pitchFamily="34" charset="0"/>
              </a:rPr>
              <a:t>БСК)</a:t>
            </a:r>
          </a:p>
        </p:txBody>
      </p:sp>
    </p:spTree>
    <p:extLst>
      <p:ext uri="{BB962C8B-B14F-4D97-AF65-F5344CB8AC3E}">
        <p14:creationId xmlns:p14="http://schemas.microsoft.com/office/powerpoint/2010/main" val="277439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0180"/>
            <a:ext cx="86409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1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Стипендия назначается 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всем обучающимся бюджетной форумы обучения в первом полугодии, затем в зависимости от результатов промежуточной аттестации.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200" dirty="0" smtClean="0">
                <a:latin typeface="Century Gothic" panose="020B0502020202020204" pitchFamily="34" charset="0"/>
              </a:rPr>
              <a:t>В </a:t>
            </a:r>
            <a:r>
              <a:rPr lang="ru-RU" sz="1200" dirty="0">
                <a:latin typeface="Century Gothic" panose="020B0502020202020204" pitchFamily="34" charset="0"/>
              </a:rPr>
              <a:t>срок с</a:t>
            </a:r>
            <a:r>
              <a:rPr lang="ru-RU" sz="1200" b="1" dirty="0">
                <a:latin typeface="Century Gothic" panose="020B0502020202020204" pitchFamily="34" charset="0"/>
              </a:rPr>
              <a:t> 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01.09.2025 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–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05.09.2025</a:t>
            </a:r>
            <a:r>
              <a:rPr lang="ru-RU" sz="1200" b="1" dirty="0">
                <a:latin typeface="Century Gothic" panose="020B0502020202020204" pitchFamily="34" charset="0"/>
              </a:rPr>
              <a:t> </a:t>
            </a:r>
            <a:r>
              <a:rPr lang="ru-RU" sz="1200" dirty="0">
                <a:latin typeface="Century Gothic" panose="020B0502020202020204" pitchFamily="34" charset="0"/>
              </a:rPr>
              <a:t>(включительно) ординаторам первого года обучения, поступившим за счет средств бюджета, все выплаты от Университета зачисляются на счета, открытые в </a:t>
            </a:r>
            <a:r>
              <a:rPr lang="ru-RU" sz="1200" b="1" u="sng" dirty="0">
                <a:latin typeface="Century Gothic" panose="020B0502020202020204" pitchFamily="34" charset="0"/>
              </a:rPr>
              <a:t>банке «Санкт-Петербург» (БСПБ)</a:t>
            </a:r>
            <a:r>
              <a:rPr lang="ru-RU" sz="1200" dirty="0">
                <a:latin typeface="Century Gothic" panose="020B0502020202020204" pitchFamily="34" charset="0"/>
              </a:rPr>
              <a:t>, национальной платежной системы «МИР».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Для это Вам необходимо предоставить реквизиты:</a:t>
            </a:r>
          </a:p>
          <a:p>
            <a:r>
              <a:rPr lang="ru-RU" sz="1200" b="1" dirty="0">
                <a:latin typeface="Century Gothic" panose="020B0502020202020204" pitchFamily="34" charset="0"/>
              </a:rPr>
              <a:t>1) лично по адресу: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b="1" dirty="0">
                <a:latin typeface="Century Gothic" panose="020B0502020202020204" pitchFamily="34" charset="0"/>
              </a:rPr>
              <a:t>Пискаревский, 47, павильон 30, кабинет15, </a:t>
            </a:r>
            <a:r>
              <a:rPr lang="ru-RU" sz="1200" b="1" u="sng" dirty="0">
                <a:latin typeface="Century Gothic" panose="020B0502020202020204" pitchFamily="34" charset="0"/>
              </a:rPr>
              <a:t>стипендиальный </a:t>
            </a:r>
            <a:r>
              <a:rPr lang="ru-RU" sz="1200" b="1" u="sng" dirty="0" smtClean="0">
                <a:latin typeface="Century Gothic" panose="020B0502020202020204" pitchFamily="34" charset="0"/>
              </a:rPr>
              <a:t>Отдел</a:t>
            </a:r>
            <a:r>
              <a:rPr lang="ru-RU" sz="1200" b="1" dirty="0" smtClean="0">
                <a:latin typeface="Century Gothic" panose="020B0502020202020204" pitchFamily="34" charset="0"/>
              </a:rPr>
              <a:t>.</a:t>
            </a:r>
            <a:r>
              <a:rPr lang="en-US" sz="1200" b="1" dirty="0" smtClean="0"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latin typeface="Century Gothic" panose="020B0502020202020204" pitchFamily="34" charset="0"/>
              </a:rPr>
              <a:t>Часы работы: </a:t>
            </a:r>
            <a:r>
              <a:rPr lang="ru-RU" sz="1200" dirty="0">
                <a:latin typeface="Century Gothic" panose="020B0502020202020204" pitchFamily="34" charset="0"/>
              </a:rPr>
              <a:t>с </a:t>
            </a:r>
            <a:r>
              <a:rPr lang="ru-RU" sz="1200" dirty="0" smtClean="0">
                <a:latin typeface="Century Gothic" panose="020B0502020202020204" pitchFamily="34" charset="0"/>
              </a:rPr>
              <a:t>9:00 </a:t>
            </a:r>
            <a:r>
              <a:rPr lang="ru-RU" sz="1200" dirty="0">
                <a:latin typeface="Century Gothic" panose="020B0502020202020204" pitchFamily="34" charset="0"/>
              </a:rPr>
              <a:t>до </a:t>
            </a:r>
            <a:r>
              <a:rPr lang="ru-RU" sz="1200" dirty="0" smtClean="0">
                <a:latin typeface="Century Gothic" panose="020B0502020202020204" pitchFamily="34" charset="0"/>
              </a:rPr>
              <a:t>17:30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b="1" dirty="0">
                <a:latin typeface="Century Gothic" panose="020B0502020202020204" pitchFamily="34" charset="0"/>
              </a:rPr>
              <a:t>2) или на электронную </a:t>
            </a:r>
            <a:r>
              <a:rPr lang="ru-RU" sz="1200" b="1" dirty="0" smtClean="0">
                <a:latin typeface="Century Gothic" panose="020B0502020202020204" pitchFamily="34" charset="0"/>
              </a:rPr>
              <a:t>почту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бухгалтеру: Потапова Яна Альбертовна </a:t>
            </a:r>
            <a:r>
              <a:rPr lang="ru-RU" sz="1200" b="1" dirty="0" smtClean="0">
                <a:latin typeface="Century Gothic" panose="020B0502020202020204" pitchFamily="34" charset="0"/>
                <a:hlinkClick r:id="rId4"/>
              </a:rPr>
              <a:t>Yana.Potapova@szgmu.ru</a:t>
            </a:r>
            <a:r>
              <a:rPr lang="ru-RU" sz="1200" dirty="0">
                <a:latin typeface="Century Gothic" panose="020B0502020202020204" pitchFamily="34" charset="0"/>
              </a:rPr>
              <a:t>    </a:t>
            </a:r>
          </a:p>
          <a:p>
            <a:r>
              <a:rPr lang="ru-RU" sz="1200" u="sng" dirty="0">
                <a:latin typeface="Century Gothic" panose="020B0502020202020204" pitchFamily="34" charset="0"/>
              </a:rPr>
              <a:t>В письме следует указать: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1. Ф.И.О.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2. Специальность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3. Банковские реквизиты Банка «Санкт-Петербург» карты национальной платежной системы "МИР"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(Наименование банка; БИК банка; Кор </a:t>
            </a:r>
            <a:r>
              <a:rPr lang="ru-RU" sz="1200" dirty="0">
                <a:latin typeface="Century Gothic" panose="020B0502020202020204" pitchFamily="34" charset="0"/>
              </a:rPr>
              <a:t>счет </a:t>
            </a:r>
            <a:r>
              <a:rPr lang="ru-RU" sz="1200" dirty="0" smtClean="0">
                <a:latin typeface="Century Gothic" panose="020B0502020202020204" pitchFamily="34" charset="0"/>
              </a:rPr>
              <a:t>банка; Счет получателя)</a:t>
            </a:r>
          </a:p>
          <a:p>
            <a:r>
              <a:rPr lang="ru-RU" sz="1200" b="1" u="sng" dirty="0" smtClean="0">
                <a:latin typeface="Century Gothic" panose="020B0502020202020204" pitchFamily="34" charset="0"/>
              </a:rPr>
              <a:t>Если </a:t>
            </a:r>
            <a:r>
              <a:rPr lang="ru-RU" sz="1200" b="1" u="sng" dirty="0">
                <a:latin typeface="Century Gothic" panose="020B0502020202020204" pitchFamily="34" charset="0"/>
              </a:rPr>
              <a:t>счет не открыт в банке «Санкт-Петербург» (БСПБ), то бухгалтерия откроет его Вам после 08.09.2025г. самостоятельно.</a:t>
            </a:r>
          </a:p>
          <a:p>
            <a:r>
              <a:rPr lang="ru-RU" sz="1200" b="1" u="sng" dirty="0">
                <a:latin typeface="Century Gothic" panose="020B0502020202020204" pitchFamily="34" charset="0"/>
              </a:rPr>
              <a:t>Банковские карты можно будет получить по адресу </a:t>
            </a:r>
            <a:r>
              <a:rPr lang="ru-RU" sz="1200" b="1" u="sng" dirty="0" smtClean="0">
                <a:latin typeface="Century Gothic" panose="020B0502020202020204" pitchFamily="34" charset="0"/>
              </a:rPr>
              <a:t>Пискаревский, д. </a:t>
            </a:r>
            <a:r>
              <a:rPr lang="ru-RU" sz="1200" b="1" u="sng" dirty="0">
                <a:latin typeface="Century Gothic" panose="020B0502020202020204" pitchFamily="34" charset="0"/>
              </a:rPr>
              <a:t>47 в дни выдачи. (информация о днях и часах выдачи карт  будет позже)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Стипендия</a:t>
            </a:r>
          </a:p>
        </p:txBody>
      </p:sp>
    </p:spTree>
    <p:extLst>
      <p:ext uri="{BB962C8B-B14F-4D97-AF65-F5344CB8AC3E}">
        <p14:creationId xmlns:p14="http://schemas.microsoft.com/office/powerpoint/2010/main" val="1629613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 noGrp="1"/>
          </p:cNvSpPr>
          <p:nvPr>
            <p:ph idx="1"/>
          </p:nvPr>
        </p:nvSpPr>
        <p:spPr>
          <a:xfrm>
            <a:off x="269065" y="1481925"/>
            <a:ext cx="5544616" cy="2791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Заведующий отделом: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Злобина Арина Александровна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Century Gothic" panose="020B0502020202020204" pitchFamily="34" charset="0"/>
              </a:rPr>
              <a:t>Адрес </a:t>
            </a:r>
            <a:r>
              <a:rPr lang="ru-RU" sz="1800" b="1" dirty="0">
                <a:latin typeface="Century Gothic" panose="020B0502020202020204" pitchFamily="34" charset="0"/>
              </a:rPr>
              <a:t>отдела ординатуры: </a:t>
            </a:r>
            <a:endParaRPr lang="ru-RU" sz="1800" b="1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Пискаревский </a:t>
            </a:r>
            <a:r>
              <a:rPr lang="ru-RU" sz="1800" dirty="0">
                <a:latin typeface="Century Gothic" panose="020B0502020202020204" pitchFamily="34" charset="0"/>
              </a:rPr>
              <a:t>пр., 47 пав. 2/4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Приемные часы:</a:t>
            </a:r>
            <a:r>
              <a:rPr lang="ru-RU" sz="1800" b="1" dirty="0">
                <a:latin typeface="Century Gothic" panose="020B0502020202020204" pitchFamily="34" charset="0"/>
              </a:rPr>
              <a:t> </a:t>
            </a:r>
            <a:endParaRPr lang="ru-RU" sz="1800" b="1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Вторник</a:t>
            </a:r>
            <a:r>
              <a:rPr lang="ru-RU" sz="1800" dirty="0">
                <a:latin typeface="Century Gothic" panose="020B0502020202020204" pitchFamily="34" charset="0"/>
              </a:rPr>
              <a:t>, четверг, пятница - с 9:00 до 17:30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Century Gothic" panose="020B0502020202020204" pitchFamily="34" charset="0"/>
              </a:rPr>
              <a:t>(перерыв </a:t>
            </a:r>
            <a:r>
              <a:rPr lang="ru-RU" sz="1800" dirty="0" smtClean="0">
                <a:latin typeface="Century Gothic" panose="020B0502020202020204" pitchFamily="34" charset="0"/>
              </a:rPr>
              <a:t>13.00-14.00)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+7 (812) 543-00-34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pic>
        <p:nvPicPr>
          <p:cNvPr id="5" name="Picture 2" descr="https://postupi.online/images/images1366/53/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6"/>
          <a:stretch/>
        </p:blipFill>
        <p:spPr bwMode="auto">
          <a:xfrm>
            <a:off x="5292080" y="1846464"/>
            <a:ext cx="3437298" cy="2129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8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48784" y="1563638"/>
            <a:ext cx="8229600" cy="3394472"/>
          </a:xfrm>
        </p:spPr>
        <p:txBody>
          <a:bodyPr>
            <a:noAutofit/>
          </a:bodyPr>
          <a:lstStyle/>
          <a:p>
            <a:pPr marL="0" indent="0" algn="ctr">
              <a:spcBef>
                <a:spcPts val="100"/>
              </a:spcBef>
              <a:buNone/>
            </a:pPr>
            <a:r>
              <a:rPr lang="ru-RU" sz="1800" b="1" dirty="0">
                <a:latin typeface="Century Gothic" panose="020B0502020202020204" pitchFamily="34" charset="0"/>
              </a:rPr>
              <a:t>Заведующий отделом ординатуры</a:t>
            </a:r>
            <a:br>
              <a:rPr lang="ru-RU" sz="1800" b="1" dirty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Злобина Арина Александровна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200" b="1" dirty="0" smtClean="0">
                <a:latin typeface="Century Gothic" panose="020B0502020202020204" pitchFamily="34" charset="0"/>
              </a:rPr>
              <a:t> </a:t>
            </a:r>
            <a:r>
              <a:rPr lang="ru-RU" sz="1800" b="1" dirty="0">
                <a:latin typeface="Century Gothic" panose="020B0502020202020204" pitchFamily="34" charset="0"/>
              </a:rPr>
              <a:t/>
            </a:r>
            <a:br>
              <a:rPr lang="ru-RU" sz="1800" b="1" dirty="0">
                <a:latin typeface="Century Gothic" panose="020B0502020202020204" pitchFamily="34" charset="0"/>
              </a:rPr>
            </a:br>
            <a:r>
              <a:rPr lang="ru-RU" sz="1800" b="1" dirty="0" smtClean="0">
                <a:latin typeface="Century Gothic" panose="020B0502020202020204" pitchFamily="34" charset="0"/>
              </a:rPr>
              <a:t>Адрес отдела </a:t>
            </a:r>
            <a:r>
              <a:rPr lang="ru-RU" sz="1800" b="1" dirty="0">
                <a:latin typeface="Century Gothic" panose="020B0502020202020204" pitchFamily="34" charset="0"/>
              </a:rPr>
              <a:t>ординатуры</a:t>
            </a:r>
            <a:r>
              <a:rPr lang="ru-RU" sz="1800" b="1" dirty="0" smtClean="0">
                <a:latin typeface="Century Gothic" panose="020B0502020202020204" pitchFamily="34" charset="0"/>
              </a:rPr>
              <a:t>: </a:t>
            </a:r>
            <a:r>
              <a:rPr lang="ru-RU" sz="1800" dirty="0" smtClean="0">
                <a:latin typeface="Century Gothic" panose="020B0502020202020204" pitchFamily="34" charset="0"/>
              </a:rPr>
              <a:t>Пискаревский пр., 47 пав. 2/4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800" b="1" dirty="0" smtClean="0">
                <a:latin typeface="Century Gothic" panose="020B0502020202020204" pitchFamily="34" charset="0"/>
              </a:rPr>
              <a:t>Приемные часы: </a:t>
            </a:r>
            <a:r>
              <a:rPr lang="ru-RU" sz="1800" dirty="0" smtClean="0">
                <a:latin typeface="Century Gothic" panose="020B0502020202020204" pitchFamily="34" charset="0"/>
              </a:rPr>
              <a:t>Вторник, четверг, пятница - с 9:00 до 17:30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(перерыв 13.00-14.00)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000" b="1" dirty="0" smtClean="0">
                <a:latin typeface="Century Gothic" panose="020B0502020202020204" pitchFamily="34" charset="0"/>
              </a:rPr>
              <a:t> </a:t>
            </a:r>
            <a:endParaRPr lang="ru-RU" sz="1000" b="1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ru-RU" sz="1800" b="1" dirty="0" smtClean="0">
                <a:latin typeface="Century Gothic" panose="020B0502020202020204" pitchFamily="34" charset="0"/>
              </a:rPr>
              <a:t>Отдел ординатуры на сайте Университета: </a:t>
            </a:r>
            <a:r>
              <a:rPr lang="ru-RU" sz="1800" b="1" dirty="0" smtClean="0">
                <a:latin typeface="Century Gothic" panose="020B0502020202020204" pitchFamily="34" charset="0"/>
                <a:hlinkClick r:id="rId3"/>
              </a:rPr>
              <a:t>https://szgmu.ru/rus/s/152/</a:t>
            </a:r>
            <a:r>
              <a:rPr lang="ru-RU" sz="1800" b="1" dirty="0" smtClean="0">
                <a:latin typeface="Century Gothic" panose="020B0502020202020204" pitchFamily="34" charset="0"/>
              </a:rPr>
              <a:t> </a:t>
            </a:r>
            <a:br>
              <a:rPr lang="ru-RU" sz="1800" b="1" dirty="0" smtClean="0">
                <a:latin typeface="Century Gothic" panose="020B0502020202020204" pitchFamily="34" charset="0"/>
              </a:rPr>
            </a:br>
            <a:r>
              <a:rPr lang="ru-RU" sz="1000" b="1" dirty="0" smtClean="0">
                <a:latin typeface="Century Gothic" panose="020B0502020202020204" pitchFamily="34" charset="0"/>
              </a:rPr>
              <a:t> </a:t>
            </a:r>
            <a:r>
              <a:rPr lang="ru-RU" sz="1800" b="1" dirty="0" smtClean="0">
                <a:latin typeface="Century Gothic" panose="020B0502020202020204" pitchFamily="34" charset="0"/>
              </a:rPr>
              <a:t/>
            </a:r>
            <a:br>
              <a:rPr lang="ru-RU" sz="1800" b="1" dirty="0" smtClean="0">
                <a:latin typeface="Century Gothic" panose="020B0502020202020204" pitchFamily="34" charset="0"/>
              </a:rPr>
            </a:br>
            <a:r>
              <a:rPr lang="ru-RU" sz="1800" b="1" dirty="0" smtClean="0">
                <a:latin typeface="Century Gothic" panose="020B0502020202020204" pitchFamily="34" charset="0"/>
              </a:rPr>
              <a:t>Телефон: </a:t>
            </a:r>
            <a:r>
              <a:rPr lang="ru-RU" sz="1800" dirty="0" smtClean="0">
                <a:latin typeface="Century Gothic" panose="020B0502020202020204" pitchFamily="34" charset="0"/>
              </a:rPr>
              <a:t>+7 (812) 543-00-34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7577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220072" y="1824331"/>
            <a:ext cx="3672408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8"/>
          <p:cNvSpPr txBox="1">
            <a:spLocks/>
          </p:cNvSpPr>
          <p:nvPr/>
        </p:nvSpPr>
        <p:spPr>
          <a:xfrm>
            <a:off x="271606" y="1208511"/>
            <a:ext cx="5020474" cy="278598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</a:rPr>
              <a:t>Институт гериатрической медицины, общественного здоровья и сестринского образования;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Институт </a:t>
            </a:r>
            <a:r>
              <a:rPr lang="ru-RU" sz="1400" dirty="0" err="1">
                <a:latin typeface="Century Gothic" panose="020B0502020202020204" pitchFamily="34" charset="0"/>
              </a:rPr>
              <a:t>остеопатии</a:t>
            </a:r>
            <a:r>
              <a:rPr lang="ru-RU" sz="1400" dirty="0">
                <a:latin typeface="Century Gothic" panose="020B0502020202020204" pitchFamily="34" charset="0"/>
              </a:rPr>
              <a:t> и интегративной медицины;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</a:rPr>
              <a:t>Институт педиатрии;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</a:rPr>
              <a:t>Институт профилактической медицины;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</a:rPr>
              <a:t>Институт сердца и сосудов;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</a:rPr>
              <a:t>Институт стоматологии;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</a:rPr>
              <a:t>Институт терапии;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</a:rPr>
              <a:t>Институт фундаментальной </a:t>
            </a:r>
            <a:r>
              <a:rPr lang="ru-RU" sz="1400" dirty="0" smtClean="0">
                <a:latin typeface="Century Gothic" panose="020B0502020202020204" pitchFamily="34" charset="0"/>
              </a:rPr>
              <a:t>медицины;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</a:rPr>
              <a:t>Институт хирургии</a:t>
            </a:r>
          </a:p>
        </p:txBody>
      </p:sp>
      <p:sp>
        <p:nvSpPr>
          <p:cNvPr id="7" name="Заголовок 6"/>
          <p:cNvSpPr txBox="1">
            <a:spLocks/>
          </p:cNvSpPr>
          <p:nvPr/>
        </p:nvSpPr>
        <p:spPr bwMode="auto">
          <a:xfrm>
            <a:off x="5364088" y="1960205"/>
            <a:ext cx="343042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Century Gothic" panose="020B0502020202020204" pitchFamily="34" charset="0"/>
                <a:ea typeface="Calibri"/>
              </a:rPr>
              <a:t>Обучение по программам ординатуры проводится </a:t>
            </a:r>
            <a:r>
              <a:rPr lang="ru-RU" sz="1600" dirty="0" smtClean="0">
                <a:latin typeface="Century Gothic" panose="020B0502020202020204" pitchFamily="34" charset="0"/>
                <a:ea typeface="Calibri"/>
              </a:rPr>
              <a:t>на: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b="1" dirty="0" smtClean="0">
                <a:latin typeface="Century Gothic" panose="020B0502020202020204" pitchFamily="34" charset="0"/>
                <a:ea typeface="Calibri"/>
              </a:rPr>
              <a:t>61</a:t>
            </a:r>
            <a:r>
              <a:rPr lang="ru-RU" sz="1600" dirty="0" smtClean="0">
                <a:latin typeface="Century Gothic" panose="020B0502020202020204" pitchFamily="34" charset="0"/>
                <a:ea typeface="Calibri"/>
              </a:rPr>
              <a:t> кафедре </a:t>
            </a:r>
            <a:r>
              <a:rPr lang="ru-RU" sz="1600" dirty="0">
                <a:latin typeface="Century Gothic" panose="020B0502020202020204" pitchFamily="34" charset="0"/>
                <a:ea typeface="Calibri"/>
              </a:rPr>
              <a:t>Университета </a:t>
            </a:r>
            <a:r>
              <a:rPr lang="ru-RU" sz="1600" dirty="0" smtClean="0">
                <a:latin typeface="Century Gothic" panose="020B0502020202020204" pitchFamily="34" charset="0"/>
                <a:ea typeface="Calibri"/>
              </a:rPr>
              <a:t>по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b="1" dirty="0" smtClean="0">
                <a:latin typeface="Century Gothic" panose="020B0502020202020204" pitchFamily="34" charset="0"/>
                <a:ea typeface="Calibri"/>
              </a:rPr>
              <a:t>75</a:t>
            </a:r>
            <a:r>
              <a:rPr lang="ru-RU" sz="1600" dirty="0" smtClean="0">
                <a:latin typeface="Century Gothic" panose="020B0502020202020204" pitchFamily="34" charset="0"/>
                <a:ea typeface="Calibri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Calibri"/>
              </a:rPr>
              <a:t>специальностям.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4069" y="10886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Century Gothic" panose="020B0502020202020204" pitchFamily="34" charset="0"/>
              </a:rPr>
              <a:t>Институты Университета: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574" y="406755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  <a:ea typeface="Calibri"/>
              </a:rPr>
              <a:t>Все программы ординатуры, реализуемые Университетом, имеют государственную аккредитацию.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1" y="4589020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5004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1136" y="1779662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28650" algn="l"/>
              </a:tabLst>
            </a:pP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Ординатура – уровень высшего образования 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– подготовки кадров высшей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квалификации.</a:t>
            </a:r>
          </a:p>
          <a:p>
            <a:pPr lvl="0" algn="ctr">
              <a:tabLst>
                <a:tab pos="628650" algn="l"/>
              </a:tabLst>
            </a:pPr>
            <a:endParaRPr lang="ru-RU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>
              <a:tabLst>
                <a:tab pos="628650" algn="l"/>
              </a:tabLst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Обучение ведется по 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ФГОС 3</a:t>
            </a: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+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на 35 специальностях</a:t>
            </a: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tabLst>
                <a:tab pos="628650" algn="l"/>
              </a:tabLst>
            </a:pP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И на 44 специальностях по </a:t>
            </a: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ФГОС 3++.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80921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Календарные учебные графики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Календарный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график </a:t>
            </a:r>
            <a:r>
              <a:rPr lang="ru-RU" sz="2300" dirty="0">
                <a:latin typeface="Century Gothic" panose="020B0502020202020204" pitchFamily="34" charset="0"/>
                <a:cs typeface="Arial" panose="020B0604020202020204" pitchFamily="34" charset="0"/>
              </a:rPr>
              <a:t>предусматривает начало </a:t>
            </a:r>
            <a:r>
              <a:rPr lang="ru-RU" sz="2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практики (выход на клинические базы) </a:t>
            </a:r>
            <a:endParaRPr lang="ru-RU" sz="23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tabLst>
                <a:tab pos="628650" algn="l"/>
              </a:tabLst>
            </a:pPr>
            <a:endParaRPr lang="ru-RU" sz="2300" b="1" dirty="0" smtClean="0">
              <a:solidFill>
                <a:srgbClr val="00307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 18.09.2025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г. для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ординаторов 1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года обучения</a:t>
            </a:r>
          </a:p>
          <a:p>
            <a:pPr lvl="0" indent="363538">
              <a:tabLst>
                <a:tab pos="628650" algn="l"/>
              </a:tabLst>
            </a:pP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с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01.09.2025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г. для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ординаторов 2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года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обучения</a:t>
            </a:r>
          </a:p>
          <a:p>
            <a:pPr lvl="0" indent="363538">
              <a:tabLst>
                <a:tab pos="628650" algn="l"/>
              </a:tabLst>
            </a:pPr>
            <a:endParaRPr lang="ru-RU" sz="2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ctr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Учебные планы, календарные графики, рабочие программы размещены на сайте Университета </a:t>
            </a:r>
            <a:r>
              <a:rPr lang="en-US" sz="23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3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://szgmu.ru/sveden/education</a:t>
            </a:r>
            <a:r>
              <a:rPr lang="en-US" sz="23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ru-RU" sz="23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lvl="0" indent="363538">
              <a:tabLst>
                <a:tab pos="628650" algn="l"/>
              </a:tabLst>
            </a:pPr>
            <a:endParaRPr lang="ru-RU" sz="2800" b="1" dirty="0">
              <a:solidFill>
                <a:srgbClr val="00307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2118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Первичная специализированная аккредитация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1200"/>
              </a:spcAft>
              <a:tabLst>
                <a:tab pos="628650" algn="l"/>
              </a:tabLst>
            </a:pPr>
            <a:r>
              <a:rPr lang="ru-RU" sz="2300" dirty="0">
                <a:latin typeface="Century Gothic" panose="020B0502020202020204" pitchFamily="34" charset="0"/>
                <a:cs typeface="Arial" panose="020B0604020202020204" pitchFamily="34" charset="0"/>
              </a:rPr>
              <a:t>Выпускники по программам ординатуры для получения права заниматься профессиональной деятельностью </a:t>
            </a:r>
            <a:r>
              <a:rPr lang="ru-RU" sz="2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проходят.</a:t>
            </a:r>
            <a:endParaRPr lang="ru-RU" sz="23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ctr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Первичную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специализированную </a:t>
            </a:r>
            <a:endParaRPr lang="ru-RU" sz="23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ctr">
              <a:spcAft>
                <a:spcPts val="1200"/>
              </a:spcAft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аккредитацию</a:t>
            </a:r>
            <a:endParaRPr lang="ru-RU" sz="2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tabLst>
                <a:tab pos="628650" algn="l"/>
              </a:tabLst>
            </a:pP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1 этап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– </a:t>
            </a:r>
            <a:r>
              <a:rPr lang="ru-RU" sz="2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тестирование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  <a:endParaRPr lang="ru-RU" sz="2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2 этап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ru-RU" sz="2300" dirty="0">
                <a:latin typeface="Century Gothic" panose="020B0502020202020204" pitchFamily="34" charset="0"/>
                <a:cs typeface="Arial" panose="020B0604020202020204" pitchFamily="34" charset="0"/>
              </a:rPr>
              <a:t>оценка практических навыков в симулированных условиях и решение ситуационных </a:t>
            </a:r>
            <a:r>
              <a:rPr lang="ru-RU" sz="2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задач.</a:t>
            </a:r>
            <a:endParaRPr lang="ru-RU" sz="23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94201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Практика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900" dirty="0">
                <a:latin typeface="Century Gothic" panose="020B0502020202020204" pitchFamily="34" charset="0"/>
                <a:cs typeface="Arial" panose="020B0604020202020204" pitchFamily="34" charset="0"/>
              </a:rPr>
              <a:t>Обязательной частью подготовки в ординатуре по всем специальностям – </a:t>
            </a:r>
            <a:r>
              <a:rPr lang="ru-RU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практика: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1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Неотложная помощь;</a:t>
            </a:r>
            <a:endParaRPr lang="ru-RU" sz="19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Коммуникативные </a:t>
            </a:r>
            <a:r>
              <a:rPr lang="ru-RU" sz="1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навыки;</a:t>
            </a:r>
            <a:endParaRPr lang="ru-RU" sz="19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1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по получению навыков по специальности в </a:t>
            </a:r>
            <a:r>
              <a:rPr lang="ru-RU" sz="19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симуляционных</a:t>
            </a:r>
            <a:r>
              <a:rPr lang="ru-RU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условиях.</a:t>
            </a:r>
            <a:endParaRPr lang="ru-RU" sz="1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Занятия </a:t>
            </a:r>
            <a:r>
              <a:rPr lang="ru-RU" sz="1900" dirty="0">
                <a:latin typeface="Century Gothic" panose="020B0502020202020204" pitchFamily="34" charset="0"/>
                <a:cs typeface="Arial" panose="020B0604020202020204" pitchFamily="34" charset="0"/>
              </a:rPr>
              <a:t>проходят на базе ИМОТ (института медицинских образовательных технологий) в </a:t>
            </a:r>
            <a:r>
              <a:rPr lang="ru-RU" sz="19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аккредитационно-симуляционном</a:t>
            </a:r>
            <a:r>
              <a:rPr lang="ru-RU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центре.</a:t>
            </a:r>
            <a:endParaRPr lang="ru-RU" sz="1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1200"/>
              </a:spcAft>
              <a:tabLst>
                <a:tab pos="628650" algn="l"/>
              </a:tabLst>
            </a:pP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ru-RU" sz="19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imot.szgmu.ru/index.php</a:t>
            </a:r>
            <a:r>
              <a:rPr lang="ru-RU" sz="19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19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90907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ЭОИС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120" y="1275606"/>
            <a:ext cx="835292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Обучение в контактной форме с использованием дистанционных </a:t>
            </a: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технологий</a:t>
            </a: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	На </a:t>
            </a:r>
            <a:r>
              <a:rPr lang="ru-RU" dirty="0">
                <a:latin typeface="Century Gothic" panose="020B0502020202020204" pitchFamily="34" charset="0"/>
              </a:rPr>
              <a:t>Ваши </a:t>
            </a:r>
            <a:r>
              <a:rPr lang="ru-RU" b="1" dirty="0">
                <a:latin typeface="Century Gothic" panose="020B0502020202020204" pitchFamily="34" charset="0"/>
              </a:rPr>
              <a:t>номера телефонов и электронную почту, указанные при приеме на обучение</a:t>
            </a:r>
            <a:r>
              <a:rPr lang="ru-RU" dirty="0">
                <a:latin typeface="Century Gothic" panose="020B0502020202020204" pitchFamily="34" charset="0"/>
              </a:rPr>
              <a:t> в период </a:t>
            </a:r>
            <a:r>
              <a:rPr lang="ru-RU" dirty="0" smtClean="0">
                <a:latin typeface="Century Gothic" panose="020B0502020202020204" pitchFamily="34" charset="0"/>
              </a:rPr>
              <a:t>со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01.09.2025 - 06.09.2025 </a:t>
            </a:r>
            <a:r>
              <a:rPr lang="ru-RU" dirty="0" smtClean="0">
                <a:latin typeface="Century Gothic" panose="020B0502020202020204" pitchFamily="34" charset="0"/>
              </a:rPr>
              <a:t>будет сделана </a:t>
            </a:r>
            <a:r>
              <a:rPr lang="ru-RU" dirty="0">
                <a:latin typeface="Century Gothic" panose="020B0502020202020204" pitchFamily="34" charset="0"/>
              </a:rPr>
              <a:t>рассылка логинов и паролей для входа в личный кабинет системы дистанционного обучения Университета СДО Русский </a:t>
            </a:r>
            <a:r>
              <a:rPr lang="en-US" dirty="0" smtClean="0">
                <a:latin typeface="Century Gothic" panose="020B0502020202020204" pitchFamily="34" charset="0"/>
              </a:rPr>
              <a:t>Moodle</a:t>
            </a:r>
            <a:r>
              <a:rPr lang="ru-RU" dirty="0" smtClean="0">
                <a:latin typeface="Century Gothic" panose="020B0502020202020204" pitchFamily="34" charset="0"/>
              </a:rPr>
              <a:t> 3</a:t>
            </a:r>
            <a:r>
              <a:rPr lang="en-US" dirty="0" smtClean="0">
                <a:latin typeface="Century Gothic" panose="020B0502020202020204" pitchFamily="34" charset="0"/>
              </a:rPr>
              <a:t>KL </a:t>
            </a:r>
            <a:r>
              <a:rPr lang="ru-RU" dirty="0">
                <a:latin typeface="Century Gothic" panose="020B0502020202020204" pitchFamily="34" charset="0"/>
              </a:rPr>
              <a:t>(</a:t>
            </a:r>
            <a:r>
              <a:rPr lang="en-US" u="sng" dirty="0">
                <a:latin typeface="Century Gothic" panose="020B0502020202020204" pitchFamily="34" charset="0"/>
                <a:hlinkClick r:id="rId3"/>
              </a:rPr>
              <a:t>https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://</a:t>
            </a:r>
            <a:r>
              <a:rPr lang="en-US" u="sng" dirty="0" err="1">
                <a:latin typeface="Century Gothic" panose="020B0502020202020204" pitchFamily="34" charset="0"/>
                <a:hlinkClick r:id="rId3"/>
              </a:rPr>
              <a:t>sdo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.</a:t>
            </a:r>
            <a:r>
              <a:rPr lang="en-US" u="sng" dirty="0" err="1">
                <a:latin typeface="Century Gothic" panose="020B0502020202020204" pitchFamily="34" charset="0"/>
                <a:hlinkClick r:id="rId3"/>
              </a:rPr>
              <a:t>szgmu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.</a:t>
            </a:r>
            <a:r>
              <a:rPr lang="en-US" u="sng" dirty="0" err="1">
                <a:latin typeface="Century Gothic" panose="020B0502020202020204" pitchFamily="34" charset="0"/>
                <a:hlinkClick r:id="rId3"/>
              </a:rPr>
              <a:t>ru</a:t>
            </a:r>
            <a:r>
              <a:rPr lang="ru-RU" dirty="0">
                <a:latin typeface="Century Gothic" panose="020B0502020202020204" pitchFamily="34" charset="0"/>
              </a:rPr>
              <a:t>).</a:t>
            </a:r>
          </a:p>
          <a:p>
            <a:pPr lvl="0" indent="363538" algn="just">
              <a:tabLst>
                <a:tab pos="628650" algn="l"/>
              </a:tabLst>
            </a:pPr>
            <a:endParaRPr lang="ru-RU" sz="16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14645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ЭОИС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0180"/>
            <a:ext cx="8856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Century Gothic" panose="020B0502020202020204" pitchFamily="34" charset="0"/>
              </a:rPr>
              <a:t>Если у </a:t>
            </a:r>
            <a:r>
              <a:rPr lang="ru-RU" sz="1300" dirty="0" smtClean="0">
                <a:latin typeface="Century Gothic" panose="020B0502020202020204" pitchFamily="34" charset="0"/>
              </a:rPr>
              <a:t>Вас возникли </a:t>
            </a:r>
            <a:r>
              <a:rPr lang="ru-RU" sz="1300" b="1" u="sng" dirty="0" smtClean="0">
                <a:latin typeface="Century Gothic" panose="020B0502020202020204" pitchFamily="34" charset="0"/>
              </a:rPr>
              <a:t>трудности </a:t>
            </a:r>
            <a:r>
              <a:rPr lang="ru-RU" sz="1300" b="1" u="sng" dirty="0">
                <a:latin typeface="Century Gothic" panose="020B0502020202020204" pitchFamily="34" charset="0"/>
              </a:rPr>
              <a:t>с получением логина и пароля</a:t>
            </a:r>
            <a:r>
              <a:rPr lang="ru-RU" sz="1300" dirty="0">
                <a:latin typeface="Century Gothic" panose="020B0502020202020204" pitchFamily="34" charset="0"/>
              </a:rPr>
              <a:t>, просьба обратиться в отдел технической поддержки пользователей: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Century Gothic" panose="020B0502020202020204" pitchFamily="34" charset="0"/>
              </a:rPr>
              <a:t>По электронной почте - </a:t>
            </a:r>
            <a:r>
              <a:rPr lang="ru-RU" sz="1300" u="sng" dirty="0">
                <a:latin typeface="Century Gothic" panose="020B0502020202020204" pitchFamily="34" charset="0"/>
                <a:hlinkClick r:id="rId3"/>
              </a:rPr>
              <a:t>its@szgmu.ru</a:t>
            </a:r>
            <a:r>
              <a:rPr lang="ru-RU" sz="1300" dirty="0">
                <a:latin typeface="Century Gothic" panose="020B0502020202020204" pitchFamily="34" charset="0"/>
              </a:rPr>
              <a:t> (в письме </a:t>
            </a:r>
            <a:r>
              <a:rPr lang="ru-RU" sz="1300" b="1" dirty="0">
                <a:latin typeface="Century Gothic" panose="020B0502020202020204" pitchFamily="34" charset="0"/>
              </a:rPr>
              <a:t>необходимо указать</a:t>
            </a:r>
            <a:r>
              <a:rPr lang="ru-RU" sz="1300" dirty="0">
                <a:latin typeface="Century Gothic" panose="020B0502020202020204" pitchFamily="34" charset="0"/>
              </a:rPr>
              <a:t> </a:t>
            </a:r>
            <a:r>
              <a:rPr lang="ru-RU" sz="1300" b="1" dirty="0">
                <a:latin typeface="Century Gothic" panose="020B0502020202020204" pitchFamily="34" charset="0"/>
              </a:rPr>
              <a:t>ФИО, кафедру, специальность, номер телефона</a:t>
            </a:r>
            <a:r>
              <a:rPr lang="ru-RU" sz="1300" dirty="0">
                <a:latin typeface="Century Gothic" panose="020B0502020202020204" pitchFamily="34" charset="0"/>
              </a:rPr>
              <a:t>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Лично </a:t>
            </a:r>
            <a:r>
              <a:rPr lang="ru-RU" sz="1300" dirty="0">
                <a:latin typeface="Century Gothic" panose="020B0502020202020204" pitchFamily="34" charset="0"/>
              </a:rPr>
              <a:t>по </a:t>
            </a:r>
            <a:r>
              <a:rPr lang="ru-RU" sz="1300" dirty="0" smtClean="0">
                <a:latin typeface="Century Gothic" panose="020B0502020202020204" pitchFamily="34" charset="0"/>
              </a:rPr>
              <a:t>адресу: </a:t>
            </a:r>
            <a:r>
              <a:rPr lang="ru-RU" sz="1400" dirty="0">
                <a:latin typeface="Century Gothic" panose="020B0502020202020204" pitchFamily="34" charset="0"/>
              </a:rPr>
              <a:t>Пискаревский пр., 47, павильон 29; этаж 4; с 9:00 до 17:00 – понедельник- пятница) с собой необходимо иметь </a:t>
            </a:r>
            <a:r>
              <a:rPr lang="ru-RU" sz="1400" b="1" dirty="0">
                <a:latin typeface="Century Gothic" panose="020B0502020202020204" pitchFamily="34" charset="0"/>
              </a:rPr>
              <a:t>ПАСПОРТ</a:t>
            </a:r>
            <a:r>
              <a:rPr lang="ru-RU" sz="1400" dirty="0" smtClean="0">
                <a:latin typeface="Century Gothic" panose="020B0502020202020204" pitchFamily="34" charset="0"/>
              </a:rPr>
              <a:t>.</a:t>
            </a:r>
          </a:p>
          <a:p>
            <a:pPr lvl="0" algn="just"/>
            <a:r>
              <a:rPr lang="ru-RU" sz="1300" dirty="0" smtClean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ru-RU" sz="1300" dirty="0" smtClean="0">
                <a:latin typeface="Century Gothic" panose="020B0502020202020204" pitchFamily="34" charset="0"/>
              </a:rPr>
              <a:t>Если </a:t>
            </a:r>
            <a:r>
              <a:rPr lang="ru-RU" sz="1300" dirty="0">
                <a:latin typeface="Century Gothic" panose="020B0502020202020204" pitchFamily="34" charset="0"/>
              </a:rPr>
              <a:t>у </a:t>
            </a:r>
            <a:r>
              <a:rPr lang="ru-RU" sz="1300" dirty="0" smtClean="0">
                <a:latin typeface="Century Gothic" panose="020B0502020202020204" pitchFamily="34" charset="0"/>
              </a:rPr>
              <a:t>Вас </a:t>
            </a:r>
            <a:r>
              <a:rPr lang="ru-RU" sz="1300" b="1" u="sng" dirty="0">
                <a:latin typeface="Century Gothic" panose="020B0502020202020204" pitchFamily="34" charset="0"/>
              </a:rPr>
              <a:t>есть логин и пароль, но возникли затруднения</a:t>
            </a:r>
            <a:r>
              <a:rPr lang="ru-RU" sz="1300" dirty="0">
                <a:latin typeface="Century Gothic" panose="020B0502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Удостовериться</a:t>
            </a:r>
            <a:r>
              <a:rPr lang="ru-RU" sz="1300" dirty="0">
                <a:latin typeface="Century Gothic" panose="020B0502020202020204" pitchFamily="34" charset="0"/>
              </a:rPr>
              <a:t>, что </a:t>
            </a:r>
            <a:r>
              <a:rPr lang="ru-RU" sz="1300" b="1" dirty="0">
                <a:latin typeface="Century Gothic" panose="020B0502020202020204" pitchFamily="34" charset="0"/>
              </a:rPr>
              <a:t>Вы пытается зайти на нужный сайт</a:t>
            </a:r>
            <a:r>
              <a:rPr lang="ru-RU" sz="1300" dirty="0">
                <a:latin typeface="Century Gothic" panose="020B0502020202020204" pitchFamily="34" charset="0"/>
              </a:rPr>
              <a:t> </a:t>
            </a:r>
            <a:r>
              <a:rPr lang="ru-RU" sz="1300" u="sng" dirty="0">
                <a:latin typeface="Century Gothic" panose="020B0502020202020204" pitchFamily="34" charset="0"/>
                <a:hlinkClick r:id="rId4"/>
              </a:rPr>
              <a:t>https://sdo.szgmu.ru</a:t>
            </a:r>
            <a:r>
              <a:rPr lang="ru-RU" sz="1300" u="sng" dirty="0" smtClean="0">
                <a:latin typeface="Century Gothic" panose="020B0502020202020204" pitchFamily="34" charset="0"/>
                <a:hlinkClick r:id="rId4"/>
              </a:rPr>
              <a:t>/</a:t>
            </a:r>
            <a:r>
              <a:rPr lang="ru-RU" sz="1300" dirty="0">
                <a:latin typeface="Century Gothic" panose="020B0502020202020204" pitchFamily="34" charset="0"/>
              </a:rPr>
              <a:t>;</a:t>
            </a:r>
            <a:endParaRPr lang="ru-RU" sz="1300" dirty="0" smtClean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Проверить </a:t>
            </a:r>
            <a:r>
              <a:rPr lang="ru-RU" sz="1300" b="1" dirty="0" smtClean="0">
                <a:latin typeface="Century Gothic" panose="020B0502020202020204" pitchFamily="34" charset="0"/>
              </a:rPr>
              <a:t>корректность ввода логина </a:t>
            </a:r>
            <a:r>
              <a:rPr lang="ru-RU" sz="1300" b="1" dirty="0">
                <a:latin typeface="Century Gothic" panose="020B0502020202020204" pitchFamily="34" charset="0"/>
              </a:rPr>
              <a:t>и </a:t>
            </a:r>
            <a:r>
              <a:rPr lang="ru-RU" sz="1300" b="1" dirty="0" smtClean="0">
                <a:latin typeface="Century Gothic" panose="020B0502020202020204" pitchFamily="34" charset="0"/>
              </a:rPr>
              <a:t>пароля</a:t>
            </a:r>
            <a:r>
              <a:rPr lang="ru-RU" sz="1300" dirty="0">
                <a:latin typeface="Century Gothic" panose="020B0502020202020204" pitchFamily="34" charset="0"/>
              </a:rPr>
              <a:t>;</a:t>
            </a:r>
            <a:endParaRPr lang="ru-RU" sz="1300" dirty="0" smtClean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Century Gothic" panose="020B0502020202020204" pitchFamily="34" charset="0"/>
              </a:rPr>
              <a:t>П</a:t>
            </a:r>
            <a:r>
              <a:rPr lang="ru-RU" sz="1300" dirty="0" smtClean="0">
                <a:latin typeface="Century Gothic" panose="020B0502020202020204" pitchFamily="34" charset="0"/>
              </a:rPr>
              <a:t>осле </a:t>
            </a:r>
            <a:r>
              <a:rPr lang="ru-RU" sz="1300" dirty="0">
                <a:latin typeface="Century Gothic" panose="020B0502020202020204" pitchFamily="34" charset="0"/>
              </a:rPr>
              <a:t>проверки сайта и корректности ввода, </a:t>
            </a:r>
            <a:r>
              <a:rPr lang="ru-RU" sz="1300" b="1" dirty="0">
                <a:latin typeface="Century Gothic" panose="020B0502020202020204" pitchFamily="34" charset="0"/>
              </a:rPr>
              <a:t>при сохранении проблемы</a:t>
            </a:r>
            <a:r>
              <a:rPr lang="ru-RU" sz="1300" dirty="0">
                <a:latin typeface="Century Gothic" panose="020B0502020202020204" pitchFamily="34" charset="0"/>
              </a:rPr>
              <a:t> – обратитесь в отдел технической поддержки пользователей</a:t>
            </a:r>
            <a:r>
              <a:rPr lang="ru-RU" sz="1300" dirty="0" smtClean="0">
                <a:latin typeface="Century Gothic" panose="020B0502020202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300" dirty="0">
              <a:latin typeface="Century Gothic" panose="020B0502020202020204" pitchFamily="34" charset="0"/>
            </a:endParaRPr>
          </a:p>
          <a:p>
            <a:pPr lvl="0" algn="just"/>
            <a:r>
              <a:rPr lang="ru-RU" sz="1300" dirty="0">
                <a:latin typeface="Century Gothic" panose="020B0502020202020204" pitchFamily="34" charset="0"/>
              </a:rPr>
              <a:t>Если Вы </a:t>
            </a:r>
            <a:r>
              <a:rPr lang="ru-RU" sz="1300" b="1" dirty="0">
                <a:latin typeface="Century Gothic" panose="020B0502020202020204" pitchFamily="34" charset="0"/>
              </a:rPr>
              <a:t>не можете войти на нужный</a:t>
            </a:r>
            <a:r>
              <a:rPr lang="ru-RU" sz="1300" dirty="0">
                <a:latin typeface="Century Gothic" panose="020B0502020202020204" pitchFamily="34" charset="0"/>
              </a:rPr>
              <a:t> </a:t>
            </a:r>
            <a:r>
              <a:rPr lang="ru-RU" sz="1300" b="1" dirty="0">
                <a:latin typeface="Century Gothic" panose="020B0502020202020204" pitchFamily="34" charset="0"/>
              </a:rPr>
              <a:t>курс (раздел) кафедры</a:t>
            </a:r>
            <a:r>
              <a:rPr lang="ru-RU" sz="1300" dirty="0">
                <a:latin typeface="Century Gothic" panose="020B0502020202020204" pitchFamily="34" charset="0"/>
              </a:rPr>
              <a:t> – необходимо обратиться к ответственному за ординаторов на кафедре с просьбой о предоставлении доступа. </a:t>
            </a:r>
            <a:endParaRPr lang="ru-RU" sz="1300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13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Доступ </a:t>
            </a:r>
            <a:r>
              <a:rPr lang="ru-RU" sz="1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к разделам предоставляется службой техподдержки по запросу от сотрудников кафедры</a:t>
            </a:r>
            <a:r>
              <a:rPr lang="ru-RU" sz="13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ru-RU" sz="13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2025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028087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1284</Words>
  <Application>Microsoft Office PowerPoint</Application>
  <PresentationFormat>Экран (16:9)</PresentationFormat>
  <Paragraphs>215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Институты Университета:</vt:lpstr>
      <vt:lpstr>Презентация PowerPoint</vt:lpstr>
      <vt:lpstr>Календарные учебные графики </vt:lpstr>
      <vt:lpstr>Первичная специализированная аккредитация</vt:lpstr>
      <vt:lpstr>Практика</vt:lpstr>
      <vt:lpstr>ЭОИС</vt:lpstr>
      <vt:lpstr>ЭОИС</vt:lpstr>
      <vt:lpstr>Медицинские документы</vt:lpstr>
      <vt:lpstr>Медицинские документы</vt:lpstr>
      <vt:lpstr>Медицинские документы</vt:lpstr>
      <vt:lpstr>Медицинские документы</vt:lpstr>
      <vt:lpstr>Презентация PowerPoint</vt:lpstr>
      <vt:lpstr>Постановка на учет  в военно-учетном столе</vt:lpstr>
      <vt:lpstr>Постановка на учет  в военно-учетном столе</vt:lpstr>
      <vt:lpstr>Бесконтактная смарт-карта  (БСК)</vt:lpstr>
      <vt:lpstr>Стипендия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Баландин Георгий Вадимович</dc:creator>
  <cp:lastModifiedBy>Кузнецова Анна Сергеевна</cp:lastModifiedBy>
  <cp:revision>82</cp:revision>
  <dcterms:created xsi:type="dcterms:W3CDTF">2022-05-24T07:45:02Z</dcterms:created>
  <dcterms:modified xsi:type="dcterms:W3CDTF">2025-08-28T06:25:37Z</dcterms:modified>
</cp:coreProperties>
</file>