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5"/>
  </p:notesMasterIdLst>
  <p:sldIdLst>
    <p:sldId id="626" r:id="rId2"/>
    <p:sldId id="627" r:id="rId3"/>
    <p:sldId id="62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6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BC"/>
    <a:srgbClr val="DDDDDD"/>
    <a:srgbClr val="FF735C"/>
    <a:srgbClr val="3EB5F1"/>
    <a:srgbClr val="0073CC"/>
    <a:srgbClr val="43B858"/>
    <a:srgbClr val="2DAAE1"/>
    <a:srgbClr val="F76F59"/>
    <a:srgbClr val="2F2F2F"/>
    <a:srgbClr val="00B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7" autoAdjust="0"/>
    <p:restoredTop sz="84738" autoAdjust="0"/>
  </p:normalViewPr>
  <p:slideViewPr>
    <p:cSldViewPr snapToGrid="0">
      <p:cViewPr varScale="1">
        <p:scale>
          <a:sx n="105" d="100"/>
          <a:sy n="105" d="100"/>
        </p:scale>
        <p:origin x="534" y="96"/>
      </p:cViewPr>
      <p:guideLst>
        <p:guide orient="horz" pos="2160"/>
        <p:guide pos="3840"/>
        <p:guide orient="horz" pos="2166"/>
      </p:guideLst>
    </p:cSldViewPr>
  </p:slideViewPr>
  <p:notesTextViewPr>
    <p:cViewPr>
      <p:scale>
        <a:sx n="90" d="100"/>
        <a:sy n="9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diya.Goldsher\Desktop\&#1040;&#1058;_FMZA\2024\&#1050;&#1085;&#1080;&#1075;&#1072;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diya.Goldsher\Desktop\&#1040;&#1058;_FMZA\2024\&#1050;&#1085;&#1080;&#1075;&#1072;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diya.Goldsher\Desktop\&#1040;&#1058;_FMZA\2024\&#1050;&#1085;&#1080;&#1075;&#1072;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diya.Goldsher\Desktop\&#1040;&#1058;_FMZA\2024\&#1050;&#1085;&#1080;&#1075;&#1072;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chemeClr val="bg1">
            <a:lumMod val="95000"/>
          </a:schemeClr>
        </a:solidFill>
        <a:ln>
          <a:solidFill>
            <a:schemeClr val="bg1"/>
          </a:solidFill>
        </a:ln>
        <a:effectLst/>
        <a:sp3d>
          <a:contourClr>
            <a:schemeClr val="bg1"/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Лист1!$A$3</c:f>
              <c:strCache>
                <c:ptCount val="1"/>
                <c:pt idx="0">
                  <c:v>2021 г.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2"/>
              <c:layout>
                <c:manualLayout>
                  <c:x val="-1.525864552074949E-2"/>
                  <c:y val="2.726343541219770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000000000000001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Лист1!$B$2:$F$2</c:f>
              <c:strCache>
                <c:ptCount val="5"/>
                <c:pt idx="0">
                  <c:v>0-69%</c:v>
                </c:pt>
                <c:pt idx="2">
                  <c:v>70%-89%</c:v>
                </c:pt>
                <c:pt idx="4">
                  <c:v>90%-100%</c:v>
                </c:pt>
              </c:strCache>
            </c:strRef>
          </c:cat>
          <c:val>
            <c:numRef>
              <c:f>Лист1!$B$3:$F$3</c:f>
              <c:numCache>
                <c:formatCode>General</c:formatCode>
                <c:ptCount val="5"/>
                <c:pt idx="0" formatCode="0%">
                  <c:v>0.04</c:v>
                </c:pt>
                <c:pt idx="2" formatCode="0%">
                  <c:v>0.12</c:v>
                </c:pt>
                <c:pt idx="4" formatCode="0%">
                  <c:v>0.84</c:v>
                </c:pt>
              </c:numCache>
            </c:numRef>
          </c:val>
        </c:ser>
        <c:ser>
          <c:idx val="1"/>
          <c:order val="1"/>
          <c:tx>
            <c:strRef>
              <c:f>Лист1!$A$4</c:f>
              <c:strCache>
                <c:ptCount val="1"/>
                <c:pt idx="0">
                  <c:v>2022 г.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5.5427694709957393E-3"/>
                  <c:y val="-7.2113212347726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1666666666666664E-2"/>
                  <c:y val="-0.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2222222222222215E-2"/>
                  <c:y val="-4.62962962962963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Лист1!$B$2:$F$2</c:f>
              <c:strCache>
                <c:ptCount val="5"/>
                <c:pt idx="0">
                  <c:v>0-69%</c:v>
                </c:pt>
                <c:pt idx="2">
                  <c:v>70%-89%</c:v>
                </c:pt>
                <c:pt idx="4">
                  <c:v>90%-100%</c:v>
                </c:pt>
              </c:strCache>
            </c:strRef>
          </c:cat>
          <c:val>
            <c:numRef>
              <c:f>Лист1!$B$4:$F$4</c:f>
              <c:numCache>
                <c:formatCode>General</c:formatCode>
                <c:ptCount val="5"/>
                <c:pt idx="0" formatCode="0%">
                  <c:v>0.02</c:v>
                </c:pt>
                <c:pt idx="2" formatCode="0%">
                  <c:v>0.1</c:v>
                </c:pt>
                <c:pt idx="4" formatCode="0%">
                  <c:v>0.88</c:v>
                </c:pt>
              </c:numCache>
            </c:numRef>
          </c:val>
        </c:ser>
        <c:ser>
          <c:idx val="2"/>
          <c:order val="2"/>
          <c:tx>
            <c:strRef>
              <c:f>Лист1!$A$5</c:f>
              <c:strCache>
                <c:ptCount val="1"/>
                <c:pt idx="0">
                  <c:v>2023 г.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3.3333362362377834E-2"/>
                  <c:y val="-7.1132781484552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841107783173068E-3"/>
                  <c:y val="-2.0224731423357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Лист1!$B$2:$F$2</c:f>
              <c:strCache>
                <c:ptCount val="5"/>
                <c:pt idx="0">
                  <c:v>0-69%</c:v>
                </c:pt>
                <c:pt idx="2">
                  <c:v>70%-89%</c:v>
                </c:pt>
                <c:pt idx="4">
                  <c:v>90%-100%</c:v>
                </c:pt>
              </c:strCache>
            </c:strRef>
          </c:cat>
          <c:val>
            <c:numRef>
              <c:f>Лист1!$B$5:$F$5</c:f>
              <c:numCache>
                <c:formatCode>General</c:formatCode>
                <c:ptCount val="5"/>
                <c:pt idx="0" formatCode="0%">
                  <c:v>0.03</c:v>
                </c:pt>
                <c:pt idx="2" formatCode="0%">
                  <c:v>0.08</c:v>
                </c:pt>
                <c:pt idx="4" formatCode="0%">
                  <c:v>0.89</c:v>
                </c:pt>
              </c:numCache>
            </c:numRef>
          </c:val>
        </c:ser>
        <c:ser>
          <c:idx val="3"/>
          <c:order val="3"/>
          <c:tx>
            <c:strRef>
              <c:f>Лист1!$A$6</c:f>
              <c:strCache>
                <c:ptCount val="1"/>
                <c:pt idx="0">
                  <c:v>2024 г.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1.2838167503828024E-2"/>
                  <c:y val="2.94129258952189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9114229119997058E-2"/>
                  <c:y val="-2.9497493032433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9661335555216299E-2"/>
                  <c:y val="2.78556419738464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Лист1!$B$2:$F$2</c:f>
              <c:strCache>
                <c:ptCount val="5"/>
                <c:pt idx="0">
                  <c:v>0-69%</c:v>
                </c:pt>
                <c:pt idx="2">
                  <c:v>70%-89%</c:v>
                </c:pt>
                <c:pt idx="4">
                  <c:v>90%-100%</c:v>
                </c:pt>
              </c:strCache>
            </c:strRef>
          </c:cat>
          <c:val>
            <c:numRef>
              <c:f>Лист1!$B$6:$F$6</c:f>
              <c:numCache>
                <c:formatCode>General</c:formatCode>
                <c:ptCount val="5"/>
                <c:pt idx="0" formatCode="0%">
                  <c:v>0.04</c:v>
                </c:pt>
                <c:pt idx="2" formatCode="0%">
                  <c:v>0.13</c:v>
                </c:pt>
                <c:pt idx="4" formatCode="0%">
                  <c:v>0.83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5258576"/>
        <c:axId val="155260144"/>
        <c:axId val="0"/>
      </c:bar3DChart>
      <c:catAx>
        <c:axId val="1552585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>
                    <a:solidFill>
                      <a:schemeClr val="tx1"/>
                    </a:solidFill>
                  </a:rPr>
                  <a:t>диапазон правильных ответов</a:t>
                </a:r>
              </a:p>
            </c:rich>
          </c:tx>
          <c:layout>
            <c:manualLayout>
              <c:xMode val="edge"/>
              <c:yMode val="edge"/>
              <c:x val="0.77147236692596133"/>
              <c:y val="0.927611740604752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260144"/>
        <c:crosses val="autoZero"/>
        <c:auto val="1"/>
        <c:lblAlgn val="ctr"/>
        <c:lblOffset val="100"/>
        <c:noMultiLvlLbl val="0"/>
      </c:catAx>
      <c:valAx>
        <c:axId val="155260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>
                    <a:solidFill>
                      <a:schemeClr val="tx1"/>
                    </a:solidFill>
                  </a:rPr>
                  <a:t>процент обучающихся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258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sq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solidFill>
                  <a:schemeClr val="tx1"/>
                </a:solidFill>
              </a:rPr>
              <a:t>Лечебное</a:t>
            </a:r>
            <a:r>
              <a:rPr lang="ru-RU" b="1" baseline="0" dirty="0">
                <a:solidFill>
                  <a:schemeClr val="tx1"/>
                </a:solidFill>
              </a:rPr>
              <a:t> дело</a:t>
            </a:r>
            <a:endParaRPr lang="ru-RU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9.6753660908620642E-2"/>
          <c:y val="3.30367096178862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Лист1!$A$10</c:f>
              <c:strCache>
                <c:ptCount val="1"/>
                <c:pt idx="0">
                  <c:v>2021 г. 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-4.115225670712927E-4"/>
                  <c:y val="7.2625452280772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041125541125541E-2"/>
                  <c:y val="-5.65185659039719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2222222222222215E-2"/>
                  <c:y val="-2.777777777777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Лист1!$B$9:$F$9</c:f>
              <c:strCache>
                <c:ptCount val="5"/>
                <c:pt idx="0">
                  <c:v>0-69%</c:v>
                </c:pt>
                <c:pt idx="2">
                  <c:v>70%-89%</c:v>
                </c:pt>
                <c:pt idx="4">
                  <c:v>90%-100%</c:v>
                </c:pt>
              </c:strCache>
            </c:strRef>
          </c:cat>
          <c:val>
            <c:numRef>
              <c:f>Лист1!$B$10:$F$10</c:f>
              <c:numCache>
                <c:formatCode>General</c:formatCode>
                <c:ptCount val="5"/>
                <c:pt idx="0" formatCode="0%">
                  <c:v>0.01</c:v>
                </c:pt>
                <c:pt idx="2" formatCode="0%">
                  <c:v>0.06</c:v>
                </c:pt>
                <c:pt idx="4" formatCode="0%">
                  <c:v>0.93</c:v>
                </c:pt>
              </c:numCache>
            </c:numRef>
          </c:val>
        </c:ser>
        <c:ser>
          <c:idx val="1"/>
          <c:order val="1"/>
          <c:tx>
            <c:strRef>
              <c:f>Лист1!$A$11</c:f>
              <c:strCache>
                <c:ptCount val="1"/>
                <c:pt idx="0">
                  <c:v>2022 г.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-6.1728385060694094E-3"/>
                  <c:y val="-7.5660610617037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1.1816833498024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9725261615023815E-3"/>
                  <c:y val="1.8718755055003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Лист1!$B$9:$F$9</c:f>
              <c:strCache>
                <c:ptCount val="5"/>
                <c:pt idx="0">
                  <c:v>0-69%</c:v>
                </c:pt>
                <c:pt idx="2">
                  <c:v>70%-89%</c:v>
                </c:pt>
                <c:pt idx="4">
                  <c:v>90%-100%</c:v>
                </c:pt>
              </c:strCache>
            </c:strRef>
          </c:cat>
          <c:val>
            <c:numRef>
              <c:f>Лист1!$B$11:$F$11</c:f>
              <c:numCache>
                <c:formatCode>General</c:formatCode>
                <c:ptCount val="5"/>
                <c:pt idx="0" formatCode="0%">
                  <c:v>0.01</c:v>
                </c:pt>
                <c:pt idx="2" formatCode="0%">
                  <c:v>0.06</c:v>
                </c:pt>
                <c:pt idx="4" formatCode="0%">
                  <c:v>0.93</c:v>
                </c:pt>
              </c:numCache>
            </c:numRef>
          </c:val>
        </c:ser>
        <c:ser>
          <c:idx val="2"/>
          <c:order val="2"/>
          <c:tx>
            <c:strRef>
              <c:f>Лист1!$A$12</c:f>
              <c:strCache>
                <c:ptCount val="1"/>
                <c:pt idx="0">
                  <c:v>2023 г.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2"/>
              <c:layout>
                <c:manualLayout>
                  <c:x val="1.2625694515457501E-3"/>
                  <c:y val="-8.6739059268836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8.2329704358614822E-2"/>
                  <c:y val="-6.8321845755509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Лист1!$B$9:$F$9</c:f>
              <c:strCache>
                <c:ptCount val="5"/>
                <c:pt idx="0">
                  <c:v>0-69%</c:v>
                </c:pt>
                <c:pt idx="2">
                  <c:v>70%-89%</c:v>
                </c:pt>
                <c:pt idx="4">
                  <c:v>90%-100%</c:v>
                </c:pt>
              </c:strCache>
            </c:strRef>
          </c:cat>
          <c:val>
            <c:numRef>
              <c:f>Лист1!$B$12:$F$12</c:f>
              <c:numCache>
                <c:formatCode>General</c:formatCode>
                <c:ptCount val="5"/>
                <c:pt idx="0" formatCode="0%">
                  <c:v>0.02</c:v>
                </c:pt>
                <c:pt idx="2" formatCode="0%">
                  <c:v>0.17</c:v>
                </c:pt>
                <c:pt idx="4" formatCode="0%">
                  <c:v>0.81</c:v>
                </c:pt>
              </c:numCache>
            </c:numRef>
          </c:val>
        </c:ser>
        <c:ser>
          <c:idx val="3"/>
          <c:order val="3"/>
          <c:tx>
            <c:strRef>
              <c:f>Лист1!$A$13</c:f>
              <c:strCache>
                <c:ptCount val="1"/>
                <c:pt idx="0">
                  <c:v>2024 г.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3.8888761575078395E-2"/>
                  <c:y val="8.61201809368373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8588852630472503E-2"/>
                  <c:y val="1.7784535550546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5379361824790849E-2"/>
                  <c:y val="2.844961570221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Лист1!$B$9:$F$9</c:f>
              <c:strCache>
                <c:ptCount val="5"/>
                <c:pt idx="0">
                  <c:v>0-69%</c:v>
                </c:pt>
                <c:pt idx="2">
                  <c:v>70%-89%</c:v>
                </c:pt>
                <c:pt idx="4">
                  <c:v>90%-100%</c:v>
                </c:pt>
              </c:strCache>
            </c:strRef>
          </c:cat>
          <c:val>
            <c:numRef>
              <c:f>Лист1!$B$13:$F$13</c:f>
              <c:numCache>
                <c:formatCode>General</c:formatCode>
                <c:ptCount val="5"/>
                <c:pt idx="0" formatCode="0%">
                  <c:v>7.0000000000000007E-2</c:v>
                </c:pt>
                <c:pt idx="2" formatCode="0%">
                  <c:v>0.23</c:v>
                </c:pt>
                <c:pt idx="4" formatCode="0%">
                  <c:v>0.7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5257008"/>
        <c:axId val="155253480"/>
        <c:axId val="0"/>
      </c:bar3DChart>
      <c:catAx>
        <c:axId val="1552570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диапазон правильных ответов</a:t>
                </a:r>
              </a:p>
            </c:rich>
          </c:tx>
          <c:layout>
            <c:manualLayout>
              <c:xMode val="edge"/>
              <c:yMode val="edge"/>
              <c:x val="0.55341819986111063"/>
              <c:y val="0.8002123312459812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253480"/>
        <c:crosses val="autoZero"/>
        <c:auto val="1"/>
        <c:lblAlgn val="ctr"/>
        <c:lblOffset val="100"/>
        <c:noMultiLvlLbl val="0"/>
      </c:catAx>
      <c:valAx>
        <c:axId val="1552534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>
                    <a:solidFill>
                      <a:schemeClr val="tx1"/>
                    </a:solidFill>
                  </a:rPr>
                  <a:t>процент обучающихся</a:t>
                </a:r>
              </a:p>
            </c:rich>
          </c:tx>
          <c:layout>
            <c:manualLayout>
              <c:xMode val="edge"/>
              <c:yMode val="edge"/>
              <c:x val="3.1607788656885509E-2"/>
              <c:y val="0.2545840422313519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0%" sourceLinked="1"/>
        <c:majorTickMark val="none"/>
        <c:minorTickMark val="none"/>
        <c:tickLblPos val="nextTo"/>
        <c:crossAx val="15525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1530764609839111E-2"/>
          <c:y val="0.91409261218568894"/>
          <c:w val="0.74613400170508959"/>
          <c:h val="8.59073878143111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solidFill>
                  <a:schemeClr val="tx1"/>
                </a:solidFill>
              </a:rPr>
              <a:t>Медико-профилактическое дело</a:t>
            </a:r>
            <a:r>
              <a:rPr lang="ru-RU" b="1" baseline="0" dirty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8.3437186101795693E-2"/>
          <c:y val="2.46388042940002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5498230241159468E-2"/>
          <c:y val="0.15989395062535336"/>
          <c:w val="0.88438048652768786"/>
          <c:h val="0.5095318833372540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Лист1!$H$10</c:f>
              <c:strCache>
                <c:ptCount val="1"/>
                <c:pt idx="0">
                  <c:v>2021 г. 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2"/>
              <c:layout>
                <c:manualLayout>
                  <c:x val="-6.0975599997503361E-3"/>
                  <c:y val="1.16279034279730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Лист1!$I$9:$M$9</c:f>
              <c:strCache>
                <c:ptCount val="5"/>
                <c:pt idx="0">
                  <c:v>0-69%</c:v>
                </c:pt>
                <c:pt idx="2">
                  <c:v>70%-89%</c:v>
                </c:pt>
                <c:pt idx="4">
                  <c:v>90%-100%</c:v>
                </c:pt>
              </c:strCache>
            </c:strRef>
          </c:cat>
          <c:val>
            <c:numRef>
              <c:f>Лист1!$I$10:$M$10</c:f>
              <c:numCache>
                <c:formatCode>General</c:formatCode>
                <c:ptCount val="5"/>
                <c:pt idx="0" formatCode="0%">
                  <c:v>7.0000000000000007E-2</c:v>
                </c:pt>
                <c:pt idx="2" formatCode="0%">
                  <c:v>0.23</c:v>
                </c:pt>
                <c:pt idx="4" formatCode="0%">
                  <c:v>0.7</c:v>
                </c:pt>
              </c:numCache>
            </c:numRef>
          </c:val>
        </c:ser>
        <c:ser>
          <c:idx val="1"/>
          <c:order val="1"/>
          <c:tx>
            <c:strRef>
              <c:f>Лист1!$H$11</c:f>
              <c:strCache>
                <c:ptCount val="1"/>
                <c:pt idx="0">
                  <c:v>2022 г.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6.2388761540752586E-3"/>
                  <c:y val="1.73197774156816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Лист1!$I$9:$M$9</c:f>
              <c:strCache>
                <c:ptCount val="5"/>
                <c:pt idx="0">
                  <c:v>0-69%</c:v>
                </c:pt>
                <c:pt idx="2">
                  <c:v>70%-89%</c:v>
                </c:pt>
                <c:pt idx="4">
                  <c:v>90%-100%</c:v>
                </c:pt>
              </c:strCache>
            </c:strRef>
          </c:cat>
          <c:val>
            <c:numRef>
              <c:f>Лист1!$I$11:$M$11</c:f>
              <c:numCache>
                <c:formatCode>General</c:formatCode>
                <c:ptCount val="5"/>
                <c:pt idx="0" formatCode="0%">
                  <c:v>0</c:v>
                </c:pt>
                <c:pt idx="2" formatCode="0%">
                  <c:v>0</c:v>
                </c:pt>
                <c:pt idx="4" formatCode="0%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Лист1!$H$12</c:f>
              <c:strCache>
                <c:ptCount val="1"/>
                <c:pt idx="0">
                  <c:v>2023 г.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8.4693668028028284E-3"/>
                  <c:y val="-9.0362543379557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1258872469931959E-3"/>
                  <c:y val="-8.03820788677046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6295582148498127E-2"/>
                  <c:y val="-1.7073684254914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Лист1!$I$9:$M$9</c:f>
              <c:strCache>
                <c:ptCount val="5"/>
                <c:pt idx="0">
                  <c:v>0-69%</c:v>
                </c:pt>
                <c:pt idx="2">
                  <c:v>70%-89%</c:v>
                </c:pt>
                <c:pt idx="4">
                  <c:v>90%-100%</c:v>
                </c:pt>
              </c:strCache>
            </c:strRef>
          </c:cat>
          <c:val>
            <c:numRef>
              <c:f>Лист1!$I$12:$M$12</c:f>
              <c:numCache>
                <c:formatCode>General</c:formatCode>
                <c:ptCount val="5"/>
                <c:pt idx="0" formatCode="0%">
                  <c:v>0</c:v>
                </c:pt>
                <c:pt idx="2" formatCode="0%">
                  <c:v>0.15</c:v>
                </c:pt>
                <c:pt idx="4" formatCode="0%">
                  <c:v>0.85</c:v>
                </c:pt>
              </c:numCache>
            </c:numRef>
          </c:val>
        </c:ser>
        <c:ser>
          <c:idx val="3"/>
          <c:order val="3"/>
          <c:tx>
            <c:strRef>
              <c:f>Лист1!$H$13</c:f>
              <c:strCache>
                <c:ptCount val="1"/>
                <c:pt idx="0">
                  <c:v>2024 г.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3485366608633124E-2"/>
                  <c:y val="6.30593448677095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8507554356004761E-2"/>
                  <c:y val="-1.70324187347871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8372103266315365E-2"/>
                  <c:y val="8.67569909664655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Лист1!$I$9:$M$9</c:f>
              <c:strCache>
                <c:ptCount val="5"/>
                <c:pt idx="0">
                  <c:v>0-69%</c:v>
                </c:pt>
                <c:pt idx="2">
                  <c:v>70%-89%</c:v>
                </c:pt>
                <c:pt idx="4">
                  <c:v>90%-100%</c:v>
                </c:pt>
              </c:strCache>
            </c:strRef>
          </c:cat>
          <c:val>
            <c:numRef>
              <c:f>Лист1!$I$13:$M$13</c:f>
              <c:numCache>
                <c:formatCode>General</c:formatCode>
                <c:ptCount val="5"/>
                <c:pt idx="0" formatCode="0%">
                  <c:v>0.05</c:v>
                </c:pt>
                <c:pt idx="2" formatCode="0%">
                  <c:v>0.22</c:v>
                </c:pt>
                <c:pt idx="4" formatCode="0%">
                  <c:v>0.73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5254656"/>
        <c:axId val="155255048"/>
        <c:axId val="0"/>
      </c:bar3DChart>
      <c:catAx>
        <c:axId val="155254656"/>
        <c:scaling>
          <c:orientation val="minMax"/>
        </c:scaling>
        <c:delete val="0"/>
        <c:axPos val="b"/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диапазон правильных ответов</a:t>
                </a:r>
              </a:p>
            </c:rich>
          </c:tx>
          <c:layout>
            <c:manualLayout>
              <c:xMode val="edge"/>
              <c:yMode val="edge"/>
              <c:x val="0.57871395485126809"/>
              <c:y val="0.7800718745886412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255048"/>
        <c:crosses val="autoZero"/>
        <c:auto val="1"/>
        <c:lblAlgn val="ctr"/>
        <c:lblOffset val="100"/>
        <c:noMultiLvlLbl val="0"/>
      </c:catAx>
      <c:valAx>
        <c:axId val="1552550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>
                    <a:solidFill>
                      <a:schemeClr val="tx1"/>
                    </a:solidFill>
                  </a:rPr>
                  <a:t>процент обучающихся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0%" sourceLinked="1"/>
        <c:majorTickMark val="none"/>
        <c:minorTickMark val="none"/>
        <c:tickLblPos val="nextTo"/>
        <c:crossAx val="155254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2916865991389171E-2"/>
          <c:y val="0.85962417105531852"/>
          <c:w val="0.7090624132096317"/>
          <c:h val="8.59073878143111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schemeClr val="tx1"/>
                </a:solidFill>
              </a:rPr>
              <a:t>Институт</a:t>
            </a:r>
            <a:r>
              <a:rPr lang="ru-RU" b="1" baseline="0" dirty="0" smtClean="0">
                <a:solidFill>
                  <a:schemeClr val="tx1"/>
                </a:solidFill>
              </a:rPr>
              <a:t> с</a:t>
            </a:r>
            <a:r>
              <a:rPr lang="ru-RU" b="1" dirty="0" smtClean="0">
                <a:solidFill>
                  <a:schemeClr val="tx1"/>
                </a:solidFill>
              </a:rPr>
              <a:t>томатологии</a:t>
            </a:r>
            <a:endParaRPr lang="ru-RU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4.0893926385018063E-2"/>
          <c:y val="2.54517070132324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4844435374482057E-2"/>
          <c:y val="0.22599672767536033"/>
          <c:w val="0.86123887779584962"/>
          <c:h val="0.4582722584080501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Лист1!$O$10</c:f>
              <c:strCache>
                <c:ptCount val="1"/>
                <c:pt idx="0">
                  <c:v>2021 г. 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-2.8622194831320242E-2"/>
                  <c:y val="4.40201483811881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4349764975292275E-2"/>
                  <c:y val="1.9190316952986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4478516020571341E-2"/>
                  <c:y val="4.03686831763392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Лист1!$P$9:$T$9</c:f>
              <c:strCache>
                <c:ptCount val="5"/>
                <c:pt idx="0">
                  <c:v>0-69%</c:v>
                </c:pt>
                <c:pt idx="2">
                  <c:v>70%-89%</c:v>
                </c:pt>
                <c:pt idx="4">
                  <c:v>90%-100%</c:v>
                </c:pt>
              </c:strCache>
            </c:strRef>
          </c:cat>
          <c:val>
            <c:numRef>
              <c:f>Лист1!$P$10:$T$10</c:f>
              <c:numCache>
                <c:formatCode>General</c:formatCode>
                <c:ptCount val="5"/>
                <c:pt idx="0" formatCode="0%">
                  <c:v>0</c:v>
                </c:pt>
                <c:pt idx="2" formatCode="0%">
                  <c:v>0.02</c:v>
                </c:pt>
                <c:pt idx="4" formatCode="0%">
                  <c:v>0.98</c:v>
                </c:pt>
              </c:numCache>
            </c:numRef>
          </c:val>
        </c:ser>
        <c:ser>
          <c:idx val="1"/>
          <c:order val="1"/>
          <c:tx>
            <c:strRef>
              <c:f>Лист1!$O$11</c:f>
              <c:strCache>
                <c:ptCount val="1"/>
                <c:pt idx="0">
                  <c:v>2022 г.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8.3333333333333072E-3"/>
                  <c:y val="-0.111111111111111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045439847618992E-3"/>
                  <c:y val="-0.157790023993688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Лист1!$P$9:$T$9</c:f>
              <c:strCache>
                <c:ptCount val="5"/>
                <c:pt idx="0">
                  <c:v>0-69%</c:v>
                </c:pt>
                <c:pt idx="2">
                  <c:v>70%-89%</c:v>
                </c:pt>
                <c:pt idx="4">
                  <c:v>90%-100%</c:v>
                </c:pt>
              </c:strCache>
            </c:strRef>
          </c:cat>
          <c:val>
            <c:numRef>
              <c:f>Лист1!$P$11:$T$11</c:f>
              <c:numCache>
                <c:formatCode>General</c:formatCode>
                <c:ptCount val="5"/>
                <c:pt idx="0" formatCode="0%">
                  <c:v>0</c:v>
                </c:pt>
                <c:pt idx="2" formatCode="0%">
                  <c:v>0.15</c:v>
                </c:pt>
                <c:pt idx="4" formatCode="0%">
                  <c:v>0.85</c:v>
                </c:pt>
              </c:numCache>
            </c:numRef>
          </c:val>
        </c:ser>
        <c:ser>
          <c:idx val="2"/>
          <c:order val="2"/>
          <c:tx>
            <c:strRef>
              <c:f>Лист1!$O$12</c:f>
              <c:strCache>
                <c:ptCount val="1"/>
                <c:pt idx="0">
                  <c:v>2023 г.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2"/>
              <c:layout>
                <c:manualLayout>
                  <c:x val="8.8548737024168933E-2"/>
                  <c:y val="-6.0185228032586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188207333332032E-2"/>
                  <c:y val="-0.12213035953511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Лист1!$P$9:$T$9</c:f>
              <c:strCache>
                <c:ptCount val="5"/>
                <c:pt idx="0">
                  <c:v>0-69%</c:v>
                </c:pt>
                <c:pt idx="2">
                  <c:v>70%-89%</c:v>
                </c:pt>
                <c:pt idx="4">
                  <c:v>90%-100%</c:v>
                </c:pt>
              </c:strCache>
            </c:strRef>
          </c:cat>
          <c:val>
            <c:numRef>
              <c:f>Лист1!$P$12:$T$12</c:f>
              <c:numCache>
                <c:formatCode>General</c:formatCode>
                <c:ptCount val="5"/>
                <c:pt idx="0" formatCode="0%">
                  <c:v>0</c:v>
                </c:pt>
                <c:pt idx="2" formatCode="0%">
                  <c:v>0.15</c:v>
                </c:pt>
                <c:pt idx="4" formatCode="0%">
                  <c:v>0.85</c:v>
                </c:pt>
              </c:numCache>
            </c:numRef>
          </c:val>
        </c:ser>
        <c:ser>
          <c:idx val="3"/>
          <c:order val="3"/>
          <c:tx>
            <c:strRef>
              <c:f>Лист1!$O$13</c:f>
              <c:strCache>
                <c:ptCount val="1"/>
                <c:pt idx="0">
                  <c:v>2024 г.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0.05"/>
                  <c:y val="-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8298776479885291E-2"/>
                  <c:y val="7.2923732280428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3569840794523917E-2"/>
                  <c:y val="1.96300895512933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Лист1!$P$9:$T$9</c:f>
              <c:strCache>
                <c:ptCount val="5"/>
                <c:pt idx="0">
                  <c:v>0-69%</c:v>
                </c:pt>
                <c:pt idx="2">
                  <c:v>70%-89%</c:v>
                </c:pt>
                <c:pt idx="4">
                  <c:v>90%-100%</c:v>
                </c:pt>
              </c:strCache>
            </c:strRef>
          </c:cat>
          <c:val>
            <c:numRef>
              <c:f>Лист1!$P$13:$T$13</c:f>
              <c:numCache>
                <c:formatCode>General</c:formatCode>
                <c:ptCount val="5"/>
                <c:pt idx="0" formatCode="0%">
                  <c:v>0.04</c:v>
                </c:pt>
                <c:pt idx="2" formatCode="0%">
                  <c:v>0.04</c:v>
                </c:pt>
                <c:pt idx="4" formatCode="0%">
                  <c:v>0.92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5256224"/>
        <c:axId val="155257400"/>
        <c:axId val="0"/>
      </c:bar3DChart>
      <c:catAx>
        <c:axId val="1552562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диапазон правильных ответов</a:t>
                </a:r>
              </a:p>
            </c:rich>
          </c:tx>
          <c:layout>
            <c:manualLayout>
              <c:xMode val="edge"/>
              <c:yMode val="edge"/>
              <c:x val="0.57215289590449414"/>
              <c:y val="0.812001668034701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257400"/>
        <c:crosses val="autoZero"/>
        <c:auto val="1"/>
        <c:lblAlgn val="ctr"/>
        <c:lblOffset val="100"/>
        <c:noMultiLvlLbl val="0"/>
      </c:catAx>
      <c:valAx>
        <c:axId val="1552574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>
                    <a:solidFill>
                      <a:schemeClr val="tx1"/>
                    </a:solidFill>
                  </a:rPr>
                  <a:t>процент обучающихся</a:t>
                </a:r>
              </a:p>
            </c:rich>
          </c:tx>
          <c:layout>
            <c:manualLayout>
              <c:xMode val="edge"/>
              <c:yMode val="edge"/>
              <c:x val="2.3130457040117593E-2"/>
              <c:y val="0.2550093826951956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0%" sourceLinked="1"/>
        <c:majorTickMark val="none"/>
        <c:minorTickMark val="none"/>
        <c:tickLblPos val="nextTo"/>
        <c:crossAx val="15525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679121381594889"/>
          <c:y val="0.91409258384381709"/>
          <c:w val="0.72010526721246904"/>
          <c:h val="8.59073878143111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1F999-E5A6-4F7C-8229-94F00DC176B5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B3CF3-9EFC-41B4-B74C-CB5B938DA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04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B3CF3-9EFC-41B4-B74C-CB5B938DA2E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996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B3CF3-9EFC-41B4-B74C-CB5B938DA2E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367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B3CF3-9EFC-41B4-B74C-CB5B938DA2E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45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2854-2ED0-46DF-BBB3-2C3DD9175043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AA7E-3F05-4E39-85AD-81D28BF4C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96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2854-2ED0-46DF-BBB3-2C3DD9175043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AA7E-3F05-4E39-85AD-81D28BF4C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016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2854-2ED0-46DF-BBB3-2C3DD9175043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AA7E-3F05-4E39-85AD-81D28BF4C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83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901E0D-E4D3-45E9-884F-8AECA5524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1AF4281-7500-4300-A58C-9AE33F45B5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-3104" y="765646"/>
            <a:ext cx="10371667" cy="53276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3536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2854-2ED0-46DF-BBB3-2C3DD9175043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AA7E-3F05-4E39-85AD-81D28BF4C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712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2854-2ED0-46DF-BBB3-2C3DD9175043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AA7E-3F05-4E39-85AD-81D28BF4C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44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2854-2ED0-46DF-BBB3-2C3DD9175043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AA7E-3F05-4E39-85AD-81D28BF4C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020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2854-2ED0-46DF-BBB3-2C3DD9175043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AA7E-3F05-4E39-85AD-81D28BF4C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662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2854-2ED0-46DF-BBB3-2C3DD9175043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AA7E-3F05-4E39-85AD-81D28BF4C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26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2854-2ED0-46DF-BBB3-2C3DD9175043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AA7E-3F05-4E39-85AD-81D28BF4C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879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2854-2ED0-46DF-BBB3-2C3DD9175043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AA7E-3F05-4E39-85AD-81D28BF4C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164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2854-2ED0-46DF-BBB3-2C3DD9175043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AA7E-3F05-4E39-85AD-81D28BF4C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394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C2854-2ED0-46DF-BBB3-2C3DD9175043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1AA7E-3F05-4E39-85AD-81D28BF4C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669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mza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259036" y="392575"/>
            <a:ext cx="8320759" cy="766200"/>
          </a:xfrm>
        </p:spPr>
        <p:txBody>
          <a:bodyPr>
            <a:noAutofit/>
          </a:bodyPr>
          <a:lstStyle/>
          <a:p>
            <a:pPr algn="l"/>
            <a:r>
              <a:rPr lang="ru-RU" altLang="ru-RU" sz="2400" b="1" dirty="0" smtClean="0">
                <a:solidFill>
                  <a:schemeClr val="bg1"/>
                </a:solidFill>
                <a:cs typeface="Arial" pitchFamily="34" charset="0"/>
              </a:rPr>
              <a:t>Результаты независимого аудиторного тестирования в режиме репетиционного экзамена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6434" y="1291866"/>
            <a:ext cx="10736094" cy="923330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Результаты  тестирования  выпускников с использованием фонда оценочных средств</a:t>
            </a:r>
          </a:p>
          <a:p>
            <a:pPr algn="ctr"/>
            <a:r>
              <a:rPr lang="ru-RU" b="1" dirty="0"/>
              <a:t> </a:t>
            </a:r>
            <a:r>
              <a:rPr lang="ru-RU" b="1" dirty="0" smtClean="0"/>
              <a:t>методического </a:t>
            </a:r>
            <a:r>
              <a:rPr lang="ru-RU" b="1" dirty="0"/>
              <a:t>центра аккредитации специалистов </a:t>
            </a:r>
            <a:r>
              <a:rPr lang="ru-RU" b="1" dirty="0">
                <a:hlinkClick r:id="rId4"/>
              </a:rPr>
              <a:t>http://</a:t>
            </a:r>
            <a:r>
              <a:rPr lang="ru-RU" b="1" dirty="0" smtClean="0">
                <a:hlinkClick r:id="rId4"/>
              </a:rPr>
              <a:t>fmza.ru/</a:t>
            </a:r>
            <a:r>
              <a:rPr lang="ru-RU" b="1" dirty="0" smtClean="0"/>
              <a:t> </a:t>
            </a:r>
          </a:p>
          <a:p>
            <a:pPr algn="ctr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2024 год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500701"/>
              </p:ext>
            </p:extLst>
          </p:nvPr>
        </p:nvGraphicFramePr>
        <p:xfrm>
          <a:off x="246431" y="2215196"/>
          <a:ext cx="9474344" cy="4063200"/>
        </p:xfrm>
        <a:graphic>
          <a:graphicData uri="http://schemas.openxmlformats.org/drawingml/2006/table">
            <a:tbl>
              <a:tblPr firstRow="1" firstCol="1" bandRow="1"/>
              <a:tblGrid>
                <a:gridCol w="2162772"/>
                <a:gridCol w="1701096"/>
                <a:gridCol w="1485756"/>
                <a:gridCol w="1241861"/>
                <a:gridCol w="1261158"/>
                <a:gridCol w="1621701"/>
              </a:tblGrid>
              <a:tr h="6629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Уровень образования/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направление подготовки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215" marR="6421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Количество участников </a:t>
                      </a:r>
                      <a:r>
                        <a:rPr lang="ru-RU" sz="1800" b="0" dirty="0" smtClean="0">
                          <a:effectLst/>
                        </a:rPr>
                        <a:t>тестирования, чел.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215" marR="6421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Результаты </a:t>
                      </a:r>
                      <a:r>
                        <a:rPr lang="ru-RU" sz="1800" b="0" dirty="0" smtClean="0">
                          <a:effectLst/>
                        </a:rPr>
                        <a:t>тестирования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215" marR="6421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Средний процент результатов </a:t>
                      </a:r>
                      <a:r>
                        <a:rPr lang="ru-RU" sz="1800" b="0" dirty="0" smtClean="0">
                          <a:effectLst/>
                        </a:rPr>
                        <a:t>тестирования за факультет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215" marR="6421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751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0 - </a:t>
                      </a:r>
                      <a:r>
                        <a:rPr lang="ru-RU" sz="1800" b="0" dirty="0" smtClean="0">
                          <a:effectLst/>
                        </a:rPr>
                        <a:t>69%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215" marR="6421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70% – </a:t>
                      </a:r>
                      <a:r>
                        <a:rPr lang="ru-RU" sz="1800" b="0" dirty="0" smtClean="0">
                          <a:effectLst/>
                        </a:rPr>
                        <a:t>89%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215" marR="6421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90% - 100%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215" marR="6421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69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Ординатура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215" marR="6421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</a:rPr>
                        <a:t>631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215" marR="6421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 (4%)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81 (13%)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526 (83%)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69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Лечебное дело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215" marR="6421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</a:rPr>
                        <a:t>222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215" marR="6421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 (7%)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 (23%)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155 (70%)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93%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97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Медико-профилактическое дело 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215" marR="6421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</a:rPr>
                        <a:t>55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215" marR="6421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(5%)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 (22%)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 (73%)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94%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90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Стоматология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215" marR="6421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</a:rPr>
                        <a:t>26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215" marR="6421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1(4%)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(4%)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 (92%)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9777046" y="2348287"/>
            <a:ext cx="200314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1BC"/>
                </a:solidFill>
              </a:rPr>
              <a:t>Цель:</a:t>
            </a:r>
            <a:r>
              <a:rPr lang="ru-RU" sz="1600" dirty="0">
                <a:solidFill>
                  <a:srgbClr val="0071BC"/>
                </a:solidFill>
              </a:rPr>
              <a:t> подготовка к процедуре первичной аккредитации специалистов (первый этап), завершающих обучение по основным образовательным программам, оценка </a:t>
            </a:r>
            <a:r>
              <a:rPr lang="ru-RU" sz="1600" dirty="0" smtClean="0">
                <a:solidFill>
                  <a:srgbClr val="0071BC"/>
                </a:solidFill>
              </a:rPr>
              <a:t>уровня подготовки путем </a:t>
            </a:r>
            <a:r>
              <a:rPr lang="ru-RU" sz="1600" dirty="0">
                <a:solidFill>
                  <a:srgbClr val="0071BC"/>
                </a:solidFill>
              </a:rPr>
              <a:t>прохождения репетиционного экзамена в режиме </a:t>
            </a:r>
            <a:r>
              <a:rPr lang="ru-RU" sz="1600" dirty="0" smtClean="0">
                <a:solidFill>
                  <a:srgbClr val="0071BC"/>
                </a:solidFill>
              </a:rPr>
              <a:t>              он-</a:t>
            </a:r>
            <a:r>
              <a:rPr lang="ru-RU" sz="1600" dirty="0" err="1" smtClean="0">
                <a:solidFill>
                  <a:srgbClr val="0071BC"/>
                </a:solidFill>
              </a:rPr>
              <a:t>лайн</a:t>
            </a:r>
            <a:r>
              <a:rPr lang="ru-RU" sz="1600" dirty="0" smtClean="0">
                <a:solidFill>
                  <a:srgbClr val="0071BC"/>
                </a:solidFill>
              </a:rPr>
              <a:t>.</a:t>
            </a:r>
            <a:endParaRPr lang="ru-RU" sz="1600" dirty="0">
              <a:solidFill>
                <a:srgbClr val="0071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23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259036" y="392575"/>
            <a:ext cx="8320759" cy="766200"/>
          </a:xfrm>
        </p:spPr>
        <p:txBody>
          <a:bodyPr>
            <a:noAutofit/>
          </a:bodyPr>
          <a:lstStyle/>
          <a:p>
            <a:pPr algn="l"/>
            <a:r>
              <a:rPr lang="ru-RU" altLang="ru-RU" sz="2400" b="1" dirty="0" smtClean="0">
                <a:solidFill>
                  <a:schemeClr val="bg1"/>
                </a:solidFill>
                <a:cs typeface="Arial" pitchFamily="34" charset="0"/>
              </a:rPr>
              <a:t>Результаты независимого аудиторного тестирования в режиме репетиционного экзамена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3166" y="1428053"/>
            <a:ext cx="10736094" cy="369332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Мониторинг </a:t>
            </a:r>
            <a:r>
              <a:rPr lang="ru-RU" b="1" dirty="0" smtClean="0"/>
              <a:t> тестирования </a:t>
            </a:r>
            <a:r>
              <a:rPr lang="ru-RU" b="1" u="sng" dirty="0"/>
              <a:t>ординаторов</a:t>
            </a:r>
            <a:r>
              <a:rPr lang="ru-RU" b="1" dirty="0"/>
              <a:t> </a:t>
            </a:r>
            <a:r>
              <a:rPr lang="ru-RU" b="1" dirty="0" smtClean="0"/>
              <a:t>с распределением по диапазонам правильных ответов</a:t>
            </a:r>
            <a:endParaRPr lang="ru-RU" b="1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0068144"/>
              </p:ext>
            </p:extLst>
          </p:nvPr>
        </p:nvGraphicFramePr>
        <p:xfrm>
          <a:off x="1677821" y="2286119"/>
          <a:ext cx="8426299" cy="3913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10182" y="6364181"/>
            <a:ext cx="10272650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8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259036" y="392575"/>
            <a:ext cx="8320759" cy="766200"/>
          </a:xfrm>
        </p:spPr>
        <p:txBody>
          <a:bodyPr>
            <a:noAutofit/>
          </a:bodyPr>
          <a:lstStyle/>
          <a:p>
            <a:pPr algn="l"/>
            <a:r>
              <a:rPr lang="ru-RU" altLang="ru-RU" sz="2400" b="1" dirty="0" smtClean="0">
                <a:solidFill>
                  <a:schemeClr val="bg1"/>
                </a:solidFill>
                <a:cs typeface="Arial" pitchFamily="34" charset="0"/>
              </a:rPr>
              <a:t>Результаты независимого аудиторного тестирования в режиме репетиционного экзамена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9036" y="1540608"/>
            <a:ext cx="11184987" cy="646331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Мониторинг </a:t>
            </a:r>
            <a:r>
              <a:rPr lang="ru-RU" b="1" dirty="0" smtClean="0"/>
              <a:t>результатов тестирования </a:t>
            </a:r>
            <a:r>
              <a:rPr lang="ru-RU" b="1" u="sng" dirty="0"/>
              <a:t>специалитета</a:t>
            </a:r>
            <a:r>
              <a:rPr lang="ru-RU" b="1" dirty="0"/>
              <a:t> выпускных </a:t>
            </a:r>
            <a:r>
              <a:rPr lang="ru-RU" b="1" dirty="0" smtClean="0"/>
              <a:t>курсов </a:t>
            </a:r>
          </a:p>
          <a:p>
            <a:pPr algn="ctr"/>
            <a:r>
              <a:rPr lang="ru-RU" b="1" dirty="0" smtClean="0"/>
              <a:t>с распределением по диапазонам правильных ответов</a:t>
            </a:r>
            <a:endParaRPr lang="ru-RU" b="1" dirty="0"/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4568769"/>
              </p:ext>
            </p:extLst>
          </p:nvPr>
        </p:nvGraphicFramePr>
        <p:xfrm>
          <a:off x="29322" y="2568773"/>
          <a:ext cx="3901010" cy="3319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5687671"/>
              </p:ext>
            </p:extLst>
          </p:nvPr>
        </p:nvGraphicFramePr>
        <p:xfrm>
          <a:off x="4020651" y="2568772"/>
          <a:ext cx="3906076" cy="3319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468686"/>
              </p:ext>
            </p:extLst>
          </p:nvPr>
        </p:nvGraphicFramePr>
        <p:xfrm>
          <a:off x="8017047" y="2568772"/>
          <a:ext cx="4016457" cy="3319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863717" y="6179129"/>
            <a:ext cx="10219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0-69% - неудовлетворительно (тест не пройден</a:t>
            </a:r>
            <a:r>
              <a:rPr lang="ru-RU" dirty="0" smtClean="0"/>
              <a:t>);    </a:t>
            </a:r>
            <a:r>
              <a:rPr lang="ru-RU" dirty="0" smtClean="0"/>
              <a:t>70</a:t>
            </a:r>
            <a:r>
              <a:rPr lang="ru-RU" dirty="0"/>
              <a:t>%-89% - </a:t>
            </a:r>
            <a:r>
              <a:rPr lang="ru-RU" dirty="0" smtClean="0"/>
              <a:t>хорошо;    </a:t>
            </a:r>
            <a:r>
              <a:rPr lang="ru-RU" dirty="0" smtClean="0"/>
              <a:t>90</a:t>
            </a:r>
            <a:r>
              <a:rPr lang="ru-RU" dirty="0"/>
              <a:t>%-100% - отлично</a:t>
            </a:r>
          </a:p>
        </p:txBody>
      </p:sp>
    </p:spTree>
    <p:extLst>
      <p:ext uri="{BB962C8B-B14F-4D97-AF65-F5344CB8AC3E}">
        <p14:creationId xmlns:p14="http://schemas.microsoft.com/office/powerpoint/2010/main" val="337303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16362</TotalTime>
  <Words>281</Words>
  <Application>Microsoft Office PowerPoint</Application>
  <PresentationFormat>Широкоэкранный</PresentationFormat>
  <Paragraphs>96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4_Тема Office</vt:lpstr>
      <vt:lpstr>Результаты независимого аудиторного тестирования в режиме репетиционного экзамена</vt:lpstr>
      <vt:lpstr>Результаты независимого аудиторного тестирования в режиме репетиционного экзамена</vt:lpstr>
      <vt:lpstr>Результаты независимого аудиторного тестирования в режиме репетиционного экзамена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Аккредитация:  взгляд изнутри</dc:title>
  <dc:creator>Роман Овсянников</dc:creator>
  <cp:lastModifiedBy>Гольдшер Лидия Павловна</cp:lastModifiedBy>
  <cp:revision>631</cp:revision>
  <dcterms:created xsi:type="dcterms:W3CDTF">2017-11-16T17:06:50Z</dcterms:created>
  <dcterms:modified xsi:type="dcterms:W3CDTF">2024-08-05T09:09:34Z</dcterms:modified>
</cp:coreProperties>
</file>